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43200638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" d="100"/>
          <a:sy n="16" d="100"/>
        </p:scale>
        <p:origin x="163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048" y="5302386"/>
            <a:ext cx="36720542" cy="11279752"/>
          </a:xfrm>
        </p:spPr>
        <p:txBody>
          <a:bodyPr anchor="b"/>
          <a:lstStyle>
            <a:lvl1pPr algn="ctr">
              <a:defRPr sz="2834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80" y="17017128"/>
            <a:ext cx="32400479" cy="7822326"/>
          </a:xfrm>
        </p:spPr>
        <p:txBody>
          <a:bodyPr/>
          <a:lstStyle>
            <a:lvl1pPr marL="0" indent="0" algn="ctr">
              <a:buNone/>
              <a:defRPr sz="11338"/>
            </a:lvl1pPr>
            <a:lvl2pPr marL="2159950" indent="0" algn="ctr">
              <a:buNone/>
              <a:defRPr sz="9449"/>
            </a:lvl2pPr>
            <a:lvl3pPr marL="4319900" indent="0" algn="ctr">
              <a:buNone/>
              <a:defRPr sz="8504"/>
            </a:lvl3pPr>
            <a:lvl4pPr marL="6479850" indent="0" algn="ctr">
              <a:buNone/>
              <a:defRPr sz="7559"/>
            </a:lvl4pPr>
            <a:lvl5pPr marL="8639800" indent="0" algn="ctr">
              <a:buNone/>
              <a:defRPr sz="7559"/>
            </a:lvl5pPr>
            <a:lvl6pPr marL="10799750" indent="0" algn="ctr">
              <a:buNone/>
              <a:defRPr sz="7559"/>
            </a:lvl6pPr>
            <a:lvl7pPr marL="12959700" indent="0" algn="ctr">
              <a:buNone/>
              <a:defRPr sz="7559"/>
            </a:lvl7pPr>
            <a:lvl8pPr marL="15119650" indent="0" algn="ctr">
              <a:buNone/>
              <a:defRPr sz="7559"/>
            </a:lvl8pPr>
            <a:lvl9pPr marL="17279600" indent="0" algn="ctr">
              <a:buNone/>
              <a:defRPr sz="755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D024-985E-42C9-8683-FC44F0D0E494}" type="datetimeFigureOut">
              <a:rPr lang="pt-BR" smtClean="0"/>
              <a:t>09/12/2019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FEE0-CC25-4362-907B-5350A9964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7383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D024-985E-42C9-8683-FC44F0D0E494}" type="datetimeFigureOut">
              <a:rPr lang="pt-BR" smtClean="0"/>
              <a:t>09/12/2019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FEE0-CC25-4362-907B-5350A9964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014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5459" y="1724962"/>
            <a:ext cx="9315138" cy="274568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046" y="1724962"/>
            <a:ext cx="27405405" cy="2745689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D024-985E-42C9-8683-FC44F0D0E494}" type="datetimeFigureOut">
              <a:rPr lang="pt-BR" smtClean="0"/>
              <a:t>09/12/2019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FEE0-CC25-4362-907B-5350A9964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45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D024-985E-42C9-8683-FC44F0D0E494}" type="datetimeFigureOut">
              <a:rPr lang="pt-BR" smtClean="0"/>
              <a:t>09/12/2019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FEE0-CC25-4362-907B-5350A9964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617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546" y="8077332"/>
            <a:ext cx="37260550" cy="13477201"/>
          </a:xfrm>
        </p:spPr>
        <p:txBody>
          <a:bodyPr anchor="b"/>
          <a:lstStyle>
            <a:lvl1pPr>
              <a:defRPr sz="2834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546" y="21682033"/>
            <a:ext cx="37260550" cy="7087342"/>
          </a:xfrm>
        </p:spPr>
        <p:txBody>
          <a:bodyPr/>
          <a:lstStyle>
            <a:lvl1pPr marL="0" indent="0">
              <a:buNone/>
              <a:defRPr sz="11338">
                <a:solidFill>
                  <a:schemeClr val="tx1"/>
                </a:solidFill>
              </a:defRPr>
            </a:lvl1pPr>
            <a:lvl2pPr marL="2159950" indent="0">
              <a:buNone/>
              <a:defRPr sz="9449">
                <a:solidFill>
                  <a:schemeClr val="tx1">
                    <a:tint val="75000"/>
                  </a:schemeClr>
                </a:solidFill>
              </a:defRPr>
            </a:lvl2pPr>
            <a:lvl3pPr marL="4319900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3pPr>
            <a:lvl4pPr marL="647985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4pPr>
            <a:lvl5pPr marL="863980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5pPr>
            <a:lvl6pPr marL="1079975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6pPr>
            <a:lvl7pPr marL="1295970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7pPr>
            <a:lvl8pPr marL="1511965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8pPr>
            <a:lvl9pPr marL="1727960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D024-985E-42C9-8683-FC44F0D0E494}" type="datetimeFigureOut">
              <a:rPr lang="pt-BR" smtClean="0"/>
              <a:t>09/12/2019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FEE0-CC25-4362-907B-5350A9964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105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044" y="8624810"/>
            <a:ext cx="18360271" cy="2055705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0323" y="8624810"/>
            <a:ext cx="18360271" cy="2055705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D024-985E-42C9-8683-FC44F0D0E494}" type="datetimeFigureOut">
              <a:rPr lang="pt-BR" smtClean="0"/>
              <a:t>09/12/2019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FEE0-CC25-4362-907B-5350A9964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59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1724969"/>
            <a:ext cx="37260550" cy="626236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675" y="7942328"/>
            <a:ext cx="18275892" cy="3892412"/>
          </a:xfrm>
        </p:spPr>
        <p:txBody>
          <a:bodyPr anchor="b"/>
          <a:lstStyle>
            <a:lvl1pPr marL="0" indent="0">
              <a:buNone/>
              <a:defRPr sz="11338" b="1"/>
            </a:lvl1pPr>
            <a:lvl2pPr marL="2159950" indent="0">
              <a:buNone/>
              <a:defRPr sz="9449" b="1"/>
            </a:lvl2pPr>
            <a:lvl3pPr marL="4319900" indent="0">
              <a:buNone/>
              <a:defRPr sz="8504" b="1"/>
            </a:lvl3pPr>
            <a:lvl4pPr marL="6479850" indent="0">
              <a:buNone/>
              <a:defRPr sz="7559" b="1"/>
            </a:lvl4pPr>
            <a:lvl5pPr marL="8639800" indent="0">
              <a:buNone/>
              <a:defRPr sz="7559" b="1"/>
            </a:lvl5pPr>
            <a:lvl6pPr marL="10799750" indent="0">
              <a:buNone/>
              <a:defRPr sz="7559" b="1"/>
            </a:lvl6pPr>
            <a:lvl7pPr marL="12959700" indent="0">
              <a:buNone/>
              <a:defRPr sz="7559" b="1"/>
            </a:lvl7pPr>
            <a:lvl8pPr marL="15119650" indent="0">
              <a:buNone/>
              <a:defRPr sz="7559" b="1"/>
            </a:lvl8pPr>
            <a:lvl9pPr marL="17279600" indent="0">
              <a:buNone/>
              <a:defRPr sz="755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675" y="11834740"/>
            <a:ext cx="18275892" cy="174071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0325" y="7942328"/>
            <a:ext cx="18365898" cy="3892412"/>
          </a:xfrm>
        </p:spPr>
        <p:txBody>
          <a:bodyPr anchor="b"/>
          <a:lstStyle>
            <a:lvl1pPr marL="0" indent="0">
              <a:buNone/>
              <a:defRPr sz="11338" b="1"/>
            </a:lvl1pPr>
            <a:lvl2pPr marL="2159950" indent="0">
              <a:buNone/>
              <a:defRPr sz="9449" b="1"/>
            </a:lvl2pPr>
            <a:lvl3pPr marL="4319900" indent="0">
              <a:buNone/>
              <a:defRPr sz="8504" b="1"/>
            </a:lvl3pPr>
            <a:lvl4pPr marL="6479850" indent="0">
              <a:buNone/>
              <a:defRPr sz="7559" b="1"/>
            </a:lvl4pPr>
            <a:lvl5pPr marL="8639800" indent="0">
              <a:buNone/>
              <a:defRPr sz="7559" b="1"/>
            </a:lvl5pPr>
            <a:lvl6pPr marL="10799750" indent="0">
              <a:buNone/>
              <a:defRPr sz="7559" b="1"/>
            </a:lvl6pPr>
            <a:lvl7pPr marL="12959700" indent="0">
              <a:buNone/>
              <a:defRPr sz="7559" b="1"/>
            </a:lvl7pPr>
            <a:lvl8pPr marL="15119650" indent="0">
              <a:buNone/>
              <a:defRPr sz="7559" b="1"/>
            </a:lvl8pPr>
            <a:lvl9pPr marL="17279600" indent="0">
              <a:buNone/>
              <a:defRPr sz="755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0325" y="11834740"/>
            <a:ext cx="18365898" cy="174071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D024-985E-42C9-8683-FC44F0D0E494}" type="datetimeFigureOut">
              <a:rPr lang="pt-BR" smtClean="0"/>
              <a:t>09/12/2019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FEE0-CC25-4362-907B-5350A9964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687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D024-985E-42C9-8683-FC44F0D0E494}" type="datetimeFigureOut">
              <a:rPr lang="pt-BR" smtClean="0"/>
              <a:t>09/12/2019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FEE0-CC25-4362-907B-5350A9964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26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D024-985E-42C9-8683-FC44F0D0E494}" type="datetimeFigureOut">
              <a:rPr lang="pt-BR" smtClean="0"/>
              <a:t>09/12/2019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FEE0-CC25-4362-907B-5350A9964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37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2159952"/>
            <a:ext cx="13933330" cy="7559834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898" y="4664905"/>
            <a:ext cx="21870323" cy="23024494"/>
          </a:xfrm>
        </p:spPr>
        <p:txBody>
          <a:bodyPr/>
          <a:lstStyle>
            <a:lvl1pPr>
              <a:defRPr sz="15118"/>
            </a:lvl1pPr>
            <a:lvl2pPr>
              <a:defRPr sz="13228"/>
            </a:lvl2pPr>
            <a:lvl3pPr>
              <a:defRPr sz="11338"/>
            </a:lvl3pPr>
            <a:lvl4pPr>
              <a:defRPr sz="9449"/>
            </a:lvl4pPr>
            <a:lvl5pPr>
              <a:defRPr sz="9449"/>
            </a:lvl5pPr>
            <a:lvl6pPr>
              <a:defRPr sz="9449"/>
            </a:lvl6pPr>
            <a:lvl7pPr>
              <a:defRPr sz="9449"/>
            </a:lvl7pPr>
            <a:lvl8pPr>
              <a:defRPr sz="9449"/>
            </a:lvl8pPr>
            <a:lvl9pPr>
              <a:defRPr sz="944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9719786"/>
            <a:ext cx="13933330" cy="18007107"/>
          </a:xfrm>
        </p:spPr>
        <p:txBody>
          <a:bodyPr/>
          <a:lstStyle>
            <a:lvl1pPr marL="0" indent="0">
              <a:buNone/>
              <a:defRPr sz="7559"/>
            </a:lvl1pPr>
            <a:lvl2pPr marL="2159950" indent="0">
              <a:buNone/>
              <a:defRPr sz="6614"/>
            </a:lvl2pPr>
            <a:lvl3pPr marL="4319900" indent="0">
              <a:buNone/>
              <a:defRPr sz="5669"/>
            </a:lvl3pPr>
            <a:lvl4pPr marL="6479850" indent="0">
              <a:buNone/>
              <a:defRPr sz="4724"/>
            </a:lvl4pPr>
            <a:lvl5pPr marL="8639800" indent="0">
              <a:buNone/>
              <a:defRPr sz="4724"/>
            </a:lvl5pPr>
            <a:lvl6pPr marL="10799750" indent="0">
              <a:buNone/>
              <a:defRPr sz="4724"/>
            </a:lvl6pPr>
            <a:lvl7pPr marL="12959700" indent="0">
              <a:buNone/>
              <a:defRPr sz="4724"/>
            </a:lvl7pPr>
            <a:lvl8pPr marL="15119650" indent="0">
              <a:buNone/>
              <a:defRPr sz="4724"/>
            </a:lvl8pPr>
            <a:lvl9pPr marL="17279600" indent="0">
              <a:buNone/>
              <a:defRPr sz="472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D024-985E-42C9-8683-FC44F0D0E494}" type="datetimeFigureOut">
              <a:rPr lang="pt-BR" smtClean="0"/>
              <a:t>09/12/2019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FEE0-CC25-4362-907B-5350A9964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095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2159952"/>
            <a:ext cx="13933330" cy="7559834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5898" y="4664905"/>
            <a:ext cx="21870323" cy="23024494"/>
          </a:xfrm>
        </p:spPr>
        <p:txBody>
          <a:bodyPr anchor="t"/>
          <a:lstStyle>
            <a:lvl1pPr marL="0" indent="0">
              <a:buNone/>
              <a:defRPr sz="15118"/>
            </a:lvl1pPr>
            <a:lvl2pPr marL="2159950" indent="0">
              <a:buNone/>
              <a:defRPr sz="13228"/>
            </a:lvl2pPr>
            <a:lvl3pPr marL="4319900" indent="0">
              <a:buNone/>
              <a:defRPr sz="11338"/>
            </a:lvl3pPr>
            <a:lvl4pPr marL="6479850" indent="0">
              <a:buNone/>
              <a:defRPr sz="9449"/>
            </a:lvl4pPr>
            <a:lvl5pPr marL="8639800" indent="0">
              <a:buNone/>
              <a:defRPr sz="9449"/>
            </a:lvl5pPr>
            <a:lvl6pPr marL="10799750" indent="0">
              <a:buNone/>
              <a:defRPr sz="9449"/>
            </a:lvl6pPr>
            <a:lvl7pPr marL="12959700" indent="0">
              <a:buNone/>
              <a:defRPr sz="9449"/>
            </a:lvl7pPr>
            <a:lvl8pPr marL="15119650" indent="0">
              <a:buNone/>
              <a:defRPr sz="9449"/>
            </a:lvl8pPr>
            <a:lvl9pPr marL="17279600" indent="0">
              <a:buNone/>
              <a:defRPr sz="944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9719786"/>
            <a:ext cx="13933330" cy="18007107"/>
          </a:xfrm>
        </p:spPr>
        <p:txBody>
          <a:bodyPr/>
          <a:lstStyle>
            <a:lvl1pPr marL="0" indent="0">
              <a:buNone/>
              <a:defRPr sz="7559"/>
            </a:lvl1pPr>
            <a:lvl2pPr marL="2159950" indent="0">
              <a:buNone/>
              <a:defRPr sz="6614"/>
            </a:lvl2pPr>
            <a:lvl3pPr marL="4319900" indent="0">
              <a:buNone/>
              <a:defRPr sz="5669"/>
            </a:lvl3pPr>
            <a:lvl4pPr marL="6479850" indent="0">
              <a:buNone/>
              <a:defRPr sz="4724"/>
            </a:lvl4pPr>
            <a:lvl5pPr marL="8639800" indent="0">
              <a:buNone/>
              <a:defRPr sz="4724"/>
            </a:lvl5pPr>
            <a:lvl6pPr marL="10799750" indent="0">
              <a:buNone/>
              <a:defRPr sz="4724"/>
            </a:lvl6pPr>
            <a:lvl7pPr marL="12959700" indent="0">
              <a:buNone/>
              <a:defRPr sz="4724"/>
            </a:lvl7pPr>
            <a:lvl8pPr marL="15119650" indent="0">
              <a:buNone/>
              <a:defRPr sz="4724"/>
            </a:lvl8pPr>
            <a:lvl9pPr marL="17279600" indent="0">
              <a:buNone/>
              <a:defRPr sz="472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D024-985E-42C9-8683-FC44F0D0E494}" type="datetimeFigureOut">
              <a:rPr lang="pt-BR" smtClean="0"/>
              <a:t>09/12/2019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FEE0-CC25-4362-907B-5350A9964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109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044" y="1724969"/>
            <a:ext cx="3726055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044" y="8624810"/>
            <a:ext cx="3726055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044" y="30029347"/>
            <a:ext cx="972014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BD024-985E-42C9-8683-FC44F0D0E494}" type="datetimeFigureOut">
              <a:rPr lang="pt-BR" smtClean="0"/>
              <a:t>09/12/2019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0212" y="30029347"/>
            <a:ext cx="14580215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0450" y="30029347"/>
            <a:ext cx="972014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BFEE0-CC25-4362-907B-5350A9964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473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19900" rtl="0" eaLnBrk="1" latinLnBrk="0" hangingPunct="1">
        <a:lnSpc>
          <a:spcPct val="90000"/>
        </a:lnSpc>
        <a:spcBef>
          <a:spcPct val="0"/>
        </a:spcBef>
        <a:buNone/>
        <a:defRPr sz="207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975" indent="-1079975" algn="l" defTabSz="4319900" rtl="0" eaLnBrk="1" latinLnBrk="0" hangingPunct="1">
        <a:lnSpc>
          <a:spcPct val="90000"/>
        </a:lnSpc>
        <a:spcBef>
          <a:spcPts val="4724"/>
        </a:spcBef>
        <a:buFont typeface="Arial" panose="020B0604020202020204" pitchFamily="34" charset="0"/>
        <a:buChar char="•"/>
        <a:defRPr sz="13228" kern="1200">
          <a:solidFill>
            <a:schemeClr val="tx1"/>
          </a:solidFill>
          <a:latin typeface="+mn-lt"/>
          <a:ea typeface="+mn-ea"/>
          <a:cs typeface="+mn-cs"/>
        </a:defRPr>
      </a:lvl1pPr>
      <a:lvl2pPr marL="32399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11338" kern="1200">
          <a:solidFill>
            <a:schemeClr val="tx1"/>
          </a:solidFill>
          <a:latin typeface="+mn-lt"/>
          <a:ea typeface="+mn-ea"/>
          <a:cs typeface="+mn-cs"/>
        </a:defRPr>
      </a:lvl2pPr>
      <a:lvl3pPr marL="53998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3pPr>
      <a:lvl4pPr marL="75598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97197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18797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40396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619962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8359575" indent="-1079975" algn="l" defTabSz="4319900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1pPr>
      <a:lvl2pPr marL="21599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3199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3pPr>
      <a:lvl4pPr marL="64798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86398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07997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29597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51196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72796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6E8E16-9560-4717-BC2D-56C2FAD044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0047" y="12085980"/>
            <a:ext cx="36720542" cy="11279752"/>
          </a:xfrm>
        </p:spPr>
        <p:txBody>
          <a:bodyPr>
            <a:normAutofit/>
          </a:bodyPr>
          <a:lstStyle/>
          <a:p>
            <a:pPr algn="just"/>
            <a:r>
              <a:rPr lang="pt-BR" sz="9600" b="1" dirty="0">
                <a:latin typeface="Arial" panose="020B0604020202020204" pitchFamily="34" charset="0"/>
                <a:cs typeface="Arial" panose="020B0604020202020204" pitchFamily="34" charset="0"/>
              </a:rPr>
              <a:t>Retração pupilar em olho submetido ao implante de lio </a:t>
            </a:r>
            <a:r>
              <a:rPr lang="pt-BR" sz="9600" b="1" dirty="0" err="1">
                <a:latin typeface="Arial" panose="020B0604020202020204" pitchFamily="34" charset="0"/>
                <a:cs typeface="Arial" panose="020B0604020202020204" pitchFamily="34" charset="0"/>
              </a:rPr>
              <a:t>fácica</a:t>
            </a:r>
            <a:r>
              <a:rPr lang="pt-BR" sz="9600" b="1" dirty="0">
                <a:latin typeface="Arial" panose="020B0604020202020204" pitchFamily="34" charset="0"/>
                <a:cs typeface="Arial" panose="020B0604020202020204" pitchFamily="34" charset="0"/>
              </a:rPr>
              <a:t> para correção de miopia em fotografia de lâmpada de fenda.  Observa-se estiramento de pupila no eixo de apoio das alças e atrofia de íris. As medidas da pupila neste caso foram 6 mm no eixo de maior diâmetro e 2,5 mm no eixo de menor diâmetro com diferença de 3,5 mm.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BD5584-A85E-4C27-A8B4-3D4B7C0FF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79" y="4263654"/>
            <a:ext cx="32400479" cy="7822326"/>
          </a:xfrm>
        </p:spPr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Vision Clinica de Olhos/Manaus-AM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Karen Freire Hashimoto</a:t>
            </a:r>
          </a:p>
        </p:txBody>
      </p:sp>
    </p:spTree>
    <p:extLst>
      <p:ext uri="{BB962C8B-B14F-4D97-AF65-F5344CB8AC3E}">
        <p14:creationId xmlns:p14="http://schemas.microsoft.com/office/powerpoint/2010/main" val="408966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E6698-ACF4-4BBB-A175-8BF376ECF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4040" y="25944802"/>
            <a:ext cx="37260550" cy="4696946"/>
          </a:xfrm>
        </p:spPr>
        <p:txBody>
          <a:bodyPr>
            <a:normAutofit/>
          </a:bodyPr>
          <a:lstStyle/>
          <a:p>
            <a:endParaRPr lang="pt-BR" sz="8504" dirty="0"/>
          </a:p>
        </p:txBody>
      </p:sp>
      <p:pic>
        <p:nvPicPr>
          <p:cNvPr id="5" name="Espaço Reservado para Conteúdo 4" descr="Uma imagem contendo pequeno, laranja, escuro, luz&#10;&#10;Descrição gerada automaticamente">
            <a:extLst>
              <a:ext uri="{FF2B5EF4-FFF2-40B4-BE49-F238E27FC236}">
                <a16:creationId xmlns:a16="http://schemas.microsoft.com/office/drawing/2014/main" id="{16CE2BB2-DA17-48C9-928C-B28899ECD4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0677" y="3886417"/>
            <a:ext cx="18865516" cy="24626453"/>
          </a:xfrm>
        </p:spPr>
      </p:pic>
    </p:spTree>
    <p:extLst>
      <p:ext uri="{BB962C8B-B14F-4D97-AF65-F5344CB8AC3E}">
        <p14:creationId xmlns:p14="http://schemas.microsoft.com/office/powerpoint/2010/main" val="1809837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73</Words>
  <Application>Microsoft Office PowerPoint</Application>
  <PresentationFormat>Personalizar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Retração pupilar em olho submetido ao implante de lio fácica para correção de miopia em fotografia de lâmpada de fenda.  Observa-se estiramento de pupila no eixo de apoio das alças e atrofia de íris. As medidas da pupila neste caso foram 6 mm no eixo de maior diâmetro e 2,5 mm no eixo de menor diâmetro com diferença de 3,5 mm.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Corectopia e lio de câmara anterior </dc:title>
  <dc:creator>Karen Hashimoto</dc:creator>
  <cp:lastModifiedBy>Karen Hashimoto</cp:lastModifiedBy>
  <cp:revision>5</cp:revision>
  <dcterms:created xsi:type="dcterms:W3CDTF">2019-12-09T15:52:46Z</dcterms:created>
  <dcterms:modified xsi:type="dcterms:W3CDTF">2019-12-09T22:32:45Z</dcterms:modified>
</cp:coreProperties>
</file>