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43500" cy="91440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5" d="100"/>
          <a:sy n="125" d="100"/>
        </p:scale>
        <p:origin x="-1640" y="3224"/>
      </p:cViewPr>
      <p:guideLst>
        <p:guide orient="horz" pos="2880"/>
        <p:guide pos="16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A56021-8092-6949-A1BD-B29E041CAE3F}" type="datetimeFigureOut">
              <a:rPr lang="en-US" smtClean="0"/>
              <a:t>20/01/20</a:t>
            </a:fld>
            <a:endParaRPr lang="en-US"/>
          </a:p>
        </p:txBody>
      </p:sp>
      <p:sp>
        <p:nvSpPr>
          <p:cNvPr id="4" name="Slide Image Placeholder 3"/>
          <p:cNvSpPr>
            <a:spLocks noGrp="1" noRot="1" noChangeAspect="1"/>
          </p:cNvSpPr>
          <p:nvPr>
            <p:ph type="sldImg" idx="2"/>
          </p:nvPr>
        </p:nvSpPr>
        <p:spPr>
          <a:xfrm>
            <a:off x="2463800" y="685800"/>
            <a:ext cx="1930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AC7E3F-14EE-4B4C-904F-D36A55952353}" type="slidenum">
              <a:rPr lang="en-US" smtClean="0"/>
              <a:t>‹#›</a:t>
            </a:fld>
            <a:endParaRPr lang="en-US"/>
          </a:p>
        </p:txBody>
      </p:sp>
    </p:spTree>
    <p:extLst>
      <p:ext uri="{BB962C8B-B14F-4D97-AF65-F5344CB8AC3E}">
        <p14:creationId xmlns:p14="http://schemas.microsoft.com/office/powerpoint/2010/main" val="30768068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C7E3F-14EE-4B4C-904F-D36A55952353}" type="slidenum">
              <a:rPr lang="en-US" smtClean="0"/>
              <a:t>1</a:t>
            </a:fld>
            <a:endParaRPr lang="en-US"/>
          </a:p>
        </p:txBody>
      </p:sp>
    </p:spTree>
    <p:extLst>
      <p:ext uri="{BB962C8B-B14F-4D97-AF65-F5344CB8AC3E}">
        <p14:creationId xmlns:p14="http://schemas.microsoft.com/office/powerpoint/2010/main" val="2199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5763" y="2840569"/>
            <a:ext cx="4371975" cy="1960033"/>
          </a:xfrm>
        </p:spPr>
        <p:txBody>
          <a:bodyPr/>
          <a:lstStyle/>
          <a:p>
            <a:r>
              <a:rPr lang="pt-BR" smtClean="0"/>
              <a:t>Click to edit Master title style</a:t>
            </a:r>
            <a:endParaRPr lang="en-US"/>
          </a:p>
        </p:txBody>
      </p:sp>
      <p:sp>
        <p:nvSpPr>
          <p:cNvPr id="3" name="Subtitle 2"/>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Click to edit Master subtitle style</a:t>
            </a:r>
            <a:endParaRPr lang="en-US"/>
          </a:p>
        </p:txBody>
      </p:sp>
      <p:sp>
        <p:nvSpPr>
          <p:cNvPr id="4" name="Date Placeholder 3"/>
          <p:cNvSpPr>
            <a:spLocks noGrp="1"/>
          </p:cNvSpPr>
          <p:nvPr>
            <p:ph type="dt" sz="half" idx="10"/>
          </p:nvPr>
        </p:nvSpPr>
        <p:spPr/>
        <p:txBody>
          <a:bodyPr/>
          <a:lstStyle/>
          <a:p>
            <a:fld id="{A7776959-090D-8E48-AD31-EC2A7650A4F7}" type="datetimeFigureOut">
              <a:rPr lang="en-US" smtClean="0"/>
              <a:t>20/01/20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4E159-778C-BD4C-AB5E-55D083FF5688}" type="slidenum">
              <a:rPr lang="en-US" smtClean="0"/>
              <a:t>‹#›</a:t>
            </a:fld>
            <a:endParaRPr lang="en-US"/>
          </a:p>
        </p:txBody>
      </p:sp>
    </p:spTree>
    <p:extLst>
      <p:ext uri="{BB962C8B-B14F-4D97-AF65-F5344CB8AC3E}">
        <p14:creationId xmlns:p14="http://schemas.microsoft.com/office/powerpoint/2010/main" val="3434870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Date Placeholder 3"/>
          <p:cNvSpPr>
            <a:spLocks noGrp="1"/>
          </p:cNvSpPr>
          <p:nvPr>
            <p:ph type="dt" sz="half" idx="10"/>
          </p:nvPr>
        </p:nvSpPr>
        <p:spPr/>
        <p:txBody>
          <a:bodyPr/>
          <a:lstStyle/>
          <a:p>
            <a:fld id="{A7776959-090D-8E48-AD31-EC2A7650A4F7}" type="datetimeFigureOut">
              <a:rPr lang="en-US" smtClean="0"/>
              <a:t>20/01/20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4E159-778C-BD4C-AB5E-55D083FF5688}" type="slidenum">
              <a:rPr lang="en-US" smtClean="0"/>
              <a:t>‹#›</a:t>
            </a:fld>
            <a:endParaRPr lang="en-US"/>
          </a:p>
        </p:txBody>
      </p:sp>
    </p:spTree>
    <p:extLst>
      <p:ext uri="{BB962C8B-B14F-4D97-AF65-F5344CB8AC3E}">
        <p14:creationId xmlns:p14="http://schemas.microsoft.com/office/powerpoint/2010/main" val="979261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96778" y="488951"/>
            <a:ext cx="867966" cy="10401300"/>
          </a:xfrm>
        </p:spPr>
        <p:txBody>
          <a:bodyPr vert="eaVert"/>
          <a:lstStyle/>
          <a:p>
            <a:r>
              <a:rPr lang="pt-BR" smtClean="0"/>
              <a:t>Click to edit Master title style</a:t>
            </a:r>
            <a:endParaRPr lang="en-US"/>
          </a:p>
        </p:txBody>
      </p:sp>
      <p:sp>
        <p:nvSpPr>
          <p:cNvPr id="3" name="Vertical Text Placeholder 2"/>
          <p:cNvSpPr>
            <a:spLocks noGrp="1"/>
          </p:cNvSpPr>
          <p:nvPr>
            <p:ph type="body" orient="vert" idx="1"/>
          </p:nvPr>
        </p:nvSpPr>
        <p:spPr>
          <a:xfrm>
            <a:off x="192882" y="488951"/>
            <a:ext cx="2518172" cy="10401300"/>
          </a:xfrm>
        </p:spPr>
        <p:txBody>
          <a:bodyPr vert="eaVer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Date Placeholder 3"/>
          <p:cNvSpPr>
            <a:spLocks noGrp="1"/>
          </p:cNvSpPr>
          <p:nvPr>
            <p:ph type="dt" sz="half" idx="10"/>
          </p:nvPr>
        </p:nvSpPr>
        <p:spPr/>
        <p:txBody>
          <a:bodyPr/>
          <a:lstStyle/>
          <a:p>
            <a:fld id="{A7776959-090D-8E48-AD31-EC2A7650A4F7}" type="datetimeFigureOut">
              <a:rPr lang="en-US" smtClean="0"/>
              <a:t>20/01/20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4E159-778C-BD4C-AB5E-55D083FF5688}" type="slidenum">
              <a:rPr lang="en-US" smtClean="0"/>
              <a:t>‹#›</a:t>
            </a:fld>
            <a:endParaRPr lang="en-US"/>
          </a:p>
        </p:txBody>
      </p:sp>
    </p:spTree>
    <p:extLst>
      <p:ext uri="{BB962C8B-B14F-4D97-AF65-F5344CB8AC3E}">
        <p14:creationId xmlns:p14="http://schemas.microsoft.com/office/powerpoint/2010/main" val="348907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a:p>
        </p:txBody>
      </p:sp>
      <p:sp>
        <p:nvSpPr>
          <p:cNvPr id="3" name="Content Placeholder 2"/>
          <p:cNvSpPr>
            <a:spLocks noGrp="1"/>
          </p:cNvSpPr>
          <p:nvPr>
            <p:ph idx="1"/>
          </p:nvPr>
        </p:nvSpPr>
        <p:spPr/>
        <p:txBody>
          <a:body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Date Placeholder 3"/>
          <p:cNvSpPr>
            <a:spLocks noGrp="1"/>
          </p:cNvSpPr>
          <p:nvPr>
            <p:ph type="dt" sz="half" idx="10"/>
          </p:nvPr>
        </p:nvSpPr>
        <p:spPr/>
        <p:txBody>
          <a:bodyPr/>
          <a:lstStyle/>
          <a:p>
            <a:fld id="{A7776959-090D-8E48-AD31-EC2A7650A4F7}" type="datetimeFigureOut">
              <a:rPr lang="en-US" smtClean="0"/>
              <a:t>20/01/20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4E159-778C-BD4C-AB5E-55D083FF5688}" type="slidenum">
              <a:rPr lang="en-US" smtClean="0"/>
              <a:t>‹#›</a:t>
            </a:fld>
            <a:endParaRPr lang="en-US"/>
          </a:p>
        </p:txBody>
      </p:sp>
    </p:spTree>
    <p:extLst>
      <p:ext uri="{BB962C8B-B14F-4D97-AF65-F5344CB8AC3E}">
        <p14:creationId xmlns:p14="http://schemas.microsoft.com/office/powerpoint/2010/main" val="1472670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6301" y="5875867"/>
            <a:ext cx="4371975" cy="1816100"/>
          </a:xfrm>
        </p:spPr>
        <p:txBody>
          <a:bodyPr anchor="t"/>
          <a:lstStyle>
            <a:lvl1pPr algn="l">
              <a:defRPr sz="4000" b="1" cap="all"/>
            </a:lvl1pPr>
          </a:lstStyle>
          <a:p>
            <a:r>
              <a:rPr lang="pt-BR" smtClean="0"/>
              <a:t>Click to edit Master title style</a:t>
            </a:r>
            <a:endParaRPr lang="en-US"/>
          </a:p>
        </p:txBody>
      </p:sp>
      <p:sp>
        <p:nvSpPr>
          <p:cNvPr id="3" name="Text Placeholder 2"/>
          <p:cNvSpPr>
            <a:spLocks noGrp="1"/>
          </p:cNvSpPr>
          <p:nvPr>
            <p:ph type="body" idx="1"/>
          </p:nvPr>
        </p:nvSpPr>
        <p:spPr>
          <a:xfrm>
            <a:off x="406301" y="3875620"/>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Click to edit Master text styles</a:t>
            </a:r>
          </a:p>
        </p:txBody>
      </p:sp>
      <p:sp>
        <p:nvSpPr>
          <p:cNvPr id="4" name="Date Placeholder 3"/>
          <p:cNvSpPr>
            <a:spLocks noGrp="1"/>
          </p:cNvSpPr>
          <p:nvPr>
            <p:ph type="dt" sz="half" idx="10"/>
          </p:nvPr>
        </p:nvSpPr>
        <p:spPr/>
        <p:txBody>
          <a:bodyPr/>
          <a:lstStyle/>
          <a:p>
            <a:fld id="{A7776959-090D-8E48-AD31-EC2A7650A4F7}" type="datetimeFigureOut">
              <a:rPr lang="en-US" smtClean="0"/>
              <a:t>20/01/20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4E159-778C-BD4C-AB5E-55D083FF5688}" type="slidenum">
              <a:rPr lang="en-US" smtClean="0"/>
              <a:t>‹#›</a:t>
            </a:fld>
            <a:endParaRPr lang="en-US"/>
          </a:p>
        </p:txBody>
      </p:sp>
    </p:spTree>
    <p:extLst>
      <p:ext uri="{BB962C8B-B14F-4D97-AF65-F5344CB8AC3E}">
        <p14:creationId xmlns:p14="http://schemas.microsoft.com/office/powerpoint/2010/main" val="57083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a:p>
        </p:txBody>
      </p:sp>
      <p:sp>
        <p:nvSpPr>
          <p:cNvPr id="3" name="Content Placeholder 2"/>
          <p:cNvSpPr>
            <a:spLocks noGrp="1"/>
          </p:cNvSpPr>
          <p:nvPr>
            <p:ph sz="half" idx="1"/>
          </p:nvPr>
        </p:nvSpPr>
        <p:spPr>
          <a:xfrm>
            <a:off x="192882" y="2844801"/>
            <a:ext cx="1693069"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Content Placeholder 3"/>
          <p:cNvSpPr>
            <a:spLocks noGrp="1"/>
          </p:cNvSpPr>
          <p:nvPr>
            <p:ph sz="half" idx="2"/>
          </p:nvPr>
        </p:nvSpPr>
        <p:spPr>
          <a:xfrm>
            <a:off x="1971675" y="2844801"/>
            <a:ext cx="1693069"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5" name="Date Placeholder 4"/>
          <p:cNvSpPr>
            <a:spLocks noGrp="1"/>
          </p:cNvSpPr>
          <p:nvPr>
            <p:ph type="dt" sz="half" idx="10"/>
          </p:nvPr>
        </p:nvSpPr>
        <p:spPr/>
        <p:txBody>
          <a:bodyPr/>
          <a:lstStyle/>
          <a:p>
            <a:fld id="{A7776959-090D-8E48-AD31-EC2A7650A4F7}" type="datetimeFigureOut">
              <a:rPr lang="en-US" smtClean="0"/>
              <a:t>20/01/20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84E159-778C-BD4C-AB5E-55D083FF5688}" type="slidenum">
              <a:rPr lang="en-US" smtClean="0"/>
              <a:t>‹#›</a:t>
            </a:fld>
            <a:endParaRPr lang="en-US"/>
          </a:p>
        </p:txBody>
      </p:sp>
    </p:spTree>
    <p:extLst>
      <p:ext uri="{BB962C8B-B14F-4D97-AF65-F5344CB8AC3E}">
        <p14:creationId xmlns:p14="http://schemas.microsoft.com/office/powerpoint/2010/main" val="1597808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7175" y="366184"/>
            <a:ext cx="4629150" cy="1524000"/>
          </a:xfrm>
        </p:spPr>
        <p:txBody>
          <a:bodyPr/>
          <a:lstStyle>
            <a:lvl1pPr>
              <a:defRPr/>
            </a:lvl1pPr>
          </a:lstStyle>
          <a:p>
            <a:r>
              <a:rPr lang="pt-BR" smtClean="0"/>
              <a:t>Click to edit Master title style</a:t>
            </a:r>
            <a:endParaRPr lang="en-US"/>
          </a:p>
        </p:txBody>
      </p:sp>
      <p:sp>
        <p:nvSpPr>
          <p:cNvPr id="3" name="Text Placeholder 2"/>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Click to edit Master text styles</a:t>
            </a:r>
          </a:p>
        </p:txBody>
      </p:sp>
      <p:sp>
        <p:nvSpPr>
          <p:cNvPr id="4" name="Content Placeholder 3"/>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5" name="Text Placeholder 4"/>
          <p:cNvSpPr>
            <a:spLocks noGrp="1"/>
          </p:cNvSpPr>
          <p:nvPr>
            <p:ph type="body" sz="quarter" idx="3"/>
          </p:nvPr>
        </p:nvSpPr>
        <p:spPr>
          <a:xfrm>
            <a:off x="2612828"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Click to edit Master text styles</a:t>
            </a:r>
          </a:p>
        </p:txBody>
      </p:sp>
      <p:sp>
        <p:nvSpPr>
          <p:cNvPr id="6" name="Content Placeholder 5"/>
          <p:cNvSpPr>
            <a:spLocks noGrp="1"/>
          </p:cNvSpPr>
          <p:nvPr>
            <p:ph sz="quarter" idx="4"/>
          </p:nvPr>
        </p:nvSpPr>
        <p:spPr>
          <a:xfrm>
            <a:off x="2612828"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7" name="Date Placeholder 6"/>
          <p:cNvSpPr>
            <a:spLocks noGrp="1"/>
          </p:cNvSpPr>
          <p:nvPr>
            <p:ph type="dt" sz="half" idx="10"/>
          </p:nvPr>
        </p:nvSpPr>
        <p:spPr/>
        <p:txBody>
          <a:bodyPr/>
          <a:lstStyle/>
          <a:p>
            <a:fld id="{A7776959-090D-8E48-AD31-EC2A7650A4F7}" type="datetimeFigureOut">
              <a:rPr lang="en-US" smtClean="0"/>
              <a:t>20/01/20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84E159-778C-BD4C-AB5E-55D083FF5688}" type="slidenum">
              <a:rPr lang="en-US" smtClean="0"/>
              <a:t>‹#›</a:t>
            </a:fld>
            <a:endParaRPr lang="en-US"/>
          </a:p>
        </p:txBody>
      </p:sp>
    </p:spTree>
    <p:extLst>
      <p:ext uri="{BB962C8B-B14F-4D97-AF65-F5344CB8AC3E}">
        <p14:creationId xmlns:p14="http://schemas.microsoft.com/office/powerpoint/2010/main" val="423744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a:p>
        </p:txBody>
      </p:sp>
      <p:sp>
        <p:nvSpPr>
          <p:cNvPr id="3" name="Date Placeholder 2"/>
          <p:cNvSpPr>
            <a:spLocks noGrp="1"/>
          </p:cNvSpPr>
          <p:nvPr>
            <p:ph type="dt" sz="half" idx="10"/>
          </p:nvPr>
        </p:nvSpPr>
        <p:spPr/>
        <p:txBody>
          <a:bodyPr/>
          <a:lstStyle/>
          <a:p>
            <a:fld id="{A7776959-090D-8E48-AD31-EC2A7650A4F7}" type="datetimeFigureOut">
              <a:rPr lang="en-US" smtClean="0"/>
              <a:t>20/01/20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84E159-778C-BD4C-AB5E-55D083FF5688}" type="slidenum">
              <a:rPr lang="en-US" smtClean="0"/>
              <a:t>‹#›</a:t>
            </a:fld>
            <a:endParaRPr lang="en-US"/>
          </a:p>
        </p:txBody>
      </p:sp>
    </p:spTree>
    <p:extLst>
      <p:ext uri="{BB962C8B-B14F-4D97-AF65-F5344CB8AC3E}">
        <p14:creationId xmlns:p14="http://schemas.microsoft.com/office/powerpoint/2010/main" val="1007833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76959-090D-8E48-AD31-EC2A7650A4F7}" type="datetimeFigureOut">
              <a:rPr lang="en-US" smtClean="0"/>
              <a:t>20/01/20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84E159-778C-BD4C-AB5E-55D083FF5688}" type="slidenum">
              <a:rPr lang="en-US" smtClean="0"/>
              <a:t>‹#›</a:t>
            </a:fld>
            <a:endParaRPr lang="en-US"/>
          </a:p>
        </p:txBody>
      </p:sp>
    </p:spTree>
    <p:extLst>
      <p:ext uri="{BB962C8B-B14F-4D97-AF65-F5344CB8AC3E}">
        <p14:creationId xmlns:p14="http://schemas.microsoft.com/office/powerpoint/2010/main" val="64380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7176" y="364067"/>
            <a:ext cx="1692176" cy="1549400"/>
          </a:xfrm>
        </p:spPr>
        <p:txBody>
          <a:bodyPr anchor="b"/>
          <a:lstStyle>
            <a:lvl1pPr algn="l">
              <a:defRPr sz="2000" b="1"/>
            </a:lvl1pPr>
          </a:lstStyle>
          <a:p>
            <a:r>
              <a:rPr lang="pt-BR" smtClean="0"/>
              <a:t>Click to edit Master title style</a:t>
            </a:r>
            <a:endParaRPr lang="en-US"/>
          </a:p>
        </p:txBody>
      </p:sp>
      <p:sp>
        <p:nvSpPr>
          <p:cNvPr id="3" name="Content Placeholder 2"/>
          <p:cNvSpPr>
            <a:spLocks noGrp="1"/>
          </p:cNvSpPr>
          <p:nvPr>
            <p:ph idx="1"/>
          </p:nvPr>
        </p:nvSpPr>
        <p:spPr>
          <a:xfrm>
            <a:off x="2010966" y="364069"/>
            <a:ext cx="2875360"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Text Placeholder 3"/>
          <p:cNvSpPr>
            <a:spLocks noGrp="1"/>
          </p:cNvSpPr>
          <p:nvPr>
            <p:ph type="body" sz="half" idx="2"/>
          </p:nvPr>
        </p:nvSpPr>
        <p:spPr>
          <a:xfrm>
            <a:off x="257176" y="1913469"/>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Click to edit Master text styles</a:t>
            </a:r>
          </a:p>
        </p:txBody>
      </p:sp>
      <p:sp>
        <p:nvSpPr>
          <p:cNvPr id="5" name="Date Placeholder 4"/>
          <p:cNvSpPr>
            <a:spLocks noGrp="1"/>
          </p:cNvSpPr>
          <p:nvPr>
            <p:ph type="dt" sz="half" idx="10"/>
          </p:nvPr>
        </p:nvSpPr>
        <p:spPr/>
        <p:txBody>
          <a:bodyPr/>
          <a:lstStyle/>
          <a:p>
            <a:fld id="{A7776959-090D-8E48-AD31-EC2A7650A4F7}" type="datetimeFigureOut">
              <a:rPr lang="en-US" smtClean="0"/>
              <a:t>20/01/20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84E159-778C-BD4C-AB5E-55D083FF5688}" type="slidenum">
              <a:rPr lang="en-US" smtClean="0"/>
              <a:t>‹#›</a:t>
            </a:fld>
            <a:endParaRPr lang="en-US"/>
          </a:p>
        </p:txBody>
      </p:sp>
    </p:spTree>
    <p:extLst>
      <p:ext uri="{BB962C8B-B14F-4D97-AF65-F5344CB8AC3E}">
        <p14:creationId xmlns:p14="http://schemas.microsoft.com/office/powerpoint/2010/main" val="1872493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162" y="6400801"/>
            <a:ext cx="3086100" cy="755651"/>
          </a:xfrm>
        </p:spPr>
        <p:txBody>
          <a:bodyPr anchor="b"/>
          <a:lstStyle>
            <a:lvl1pPr algn="l">
              <a:defRPr sz="2000" b="1"/>
            </a:lvl1pPr>
          </a:lstStyle>
          <a:p>
            <a:r>
              <a:rPr lang="pt-BR" smtClean="0"/>
              <a:t>Click to edit Master title style</a:t>
            </a:r>
            <a:endParaRPr lang="en-US"/>
          </a:p>
        </p:txBody>
      </p:sp>
      <p:sp>
        <p:nvSpPr>
          <p:cNvPr id="3" name="Picture Placeholder 2"/>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08162" y="7156452"/>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Click to edit Master text styles</a:t>
            </a:r>
          </a:p>
        </p:txBody>
      </p:sp>
      <p:sp>
        <p:nvSpPr>
          <p:cNvPr id="5" name="Date Placeholder 4"/>
          <p:cNvSpPr>
            <a:spLocks noGrp="1"/>
          </p:cNvSpPr>
          <p:nvPr>
            <p:ph type="dt" sz="half" idx="10"/>
          </p:nvPr>
        </p:nvSpPr>
        <p:spPr/>
        <p:txBody>
          <a:bodyPr/>
          <a:lstStyle/>
          <a:p>
            <a:fld id="{A7776959-090D-8E48-AD31-EC2A7650A4F7}" type="datetimeFigureOut">
              <a:rPr lang="en-US" smtClean="0"/>
              <a:t>20/01/20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84E159-778C-BD4C-AB5E-55D083FF5688}" type="slidenum">
              <a:rPr lang="en-US" smtClean="0"/>
              <a:t>‹#›</a:t>
            </a:fld>
            <a:endParaRPr lang="en-US"/>
          </a:p>
        </p:txBody>
      </p:sp>
    </p:spTree>
    <p:extLst>
      <p:ext uri="{BB962C8B-B14F-4D97-AF65-F5344CB8AC3E}">
        <p14:creationId xmlns:p14="http://schemas.microsoft.com/office/powerpoint/2010/main" val="29391790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pt-BR" smtClean="0"/>
              <a:t>Click to edit Master title style</a:t>
            </a:r>
            <a:endParaRPr lang="en-US"/>
          </a:p>
        </p:txBody>
      </p:sp>
      <p:sp>
        <p:nvSpPr>
          <p:cNvPr id="3" name="Text Placeholder 2"/>
          <p:cNvSpPr>
            <a:spLocks noGrp="1"/>
          </p:cNvSpPr>
          <p:nvPr>
            <p:ph type="body" idx="1"/>
          </p:nvPr>
        </p:nvSpPr>
        <p:spPr>
          <a:xfrm>
            <a:off x="257175" y="2133602"/>
            <a:ext cx="4629150" cy="6034617"/>
          </a:xfrm>
          <a:prstGeom prst="rect">
            <a:avLst/>
          </a:prstGeom>
        </p:spPr>
        <p:txBody>
          <a:bodyPr vert="horz" lIns="91440" tIns="45720" rIns="91440" bIns="45720" rtlCol="0">
            <a:normAutofit/>
          </a:body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Date Placeholder 3"/>
          <p:cNvSpPr>
            <a:spLocks noGrp="1"/>
          </p:cNvSpPr>
          <p:nvPr>
            <p:ph type="dt" sz="half" idx="2"/>
          </p:nvPr>
        </p:nvSpPr>
        <p:spPr>
          <a:xfrm>
            <a:off x="257175" y="8475136"/>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7776959-090D-8E48-AD31-EC2A7650A4F7}" type="datetimeFigureOut">
              <a:rPr lang="en-US" smtClean="0"/>
              <a:t>20/01/20</a:t>
            </a:fld>
            <a:endParaRPr lang="en-US"/>
          </a:p>
        </p:txBody>
      </p:sp>
      <p:sp>
        <p:nvSpPr>
          <p:cNvPr id="5" name="Footer Placeholder 4"/>
          <p:cNvSpPr>
            <a:spLocks noGrp="1"/>
          </p:cNvSpPr>
          <p:nvPr>
            <p:ph type="ftr" sz="quarter" idx="3"/>
          </p:nvPr>
        </p:nvSpPr>
        <p:spPr>
          <a:xfrm>
            <a:off x="1757363" y="8475136"/>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86175" y="8475136"/>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784E159-778C-BD4C-AB5E-55D083FF5688}" type="slidenum">
              <a:rPr lang="en-US" smtClean="0"/>
              <a:t>‹#›</a:t>
            </a:fld>
            <a:endParaRPr lang="en-US"/>
          </a:p>
        </p:txBody>
      </p:sp>
    </p:spTree>
    <p:extLst>
      <p:ext uri="{BB962C8B-B14F-4D97-AF65-F5344CB8AC3E}">
        <p14:creationId xmlns:p14="http://schemas.microsoft.com/office/powerpoint/2010/main" val="1307039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gs>
            <a:gs pos="65000">
              <a:schemeClr val="bg1"/>
            </a:gs>
          </a:gsLst>
          <a:lin ang="13320000" scaled="0"/>
          <a:tileRect/>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57175" y="1122630"/>
            <a:ext cx="4629150" cy="937654"/>
          </a:xfrm>
        </p:spPr>
        <p:txBody>
          <a:bodyPr>
            <a:noAutofit/>
          </a:bodyPr>
          <a:lstStyle/>
          <a:p>
            <a:pPr>
              <a:lnSpc>
                <a:spcPct val="80000"/>
              </a:lnSpc>
            </a:pPr>
            <a:r>
              <a:rPr lang="pt-BR" sz="1600" dirty="0" smtClean="0">
                <a:latin typeface="Avenir Black"/>
                <a:ea typeface="+mn-lt"/>
                <a:cs typeface="Avenir Black"/>
              </a:rPr>
              <a:t>ATYPICAL PRESENTATION OF CHANDLER SYNDROME: A CASE REPORT</a:t>
            </a:r>
            <a:br>
              <a:rPr lang="pt-BR" sz="1600" dirty="0" smtClean="0">
                <a:latin typeface="Avenir Black"/>
                <a:ea typeface="+mn-lt"/>
                <a:cs typeface="Avenir Black"/>
              </a:rPr>
            </a:br>
            <a:r>
              <a:rPr lang="pt-BR" sz="1600" dirty="0" smtClean="0">
                <a:latin typeface="Avenir Black"/>
                <a:ea typeface="+mn-lt"/>
                <a:cs typeface="Avenir Black"/>
              </a:rPr>
              <a:t/>
            </a:r>
            <a:br>
              <a:rPr lang="pt-BR" sz="1600" dirty="0" smtClean="0">
                <a:latin typeface="Avenir Black"/>
                <a:ea typeface="+mn-lt"/>
                <a:cs typeface="Avenir Black"/>
              </a:rPr>
            </a:br>
            <a:r>
              <a:rPr lang="pt-BR" sz="1050" dirty="0" smtClean="0">
                <a:latin typeface="Avenir Book"/>
                <a:ea typeface="+mn-lt"/>
                <a:cs typeface="Avenir Book"/>
              </a:rPr>
              <a:t>Carolina Netto, Jade  Melo, </a:t>
            </a:r>
            <a:r>
              <a:rPr lang="pt-BR" sz="1050" dirty="0" smtClean="0">
                <a:latin typeface="Avenir Book"/>
                <a:ea typeface="+mn-lt"/>
                <a:cs typeface="Avenir Book"/>
              </a:rPr>
              <a:t>Camila </a:t>
            </a:r>
            <a:r>
              <a:rPr lang="pt-BR" sz="1050" dirty="0" smtClean="0">
                <a:latin typeface="Avenir Book"/>
                <a:ea typeface="+mn-lt"/>
                <a:cs typeface="Avenir Book"/>
              </a:rPr>
              <a:t>Mamede, Francisco Bandeira</a:t>
            </a:r>
            <a:br>
              <a:rPr lang="pt-BR" sz="1050" dirty="0" smtClean="0">
                <a:latin typeface="Avenir Book"/>
                <a:ea typeface="+mn-lt"/>
                <a:cs typeface="Avenir Book"/>
              </a:rPr>
            </a:br>
            <a:r>
              <a:rPr lang="pt-BR" sz="1050" dirty="0" smtClean="0">
                <a:latin typeface="Avenir Book"/>
                <a:ea typeface="+mn-lt"/>
                <a:cs typeface="Avenir Book"/>
              </a:rPr>
              <a:t/>
            </a:r>
            <a:br>
              <a:rPr lang="pt-BR" sz="1050" dirty="0" smtClean="0">
                <a:latin typeface="Avenir Book"/>
                <a:ea typeface="+mn-lt"/>
                <a:cs typeface="Avenir Book"/>
              </a:rPr>
            </a:br>
            <a:r>
              <a:rPr lang="pt-BR" sz="1050" dirty="0" smtClean="0">
                <a:latin typeface="Avenir Black"/>
                <a:ea typeface="+mn-lt"/>
                <a:cs typeface="Avenir Black"/>
              </a:rPr>
              <a:t>H. Olhos São Gonçalo, São Gonçalo </a:t>
            </a:r>
            <a:r>
              <a:rPr lang="mr-IN" sz="1050" dirty="0" smtClean="0">
                <a:latin typeface="Avenir Black"/>
                <a:ea typeface="+mn-lt"/>
                <a:cs typeface="Avenir Black"/>
              </a:rPr>
              <a:t>–</a:t>
            </a:r>
            <a:r>
              <a:rPr lang="pt-BR" sz="1050" dirty="0" smtClean="0">
                <a:latin typeface="Avenir Black"/>
                <a:ea typeface="+mn-lt"/>
                <a:cs typeface="Avenir Black"/>
              </a:rPr>
              <a:t> Rio de Janeiro</a:t>
            </a:r>
            <a:endParaRPr lang="en-US" sz="1600" dirty="0">
              <a:latin typeface="Avenir Black"/>
              <a:cs typeface="Avenir Black"/>
            </a:endParaRPr>
          </a:p>
        </p:txBody>
      </p:sp>
      <p:sp>
        <p:nvSpPr>
          <p:cNvPr id="5" name="Content Placeholder 4"/>
          <p:cNvSpPr>
            <a:spLocks noGrp="1"/>
          </p:cNvSpPr>
          <p:nvPr>
            <p:ph idx="1"/>
          </p:nvPr>
        </p:nvSpPr>
        <p:spPr>
          <a:xfrm>
            <a:off x="148896" y="2505565"/>
            <a:ext cx="4903971" cy="593236"/>
          </a:xfrm>
          <a:ln>
            <a:solidFill>
              <a:schemeClr val="bg1">
                <a:lumMod val="65000"/>
              </a:schemeClr>
            </a:solidFill>
          </a:ln>
        </p:spPr>
        <p:txBody>
          <a:bodyPr>
            <a:noAutofit/>
          </a:bodyPr>
          <a:lstStyle/>
          <a:p>
            <a:pPr marL="0" indent="0" algn="just">
              <a:buNone/>
            </a:pPr>
            <a:r>
              <a:rPr lang="en-US" sz="730" dirty="0" err="1">
                <a:latin typeface="Avenir Book"/>
                <a:cs typeface="Avenir Book"/>
              </a:rPr>
              <a:t>Iridocorneal</a:t>
            </a:r>
            <a:r>
              <a:rPr lang="en-US" sz="730" dirty="0">
                <a:latin typeface="Avenir Book"/>
                <a:cs typeface="Avenir Book"/>
              </a:rPr>
              <a:t> endothelial (ICE) syndrome encompasses a group of diseases that affect the corneal endothelium, often accompanied by iris abnormalities and glaucoma in a single eye. ICE is subdivided into three subtypes (1) Chandler syndrome (CS), (2) progressive iris atrophy and (3) Cogan-Reese syndrome. The present report depicts a rare case of a middle-aged man presenting unilateral corneal edema with findings suggestive of ICE syndrome in its variant Chandler.</a:t>
            </a:r>
          </a:p>
        </p:txBody>
      </p:sp>
      <p:sp>
        <p:nvSpPr>
          <p:cNvPr id="16" name="Rectangle 15"/>
          <p:cNvSpPr/>
          <p:nvPr/>
        </p:nvSpPr>
        <p:spPr>
          <a:xfrm>
            <a:off x="148899" y="2239585"/>
            <a:ext cx="4903968" cy="238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050" dirty="0" smtClean="0">
                <a:latin typeface="Avenir Book"/>
                <a:cs typeface="Avenir Book"/>
              </a:rPr>
              <a:t>INTRODUCTION</a:t>
            </a:r>
            <a:endParaRPr lang="en-US" sz="1050" dirty="0">
              <a:latin typeface="Avenir Book"/>
              <a:cs typeface="Avenir Book"/>
            </a:endParaRPr>
          </a:p>
        </p:txBody>
      </p:sp>
      <p:sp>
        <p:nvSpPr>
          <p:cNvPr id="17" name="Rectangle 16"/>
          <p:cNvSpPr/>
          <p:nvPr/>
        </p:nvSpPr>
        <p:spPr>
          <a:xfrm>
            <a:off x="148899" y="3707425"/>
            <a:ext cx="4903971" cy="23885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050" dirty="0" smtClean="0">
                <a:latin typeface="Avenir Book"/>
                <a:cs typeface="Avenir Book"/>
              </a:rPr>
              <a:t>RESULTS</a:t>
            </a:r>
            <a:endParaRPr lang="en-US" sz="1050" dirty="0">
              <a:latin typeface="Avenir Book"/>
              <a:cs typeface="Avenir Book"/>
            </a:endParaRPr>
          </a:p>
        </p:txBody>
      </p:sp>
      <p:sp>
        <p:nvSpPr>
          <p:cNvPr id="18" name="Content Placeholder 4"/>
          <p:cNvSpPr txBox="1">
            <a:spLocks/>
          </p:cNvSpPr>
          <p:nvPr/>
        </p:nvSpPr>
        <p:spPr>
          <a:xfrm>
            <a:off x="148898" y="3946277"/>
            <a:ext cx="4903971" cy="1658335"/>
          </a:xfrm>
          <a:prstGeom prst="rect">
            <a:avLst/>
          </a:prstGeom>
          <a:ln>
            <a:solidFill>
              <a:schemeClr val="bg1">
                <a:lumMod val="65000"/>
              </a:schemeClr>
            </a:solidFill>
          </a:ln>
        </p:spPr>
        <p:txBody>
          <a:bodyPr vert="horz" lIns="91440" tIns="45720" rIns="91440" bIns="45720" numCol="2" spcCol="7200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dist">
              <a:buNone/>
            </a:pPr>
            <a:r>
              <a:rPr lang="en-US" sz="690" dirty="0" smtClean="0">
                <a:latin typeface="Avenir Book"/>
                <a:cs typeface="Avenir Book"/>
              </a:rPr>
              <a:t>A.P.P.A., a sixty-eight year-old man referred redness and tearing in his left eye with several relapsing episodes of blurred vision, without pain, that resolved spontaneously over the past 6 years. He was taking oral acyclovir and 1% Prednisolone drops </a:t>
            </a:r>
            <a:r>
              <a:rPr lang="en-US" sz="690" dirty="0" err="1" smtClean="0">
                <a:latin typeface="Avenir Book"/>
                <a:cs typeface="Avenir Book"/>
              </a:rPr>
              <a:t>q.d</a:t>
            </a:r>
            <a:r>
              <a:rPr lang="en-US" sz="690" dirty="0" smtClean="0">
                <a:latin typeface="Avenir Book"/>
                <a:cs typeface="Avenir Book"/>
              </a:rPr>
              <a:t> for the past 2 weeks. In his medical record, there was a presumed diagnosis of Fuchs corneal endothelial dystrophy. The routine ophthalmologic exam showed an inferior </a:t>
            </a:r>
            <a:r>
              <a:rPr lang="en-US" sz="690" dirty="0" err="1" smtClean="0">
                <a:latin typeface="Avenir Book"/>
                <a:cs typeface="Avenir Book"/>
              </a:rPr>
              <a:t>paracentral</a:t>
            </a:r>
            <a:r>
              <a:rPr lang="en-US" sz="690" dirty="0" smtClean="0">
                <a:latin typeface="Avenir Book"/>
                <a:cs typeface="Avenir Book"/>
              </a:rPr>
              <a:t> focal stromal edema in the left cornea (Fig.1). The visual acuity was 20/60 in the left eye, and 20/20 in the other eye. The fundus exam revealed an increased cup/disc ratio that did not respect the ISNT rule. Under </a:t>
            </a:r>
            <a:r>
              <a:rPr lang="en-US" sz="690" dirty="0" err="1" smtClean="0">
                <a:latin typeface="Avenir Book"/>
                <a:cs typeface="Avenir Book"/>
              </a:rPr>
              <a:t>gonioscopy</a:t>
            </a:r>
            <a:r>
              <a:rPr lang="en-US" sz="690" dirty="0" smtClean="0">
                <a:latin typeface="Avenir Book"/>
                <a:cs typeface="Avenir Book"/>
              </a:rPr>
              <a:t> of the left eye, there was an appositional contact between the iris and </a:t>
            </a:r>
            <a:r>
              <a:rPr lang="en-US" sz="690" dirty="0" err="1" smtClean="0">
                <a:latin typeface="Avenir Book"/>
                <a:cs typeface="Avenir Book"/>
              </a:rPr>
              <a:t>pigmentary</a:t>
            </a:r>
            <a:r>
              <a:rPr lang="en-US" sz="690" dirty="0" smtClean="0">
                <a:latin typeface="Avenir Book"/>
                <a:cs typeface="Avenir Book"/>
              </a:rPr>
              <a:t> </a:t>
            </a:r>
            <a:r>
              <a:rPr lang="en-US" sz="690" dirty="0" err="1" smtClean="0">
                <a:latin typeface="Avenir Book"/>
                <a:cs typeface="Avenir Book"/>
              </a:rPr>
              <a:t>trabeculum</a:t>
            </a:r>
            <a:r>
              <a:rPr lang="en-US" sz="690" dirty="0" smtClean="0">
                <a:latin typeface="Avenir Book"/>
                <a:cs typeface="Avenir Book"/>
              </a:rPr>
              <a:t> inferiorly, without </a:t>
            </a:r>
            <a:r>
              <a:rPr lang="en-US" sz="690" dirty="0" err="1" smtClean="0">
                <a:latin typeface="Avenir Book"/>
                <a:cs typeface="Avenir Book"/>
              </a:rPr>
              <a:t>synechias</a:t>
            </a:r>
            <a:r>
              <a:rPr lang="en-US" sz="690" dirty="0" smtClean="0">
                <a:latin typeface="Avenir Book"/>
                <a:cs typeface="Avenir Book"/>
              </a:rPr>
              <a:t> or other abnormalities. </a:t>
            </a:r>
            <a:r>
              <a:rPr lang="en-US" sz="690" dirty="0" err="1" smtClean="0">
                <a:latin typeface="Avenir Book"/>
                <a:cs typeface="Avenir Book"/>
              </a:rPr>
              <a:t>Biomicroscopy</a:t>
            </a:r>
            <a:r>
              <a:rPr lang="en-US" sz="690" dirty="0" smtClean="0">
                <a:latin typeface="Avenir Book"/>
                <a:cs typeface="Avenir Book"/>
              </a:rPr>
              <a:t>, </a:t>
            </a:r>
            <a:r>
              <a:rPr lang="en-US" sz="690" dirty="0" err="1" smtClean="0">
                <a:latin typeface="Avenir Book"/>
                <a:cs typeface="Avenir Book"/>
              </a:rPr>
              <a:t>gonioscopy</a:t>
            </a:r>
            <a:r>
              <a:rPr lang="en-US" sz="690" dirty="0" smtClean="0">
                <a:latin typeface="Avenir Book"/>
                <a:cs typeface="Avenir Book"/>
              </a:rPr>
              <a:t> and fundus exam of the fellow eye were otherwise normal. The </a:t>
            </a:r>
            <a:r>
              <a:rPr lang="en-US" sz="690" dirty="0" err="1" smtClean="0">
                <a:latin typeface="Avenir Book"/>
                <a:cs typeface="Avenir Book"/>
              </a:rPr>
              <a:t>pachymetry</a:t>
            </a:r>
            <a:r>
              <a:rPr lang="en-US" sz="690" dirty="0" smtClean="0">
                <a:latin typeface="Avenir Book"/>
                <a:cs typeface="Avenir Book"/>
              </a:rPr>
              <a:t> map obtained with the </a:t>
            </a:r>
            <a:r>
              <a:rPr lang="en-US" sz="690" dirty="0" err="1" smtClean="0">
                <a:latin typeface="Avenir Book"/>
                <a:cs typeface="Avenir Book"/>
              </a:rPr>
              <a:t>scheimpflug</a:t>
            </a:r>
            <a:r>
              <a:rPr lang="en-US" sz="690" dirty="0" smtClean="0">
                <a:latin typeface="Avenir Book"/>
                <a:cs typeface="Avenir Book"/>
              </a:rPr>
              <a:t> was consistent with </a:t>
            </a:r>
            <a:r>
              <a:rPr lang="en-US" sz="690" dirty="0" err="1" smtClean="0">
                <a:latin typeface="Avenir Book"/>
                <a:cs typeface="Avenir Book"/>
              </a:rPr>
              <a:t>biomicroscopy</a:t>
            </a:r>
            <a:r>
              <a:rPr lang="en-US" sz="690" dirty="0" smtClean="0">
                <a:latin typeface="Avenir Book"/>
                <a:cs typeface="Avenir Book"/>
              </a:rPr>
              <a:t>, showing an increased corneal thickness </a:t>
            </a:r>
            <a:r>
              <a:rPr lang="en-US" sz="690" dirty="0" err="1" smtClean="0">
                <a:latin typeface="Avenir Book"/>
                <a:cs typeface="Avenir Book"/>
              </a:rPr>
              <a:t>paracentral</a:t>
            </a:r>
            <a:r>
              <a:rPr lang="en-US" sz="690" dirty="0" smtClean="0">
                <a:latin typeface="Avenir Book"/>
                <a:cs typeface="Avenir Book"/>
              </a:rPr>
              <a:t> in the left eye (700-740 µm). The specular microscopy showed a homogeneous and normocytic endothelial monolayer of the right eye with cell counts above 2.000 cells/mm</a:t>
            </a:r>
            <a:r>
              <a:rPr lang="en-US" sz="690" baseline="30000" dirty="0" smtClean="0">
                <a:latin typeface="Avenir Book"/>
                <a:cs typeface="Avenir Book"/>
              </a:rPr>
              <a:t>2</a:t>
            </a:r>
            <a:r>
              <a:rPr lang="en-US" sz="690" dirty="0" smtClean="0">
                <a:latin typeface="Avenir Book"/>
                <a:cs typeface="Avenir Book"/>
              </a:rPr>
              <a:t>, while in the left eye, adjacent to the edematous area it was possible to identify enlarged polygonal cells at the level of the endothelium. Besides, the cell counts were between 800 - 1.400           cells/mm</a:t>
            </a:r>
            <a:r>
              <a:rPr lang="en-US" sz="690" baseline="30000" dirty="0" smtClean="0">
                <a:latin typeface="Avenir Book"/>
                <a:cs typeface="Avenir Book"/>
              </a:rPr>
              <a:t>2</a:t>
            </a:r>
            <a:r>
              <a:rPr lang="en-US" sz="690" dirty="0" smtClean="0">
                <a:latin typeface="Avenir Book"/>
                <a:cs typeface="Avenir Book"/>
              </a:rPr>
              <a:t> presented with disrupted and irregular cell border patterns with a reversal of the light/dark color           of the cell cytoplasm/wall. (Fig 2)</a:t>
            </a:r>
            <a:endParaRPr lang="en-US" sz="690" dirty="0">
              <a:latin typeface="Avenir Book"/>
              <a:cs typeface="Avenir Book"/>
            </a:endParaRPr>
          </a:p>
        </p:txBody>
      </p:sp>
      <p:sp>
        <p:nvSpPr>
          <p:cNvPr id="19" name="Rectangle 18"/>
          <p:cNvSpPr/>
          <p:nvPr/>
        </p:nvSpPr>
        <p:spPr>
          <a:xfrm>
            <a:off x="148897" y="3130889"/>
            <a:ext cx="4903971" cy="238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050" dirty="0" smtClean="0">
                <a:latin typeface="Avenir Book"/>
                <a:cs typeface="Avenir Book"/>
              </a:rPr>
              <a:t>METHODS</a:t>
            </a:r>
            <a:endParaRPr lang="en-US" sz="1050" dirty="0">
              <a:latin typeface="Avenir Book"/>
              <a:cs typeface="Avenir Book"/>
            </a:endParaRPr>
          </a:p>
        </p:txBody>
      </p:sp>
      <p:sp>
        <p:nvSpPr>
          <p:cNvPr id="20" name="Content Placeholder 4"/>
          <p:cNvSpPr txBox="1">
            <a:spLocks/>
          </p:cNvSpPr>
          <p:nvPr/>
        </p:nvSpPr>
        <p:spPr>
          <a:xfrm>
            <a:off x="148897" y="3374101"/>
            <a:ext cx="4903971" cy="313003"/>
          </a:xfrm>
          <a:prstGeom prst="rect">
            <a:avLst/>
          </a:prstGeom>
          <a:ln>
            <a:solidFill>
              <a:schemeClr val="bg1">
                <a:lumMod val="65000"/>
              </a:schemeClr>
            </a:solid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pt-BR" sz="670" dirty="0" smtClean="0">
                <a:latin typeface="Avenir Book"/>
                <a:ea typeface="+mn-lt"/>
                <a:cs typeface="Avenir Book"/>
              </a:rPr>
              <a:t>Case </a:t>
            </a:r>
            <a:r>
              <a:rPr lang="pt-BR" sz="670" dirty="0" err="1" smtClean="0">
                <a:latin typeface="Avenir Book"/>
                <a:ea typeface="+mn-lt"/>
                <a:cs typeface="Avenir Book"/>
              </a:rPr>
              <a:t>report</a:t>
            </a:r>
            <a:r>
              <a:rPr lang="pt-BR" sz="670" dirty="0" smtClean="0">
                <a:latin typeface="Avenir Book"/>
                <a:ea typeface="+mn-lt"/>
                <a:cs typeface="Avenir Book"/>
              </a:rPr>
              <a:t> </a:t>
            </a:r>
            <a:r>
              <a:rPr lang="pt-BR" sz="670" dirty="0" err="1" smtClean="0">
                <a:latin typeface="Avenir Book"/>
                <a:ea typeface="+mn-lt"/>
                <a:cs typeface="Avenir Book"/>
              </a:rPr>
              <a:t>of</a:t>
            </a:r>
            <a:r>
              <a:rPr lang="pt-BR" sz="670" dirty="0" smtClean="0">
                <a:latin typeface="Avenir Book"/>
                <a:ea typeface="+mn-lt"/>
                <a:cs typeface="Avenir Book"/>
              </a:rPr>
              <a:t> a male </a:t>
            </a:r>
            <a:r>
              <a:rPr lang="pt-BR" sz="670" dirty="0" err="1" smtClean="0">
                <a:latin typeface="Avenir Book"/>
                <a:ea typeface="+mn-lt"/>
                <a:cs typeface="Avenir Book"/>
              </a:rPr>
              <a:t>adult</a:t>
            </a:r>
            <a:r>
              <a:rPr lang="pt-BR" sz="670" dirty="0" smtClean="0">
                <a:latin typeface="Avenir Book"/>
                <a:ea typeface="+mn-lt"/>
                <a:cs typeface="Avenir Book"/>
              </a:rPr>
              <a:t> </a:t>
            </a:r>
            <a:r>
              <a:rPr lang="pt-BR" sz="670" dirty="0" err="1" smtClean="0">
                <a:latin typeface="Avenir Book"/>
                <a:ea typeface="+mn-lt"/>
                <a:cs typeface="Avenir Book"/>
              </a:rPr>
              <a:t>with</a:t>
            </a:r>
            <a:r>
              <a:rPr lang="pt-BR" sz="670" dirty="0" smtClean="0">
                <a:latin typeface="Avenir Book"/>
                <a:ea typeface="+mn-lt"/>
                <a:cs typeface="Avenir Book"/>
              </a:rPr>
              <a:t> a </a:t>
            </a:r>
            <a:r>
              <a:rPr lang="pt-BR" sz="670" dirty="0" err="1" smtClean="0">
                <a:latin typeface="Avenir Book"/>
                <a:ea typeface="+mn-lt"/>
                <a:cs typeface="Avenir Book"/>
              </a:rPr>
              <a:t>recent</a:t>
            </a:r>
            <a:r>
              <a:rPr lang="pt-BR" sz="670" dirty="0" smtClean="0">
                <a:latin typeface="Avenir Book"/>
                <a:ea typeface="+mn-lt"/>
                <a:cs typeface="Avenir Book"/>
              </a:rPr>
              <a:t> </a:t>
            </a:r>
            <a:r>
              <a:rPr lang="pt-BR" sz="670" dirty="0" err="1" smtClean="0">
                <a:latin typeface="Avenir Book"/>
                <a:ea typeface="+mn-lt"/>
                <a:cs typeface="Avenir Book"/>
              </a:rPr>
              <a:t>complaint</a:t>
            </a:r>
            <a:r>
              <a:rPr lang="pt-BR" sz="670" dirty="0" smtClean="0">
                <a:latin typeface="Avenir Book"/>
                <a:ea typeface="+mn-lt"/>
                <a:cs typeface="Avenir Book"/>
              </a:rPr>
              <a:t> </a:t>
            </a:r>
            <a:r>
              <a:rPr lang="pt-BR" sz="670" dirty="0" err="1" smtClean="0">
                <a:latin typeface="Avenir Book"/>
                <a:ea typeface="+mn-lt"/>
                <a:cs typeface="Avenir Book"/>
              </a:rPr>
              <a:t>of</a:t>
            </a:r>
            <a:r>
              <a:rPr lang="pt-BR" sz="670" dirty="0" smtClean="0">
                <a:latin typeface="Avenir Book"/>
                <a:ea typeface="+mn-lt"/>
                <a:cs typeface="Avenir Book"/>
              </a:rPr>
              <a:t> </a:t>
            </a:r>
            <a:r>
              <a:rPr lang="pt-BR" sz="670" dirty="0" err="1" smtClean="0">
                <a:latin typeface="Avenir Book"/>
                <a:ea typeface="+mn-lt"/>
                <a:cs typeface="Avenir Book"/>
              </a:rPr>
              <a:t>low</a:t>
            </a:r>
            <a:r>
              <a:rPr lang="pt-BR" sz="670" dirty="0" smtClean="0">
                <a:latin typeface="Avenir Book"/>
                <a:ea typeface="+mn-lt"/>
                <a:cs typeface="Avenir Book"/>
              </a:rPr>
              <a:t> visual </a:t>
            </a:r>
            <a:r>
              <a:rPr lang="pt-BR" sz="670" dirty="0" err="1" smtClean="0">
                <a:latin typeface="Avenir Book"/>
                <a:ea typeface="+mn-lt"/>
                <a:cs typeface="Avenir Book"/>
              </a:rPr>
              <a:t>acuity</a:t>
            </a:r>
            <a:r>
              <a:rPr lang="pt-BR" sz="670" dirty="0" smtClean="0">
                <a:latin typeface="Avenir Book"/>
                <a:ea typeface="+mn-lt"/>
                <a:cs typeface="Avenir Book"/>
              </a:rPr>
              <a:t> </a:t>
            </a:r>
            <a:r>
              <a:rPr lang="pt-BR" sz="670" dirty="0" err="1" smtClean="0">
                <a:latin typeface="Avenir Book"/>
                <a:ea typeface="+mn-lt"/>
                <a:cs typeface="Avenir Book"/>
              </a:rPr>
              <a:t>and</a:t>
            </a:r>
            <a:r>
              <a:rPr lang="pt-BR" sz="670" dirty="0" smtClean="0">
                <a:latin typeface="Avenir Book"/>
                <a:ea typeface="+mn-lt"/>
                <a:cs typeface="Avenir Book"/>
              </a:rPr>
              <a:t> </a:t>
            </a:r>
            <a:r>
              <a:rPr lang="pt-BR" sz="670" dirty="0" err="1" smtClean="0">
                <a:latin typeface="Avenir Book"/>
                <a:ea typeface="+mn-lt"/>
                <a:cs typeface="Avenir Book"/>
              </a:rPr>
              <a:t>blurred</a:t>
            </a:r>
            <a:r>
              <a:rPr lang="pt-BR" sz="670" dirty="0" smtClean="0">
                <a:latin typeface="Avenir Book"/>
                <a:ea typeface="+mn-lt"/>
                <a:cs typeface="Avenir Book"/>
              </a:rPr>
              <a:t> </a:t>
            </a:r>
            <a:r>
              <a:rPr lang="pt-BR" sz="670" dirty="0" err="1" smtClean="0">
                <a:latin typeface="Avenir Book"/>
                <a:ea typeface="+mn-lt"/>
                <a:cs typeface="Avenir Book"/>
              </a:rPr>
              <a:t>vision</a:t>
            </a:r>
            <a:r>
              <a:rPr lang="pt-BR" sz="670" dirty="0" smtClean="0">
                <a:latin typeface="Avenir Book"/>
                <a:ea typeface="+mn-lt"/>
                <a:cs typeface="Avenir Book"/>
              </a:rPr>
              <a:t> </a:t>
            </a:r>
            <a:r>
              <a:rPr lang="pt-BR" sz="670" dirty="0" err="1" smtClean="0">
                <a:latin typeface="Avenir Book"/>
                <a:ea typeface="+mn-lt"/>
                <a:cs typeface="Avenir Book"/>
              </a:rPr>
              <a:t>accompanied</a:t>
            </a:r>
            <a:r>
              <a:rPr lang="pt-BR" sz="670" dirty="0" smtClean="0">
                <a:latin typeface="Avenir Book"/>
                <a:ea typeface="+mn-lt"/>
                <a:cs typeface="Avenir Book"/>
              </a:rPr>
              <a:t> </a:t>
            </a:r>
            <a:r>
              <a:rPr lang="pt-BR" sz="670" dirty="0" err="1" smtClean="0">
                <a:latin typeface="Avenir Book"/>
                <a:ea typeface="+mn-lt"/>
                <a:cs typeface="Avenir Book"/>
              </a:rPr>
              <a:t>by</a:t>
            </a:r>
            <a:r>
              <a:rPr lang="pt-BR" sz="670" dirty="0" smtClean="0">
                <a:latin typeface="Avenir Book"/>
                <a:ea typeface="+mn-lt"/>
                <a:cs typeface="Avenir Book"/>
              </a:rPr>
              <a:t> unilateral </a:t>
            </a:r>
            <a:r>
              <a:rPr lang="pt-BR" sz="670" dirty="0" err="1" smtClean="0">
                <a:latin typeface="Avenir Book"/>
                <a:ea typeface="+mn-lt"/>
                <a:cs typeface="Avenir Book"/>
              </a:rPr>
              <a:t>corneal</a:t>
            </a:r>
            <a:r>
              <a:rPr lang="pt-BR" sz="670" dirty="0" smtClean="0">
                <a:latin typeface="Avenir Book"/>
                <a:ea typeface="+mn-lt"/>
                <a:cs typeface="Avenir Book"/>
              </a:rPr>
              <a:t> edema. </a:t>
            </a:r>
          </a:p>
        </p:txBody>
      </p:sp>
      <p:pic>
        <p:nvPicPr>
          <p:cNvPr id="23" name="Imagem 8" descr="Uma imagem contendo no interior, comida, olhando, vidro&#10;&#10;Descrição gerada com muito alta confiança">
            <a:extLst>
              <a:ext uri="{FF2B5EF4-FFF2-40B4-BE49-F238E27FC236}">
                <a16:creationId xmlns:a16="http://schemas.microsoft.com/office/drawing/2014/main" xmlns="" id="{CBF12C8A-8F45-4B32-B675-C4A4DBDF7889}"/>
              </a:ext>
            </a:extLst>
          </p:cNvPr>
          <p:cNvPicPr>
            <a:picLocks noChangeAspect="1"/>
          </p:cNvPicPr>
          <p:nvPr/>
        </p:nvPicPr>
        <p:blipFill>
          <a:blip r:embed="rId3"/>
          <a:stretch>
            <a:fillRect/>
          </a:stretch>
        </p:blipFill>
        <p:spPr>
          <a:xfrm>
            <a:off x="148899" y="5951132"/>
            <a:ext cx="1789544" cy="9343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4" name="CaixaDeTexto 15">
            <a:extLst>
              <a:ext uri="{FF2B5EF4-FFF2-40B4-BE49-F238E27FC236}">
                <a16:creationId xmlns:a16="http://schemas.microsoft.com/office/drawing/2014/main" xmlns="" id="{60D5C3EE-214E-4C90-BBFF-7E41D1F86DA8}"/>
              </a:ext>
            </a:extLst>
          </p:cNvPr>
          <p:cNvSpPr txBox="1"/>
          <p:nvPr/>
        </p:nvSpPr>
        <p:spPr>
          <a:xfrm>
            <a:off x="234497" y="5643354"/>
            <a:ext cx="1789544"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t-BR" sz="700" dirty="0"/>
              <a:t>Figure </a:t>
            </a:r>
            <a:r>
              <a:rPr lang="pt-BR" sz="700" dirty="0" smtClean="0"/>
              <a:t>1: Focal edema, </a:t>
            </a:r>
            <a:r>
              <a:rPr lang="pt-BR" sz="700" dirty="0" err="1" smtClean="0"/>
              <a:t>with</a:t>
            </a:r>
            <a:r>
              <a:rPr lang="pt-BR" sz="700" dirty="0"/>
              <a:t> </a:t>
            </a:r>
            <a:r>
              <a:rPr lang="pt-BR" sz="700" dirty="0" err="1" smtClean="0"/>
              <a:t>corneal</a:t>
            </a:r>
            <a:r>
              <a:rPr lang="pt-BR" sz="700" dirty="0" smtClean="0"/>
              <a:t> </a:t>
            </a:r>
            <a:r>
              <a:rPr lang="pt-BR" sz="700" dirty="0" err="1" smtClean="0"/>
              <a:t>epithelial</a:t>
            </a:r>
            <a:r>
              <a:rPr lang="pt-BR" sz="700" dirty="0" smtClean="0"/>
              <a:t> </a:t>
            </a:r>
            <a:r>
              <a:rPr lang="pt-BR" sz="700" dirty="0" err="1" smtClean="0"/>
              <a:t>swelling</a:t>
            </a:r>
            <a:r>
              <a:rPr lang="pt-BR" sz="700" dirty="0"/>
              <a:t> </a:t>
            </a:r>
            <a:endParaRPr lang="pt-BR" sz="700" dirty="0">
              <a:cs typeface="Calibri"/>
            </a:endParaRPr>
          </a:p>
        </p:txBody>
      </p:sp>
      <p:pic>
        <p:nvPicPr>
          <p:cNvPr id="25" name="Imagem 11">
            <a:extLst>
              <a:ext uri="{FF2B5EF4-FFF2-40B4-BE49-F238E27FC236}">
                <a16:creationId xmlns:a16="http://schemas.microsoft.com/office/drawing/2014/main" xmlns="" id="{C7469DA7-5584-4330-A537-886AFD277887}"/>
              </a:ext>
            </a:extLst>
          </p:cNvPr>
          <p:cNvPicPr>
            <a:picLocks noChangeAspect="1"/>
          </p:cNvPicPr>
          <p:nvPr/>
        </p:nvPicPr>
        <p:blipFill rotWithShape="1">
          <a:blip r:embed="rId4"/>
          <a:srcRect b="50000"/>
          <a:stretch/>
        </p:blipFill>
        <p:spPr>
          <a:xfrm>
            <a:off x="2029155" y="5951132"/>
            <a:ext cx="1557213" cy="9343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6" name="Imagem 11">
            <a:extLst>
              <a:ext uri="{FF2B5EF4-FFF2-40B4-BE49-F238E27FC236}">
                <a16:creationId xmlns:a16="http://schemas.microsoft.com/office/drawing/2014/main" xmlns="" id="{C7469DA7-5584-4330-A537-886AFD277887}"/>
              </a:ext>
            </a:extLst>
          </p:cNvPr>
          <p:cNvPicPr>
            <a:picLocks noChangeAspect="1"/>
          </p:cNvPicPr>
          <p:nvPr/>
        </p:nvPicPr>
        <p:blipFill rotWithShape="1">
          <a:blip r:embed="rId4"/>
          <a:srcRect t="50000"/>
          <a:stretch/>
        </p:blipFill>
        <p:spPr>
          <a:xfrm>
            <a:off x="3495655" y="5951131"/>
            <a:ext cx="1557215" cy="93432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7" name="CaixaDeTexto 15">
            <a:extLst>
              <a:ext uri="{FF2B5EF4-FFF2-40B4-BE49-F238E27FC236}">
                <a16:creationId xmlns:a16="http://schemas.microsoft.com/office/drawing/2014/main" xmlns="" id="{60D5C3EE-214E-4C90-BBFF-7E41D1F86DA8}"/>
              </a:ext>
            </a:extLst>
          </p:cNvPr>
          <p:cNvSpPr txBox="1"/>
          <p:nvPr/>
        </p:nvSpPr>
        <p:spPr>
          <a:xfrm>
            <a:off x="1938443" y="5643353"/>
            <a:ext cx="3114427"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t-BR" sz="700" dirty="0"/>
              <a:t>Figure 2</a:t>
            </a:r>
            <a:r>
              <a:rPr lang="pt-BR" sz="700" dirty="0" smtClean="0"/>
              <a:t>: </a:t>
            </a:r>
            <a:r>
              <a:rPr lang="pt-BR" sz="700" dirty="0" err="1" smtClean="0"/>
              <a:t>Pachymetry</a:t>
            </a:r>
            <a:r>
              <a:rPr lang="pt-BR" sz="700" dirty="0" smtClean="0"/>
              <a:t> </a:t>
            </a:r>
            <a:r>
              <a:rPr lang="pt-BR" sz="700" dirty="0" err="1" smtClean="0"/>
              <a:t>map</a:t>
            </a:r>
            <a:r>
              <a:rPr lang="pt-BR" sz="700" dirty="0" smtClean="0"/>
              <a:t> </a:t>
            </a:r>
            <a:r>
              <a:rPr lang="pt-BR" sz="700" dirty="0" err="1" smtClean="0"/>
              <a:t>and</a:t>
            </a:r>
            <a:r>
              <a:rPr lang="pt-BR" sz="700" dirty="0" smtClean="0"/>
              <a:t> </a:t>
            </a:r>
            <a:r>
              <a:rPr lang="pt-BR" sz="700" dirty="0" err="1" smtClean="0"/>
              <a:t>Specular</a:t>
            </a:r>
            <a:r>
              <a:rPr lang="pt-BR" sz="700" dirty="0" smtClean="0"/>
              <a:t> </a:t>
            </a:r>
            <a:r>
              <a:rPr lang="pt-BR" sz="700" dirty="0" err="1" smtClean="0"/>
              <a:t>microscopy</a:t>
            </a:r>
            <a:r>
              <a:rPr lang="pt-BR" sz="700" dirty="0" smtClean="0"/>
              <a:t>. RE </a:t>
            </a:r>
            <a:r>
              <a:rPr lang="mr-IN" sz="700" dirty="0" smtClean="0"/>
              <a:t>–</a:t>
            </a:r>
            <a:r>
              <a:rPr lang="pt-BR" sz="700" dirty="0" smtClean="0"/>
              <a:t> Normal; LE </a:t>
            </a:r>
            <a:r>
              <a:rPr lang="mr-IN" sz="700" dirty="0" smtClean="0"/>
              <a:t>–</a:t>
            </a:r>
            <a:r>
              <a:rPr lang="pt-BR" sz="700" dirty="0" smtClean="0"/>
              <a:t> PM: Focal edema; SM: </a:t>
            </a:r>
            <a:r>
              <a:rPr lang="pt-BR" sz="700" dirty="0" err="1" smtClean="0"/>
              <a:t>inverted</a:t>
            </a:r>
            <a:r>
              <a:rPr lang="pt-BR" sz="700" dirty="0" smtClean="0"/>
              <a:t>  light-</a:t>
            </a:r>
            <a:r>
              <a:rPr lang="pt-BR" sz="700" dirty="0" err="1" smtClean="0"/>
              <a:t>dark</a:t>
            </a:r>
            <a:r>
              <a:rPr lang="pt-BR" sz="700" dirty="0" smtClean="0"/>
              <a:t> </a:t>
            </a:r>
            <a:r>
              <a:rPr lang="pt-BR" sz="700" dirty="0" err="1" smtClean="0"/>
              <a:t>pattern</a:t>
            </a:r>
            <a:r>
              <a:rPr lang="pt-BR" sz="700" dirty="0" smtClean="0"/>
              <a:t> </a:t>
            </a:r>
            <a:r>
              <a:rPr lang="mr-IN" sz="700" dirty="0" smtClean="0"/>
              <a:t>–</a:t>
            </a:r>
            <a:r>
              <a:rPr lang="pt-BR" sz="700" dirty="0" smtClean="0"/>
              <a:t> ICE </a:t>
            </a:r>
            <a:r>
              <a:rPr lang="pt-BR" sz="700" dirty="0" err="1" smtClean="0"/>
              <a:t>cells</a:t>
            </a:r>
            <a:endParaRPr lang="pt-BR" sz="700" dirty="0">
              <a:cs typeface="Calibri"/>
            </a:endParaRPr>
          </a:p>
        </p:txBody>
      </p:sp>
      <p:sp>
        <p:nvSpPr>
          <p:cNvPr id="28" name="Rectangle 27"/>
          <p:cNvSpPr/>
          <p:nvPr/>
        </p:nvSpPr>
        <p:spPr>
          <a:xfrm>
            <a:off x="234497" y="8198724"/>
            <a:ext cx="3306516" cy="2381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50" dirty="0" smtClean="0">
                <a:latin typeface="Avenir Book"/>
                <a:cs typeface="Avenir Book"/>
              </a:rPr>
              <a:t>CONCLUSION</a:t>
            </a:r>
            <a:endParaRPr lang="en-US" sz="1050" dirty="0">
              <a:latin typeface="Avenir Book"/>
              <a:cs typeface="Avenir Book"/>
            </a:endParaRPr>
          </a:p>
        </p:txBody>
      </p:sp>
      <p:sp>
        <p:nvSpPr>
          <p:cNvPr id="29" name="Content Placeholder 4"/>
          <p:cNvSpPr txBox="1">
            <a:spLocks/>
          </p:cNvSpPr>
          <p:nvPr/>
        </p:nvSpPr>
        <p:spPr>
          <a:xfrm>
            <a:off x="208954" y="8479962"/>
            <a:ext cx="3312277" cy="587264"/>
          </a:xfrm>
          <a:prstGeom prst="rect">
            <a:avLst/>
          </a:prstGeom>
          <a:solidFill>
            <a:schemeClr val="tx1"/>
          </a:solidFill>
          <a:ln>
            <a:solidFill>
              <a:schemeClr val="tx1"/>
            </a:solid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US" sz="700" dirty="0" smtClean="0">
                <a:solidFill>
                  <a:schemeClr val="bg1"/>
                </a:solidFill>
                <a:latin typeface="Avenir Book"/>
                <a:cs typeface="Avenir Book"/>
              </a:rPr>
              <a:t>Chandler syndrome is a rare condition which is often challenging to manage due to the multiple comorbidities associated with it. That might interfere with the </a:t>
            </a:r>
            <a:r>
              <a:rPr lang="en-US" sz="700" dirty="0" err="1" smtClean="0">
                <a:solidFill>
                  <a:schemeClr val="bg1"/>
                </a:solidFill>
                <a:latin typeface="Avenir Book"/>
                <a:cs typeface="Avenir Book"/>
              </a:rPr>
              <a:t>therapeutical</a:t>
            </a:r>
            <a:r>
              <a:rPr lang="en-US" sz="700" dirty="0" smtClean="0">
                <a:solidFill>
                  <a:schemeClr val="bg1"/>
                </a:solidFill>
                <a:latin typeface="Avenir Book"/>
                <a:cs typeface="Avenir Book"/>
              </a:rPr>
              <a:t> success. Proper diagnosis is warranted to establish a </a:t>
            </a:r>
            <a:r>
              <a:rPr lang="en-US" sz="700" dirty="0" err="1" smtClean="0">
                <a:solidFill>
                  <a:schemeClr val="bg1"/>
                </a:solidFill>
                <a:latin typeface="Avenir Book"/>
                <a:cs typeface="Avenir Book"/>
              </a:rPr>
              <a:t>therapeutial</a:t>
            </a:r>
            <a:r>
              <a:rPr lang="en-US" sz="700" dirty="0" smtClean="0">
                <a:solidFill>
                  <a:schemeClr val="bg1"/>
                </a:solidFill>
                <a:latin typeface="Avenir Book"/>
                <a:cs typeface="Avenir Book"/>
              </a:rPr>
              <a:t> plan and avoid complications.</a:t>
            </a:r>
            <a:endParaRPr lang="en-US" sz="700" dirty="0" smtClean="0">
              <a:solidFill>
                <a:schemeClr val="bg1"/>
              </a:solidFill>
              <a:latin typeface="Avenir Book"/>
              <a:cs typeface="Avenir Book"/>
            </a:endParaRPr>
          </a:p>
        </p:txBody>
      </p:sp>
      <p:sp>
        <p:nvSpPr>
          <p:cNvPr id="32" name="Rectangle 31"/>
          <p:cNvSpPr/>
          <p:nvPr/>
        </p:nvSpPr>
        <p:spPr>
          <a:xfrm>
            <a:off x="3570301" y="8039964"/>
            <a:ext cx="1557132" cy="238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800" dirty="0" smtClean="0">
                <a:latin typeface="Avenir Book"/>
                <a:cs typeface="Avenir Book"/>
              </a:rPr>
              <a:t>REFERENCES/KEYWORDS</a:t>
            </a:r>
            <a:endParaRPr lang="en-US" sz="800" dirty="0">
              <a:latin typeface="Avenir Book"/>
              <a:cs typeface="Avenir Book"/>
            </a:endParaRPr>
          </a:p>
        </p:txBody>
      </p:sp>
      <p:sp>
        <p:nvSpPr>
          <p:cNvPr id="33" name="Content Placeholder 4"/>
          <p:cNvSpPr txBox="1">
            <a:spLocks/>
          </p:cNvSpPr>
          <p:nvPr/>
        </p:nvSpPr>
        <p:spPr>
          <a:xfrm>
            <a:off x="3586368" y="8320933"/>
            <a:ext cx="1534454" cy="794603"/>
          </a:xfrm>
          <a:prstGeom prst="rect">
            <a:avLst/>
          </a:prstGeom>
          <a:ln>
            <a:solidFill>
              <a:schemeClr val="bg1">
                <a:lumMod val="65000"/>
              </a:schemeClr>
            </a:solid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t-BR" sz="600" dirty="0" smtClean="0">
                <a:latin typeface="Avenir Book"/>
                <a:ea typeface="+mn-lt"/>
                <a:cs typeface="Avenir Book"/>
              </a:rPr>
              <a:t>Key </a:t>
            </a:r>
            <a:r>
              <a:rPr lang="pt-BR" sz="600" dirty="0" err="1" smtClean="0">
                <a:latin typeface="Avenir Book"/>
                <a:ea typeface="+mn-lt"/>
                <a:cs typeface="Avenir Book"/>
              </a:rPr>
              <a:t>Words</a:t>
            </a:r>
            <a:r>
              <a:rPr lang="pt-BR" sz="600" dirty="0" smtClean="0">
                <a:latin typeface="Avenir Book"/>
                <a:ea typeface="+mn-lt"/>
                <a:cs typeface="Avenir Book"/>
              </a:rPr>
              <a:t>: </a:t>
            </a:r>
            <a:r>
              <a:rPr lang="pt-BR" sz="600" dirty="0" err="1" smtClean="0">
                <a:latin typeface="Avenir Book"/>
                <a:ea typeface="+mn-lt"/>
                <a:cs typeface="Avenir Book"/>
              </a:rPr>
              <a:t>chandler</a:t>
            </a:r>
            <a:r>
              <a:rPr lang="pt-BR" sz="600" dirty="0" smtClean="0">
                <a:latin typeface="Avenir Book"/>
                <a:ea typeface="+mn-lt"/>
                <a:cs typeface="Avenir Book"/>
              </a:rPr>
              <a:t>, </a:t>
            </a:r>
            <a:r>
              <a:rPr lang="pt-BR" sz="600" dirty="0" err="1" smtClean="0">
                <a:latin typeface="Avenir Book"/>
                <a:ea typeface="+mn-lt"/>
                <a:cs typeface="Avenir Book"/>
              </a:rPr>
              <a:t>cornea</a:t>
            </a:r>
            <a:r>
              <a:rPr lang="pt-BR" sz="600" dirty="0" smtClean="0">
                <a:latin typeface="Avenir Book"/>
                <a:ea typeface="+mn-lt"/>
                <a:cs typeface="Avenir Book"/>
              </a:rPr>
              <a:t>, edema, </a:t>
            </a:r>
            <a:r>
              <a:rPr lang="pt-BR" sz="600" dirty="0" err="1" smtClean="0">
                <a:latin typeface="Avenir Book"/>
                <a:ea typeface="+mn-lt"/>
                <a:cs typeface="Avenir Book"/>
              </a:rPr>
              <a:t>man</a:t>
            </a:r>
            <a:r>
              <a:rPr lang="pt-BR" sz="600" dirty="0" smtClean="0">
                <a:latin typeface="Avenir Book"/>
                <a:ea typeface="+mn-lt"/>
                <a:cs typeface="Avenir Book"/>
              </a:rPr>
              <a:t>, </a:t>
            </a:r>
            <a:r>
              <a:rPr lang="pt-BR" sz="600" dirty="0" err="1" smtClean="0">
                <a:latin typeface="Avenir Book"/>
                <a:ea typeface="+mn-lt"/>
                <a:cs typeface="Avenir Book"/>
              </a:rPr>
              <a:t>keratoplasty</a:t>
            </a:r>
            <a:endParaRPr lang="pt-BR" sz="600" dirty="0" smtClean="0">
              <a:latin typeface="Avenir Book"/>
              <a:ea typeface="+mn-lt"/>
              <a:cs typeface="Avenir Book"/>
            </a:endParaRPr>
          </a:p>
          <a:p>
            <a:pPr marL="0" indent="0">
              <a:buNone/>
            </a:pPr>
            <a:r>
              <a:rPr lang="pt-BR" sz="500" dirty="0" smtClean="0">
                <a:latin typeface="Avenir Book"/>
                <a:ea typeface="+mn-lt"/>
                <a:cs typeface="Avenir Book"/>
              </a:rPr>
              <a:t>1. Silva, L. et al. (2018)  </a:t>
            </a:r>
            <a:r>
              <a:rPr lang="pt-BR" sz="500" dirty="0" err="1" smtClean="0">
                <a:latin typeface="Avenir Book"/>
                <a:ea typeface="+mn-lt"/>
                <a:cs typeface="Avenir Book"/>
              </a:rPr>
              <a:t>Survey</a:t>
            </a:r>
            <a:r>
              <a:rPr lang="pt-BR" sz="500" dirty="0" smtClean="0">
                <a:latin typeface="Avenir Book"/>
                <a:ea typeface="+mn-lt"/>
                <a:cs typeface="Avenir Book"/>
              </a:rPr>
              <a:t> </a:t>
            </a:r>
            <a:r>
              <a:rPr lang="pt-BR" sz="500" dirty="0" err="1" smtClean="0">
                <a:latin typeface="Avenir Book"/>
                <a:ea typeface="+mn-lt"/>
                <a:cs typeface="Avenir Book"/>
              </a:rPr>
              <a:t>of</a:t>
            </a:r>
            <a:r>
              <a:rPr lang="pt-BR" sz="500" dirty="0" smtClean="0">
                <a:latin typeface="Avenir Book"/>
                <a:ea typeface="+mn-lt"/>
                <a:cs typeface="Avenir Book"/>
              </a:rPr>
              <a:t> </a:t>
            </a:r>
            <a:r>
              <a:rPr lang="pt-BR" sz="500" dirty="0" err="1" smtClean="0">
                <a:latin typeface="Avenir Book"/>
                <a:ea typeface="+mn-lt"/>
                <a:cs typeface="Avenir Book"/>
              </a:rPr>
              <a:t>Ophthalmology</a:t>
            </a:r>
            <a:endParaRPr lang="pt-BR" sz="500" dirty="0" smtClean="0">
              <a:latin typeface="Avenir Book"/>
              <a:ea typeface="+mn-lt"/>
              <a:cs typeface="Avenir Book"/>
            </a:endParaRPr>
          </a:p>
          <a:p>
            <a:pPr marL="0" indent="0">
              <a:buNone/>
            </a:pPr>
            <a:r>
              <a:rPr lang="pt-BR" sz="500" dirty="0" smtClean="0">
                <a:latin typeface="Avenir Book"/>
                <a:ea typeface="+mn-lt"/>
                <a:cs typeface="Avenir Book"/>
              </a:rPr>
              <a:t>2. </a:t>
            </a:r>
            <a:r>
              <a:rPr lang="pt-BR" sz="500" dirty="0" err="1" smtClean="0">
                <a:latin typeface="Avenir Book"/>
                <a:ea typeface="+mn-lt"/>
                <a:cs typeface="Avenir Book"/>
              </a:rPr>
              <a:t>Ranjan</a:t>
            </a:r>
            <a:r>
              <a:rPr lang="pt-BR" sz="500" dirty="0" smtClean="0">
                <a:latin typeface="Avenir Book"/>
                <a:ea typeface="+mn-lt"/>
                <a:cs typeface="Avenir Book"/>
              </a:rPr>
              <a:t>, R., et al. (2016). </a:t>
            </a:r>
            <a:r>
              <a:rPr lang="pt-BR" sz="500" dirty="0" err="1" smtClean="0">
                <a:latin typeface="Avenir Book"/>
                <a:ea typeface="+mn-lt"/>
                <a:cs typeface="Avenir Book"/>
              </a:rPr>
              <a:t>Journal</a:t>
            </a:r>
            <a:r>
              <a:rPr lang="pt-BR" sz="500" dirty="0" smtClean="0">
                <a:latin typeface="Avenir Book"/>
                <a:ea typeface="+mn-lt"/>
                <a:cs typeface="Avenir Book"/>
              </a:rPr>
              <a:t> </a:t>
            </a:r>
            <a:r>
              <a:rPr lang="pt-BR" sz="500" dirty="0" err="1" smtClean="0">
                <a:latin typeface="Avenir Book"/>
                <a:ea typeface="+mn-lt"/>
                <a:cs typeface="Avenir Book"/>
              </a:rPr>
              <a:t>of</a:t>
            </a:r>
            <a:r>
              <a:rPr lang="pt-BR" sz="500" dirty="0" smtClean="0">
                <a:latin typeface="Avenir Book"/>
                <a:ea typeface="+mn-lt"/>
                <a:cs typeface="Avenir Book"/>
              </a:rPr>
              <a:t> Basic &amp; </a:t>
            </a:r>
            <a:r>
              <a:rPr lang="pt-BR" sz="500" dirty="0" err="1" smtClean="0">
                <a:latin typeface="Avenir Book"/>
                <a:ea typeface="+mn-lt"/>
                <a:cs typeface="Avenir Book"/>
              </a:rPr>
              <a:t>Clinical</a:t>
            </a:r>
            <a:r>
              <a:rPr lang="pt-BR" sz="500" dirty="0" smtClean="0">
                <a:latin typeface="Avenir Book"/>
                <a:ea typeface="+mn-lt"/>
                <a:cs typeface="Avenir Book"/>
              </a:rPr>
              <a:t> Medicine</a:t>
            </a:r>
          </a:p>
          <a:p>
            <a:pPr marL="0" indent="0">
              <a:buNone/>
            </a:pPr>
            <a:r>
              <a:rPr lang="pt-BR" sz="500" dirty="0" smtClean="0">
                <a:latin typeface="Avenir Book"/>
                <a:ea typeface="+mn-lt"/>
                <a:cs typeface="Avenir Book"/>
              </a:rPr>
              <a:t>2. </a:t>
            </a:r>
            <a:r>
              <a:rPr lang="pt-BR" sz="500" dirty="0" err="1" smtClean="0">
                <a:latin typeface="Avenir Book"/>
                <a:ea typeface="+mn-lt"/>
                <a:cs typeface="Avenir Book"/>
              </a:rPr>
              <a:t>Chandran</a:t>
            </a:r>
            <a:r>
              <a:rPr lang="pt-BR" sz="500" dirty="0" smtClean="0">
                <a:latin typeface="Avenir Book"/>
                <a:ea typeface="+mn-lt"/>
                <a:cs typeface="Avenir Book"/>
              </a:rPr>
              <a:t>, P., et al. (2017) </a:t>
            </a:r>
            <a:r>
              <a:rPr lang="pt-BR" sz="500" dirty="0" err="1" smtClean="0">
                <a:latin typeface="Avenir Book"/>
                <a:ea typeface="+mn-lt"/>
                <a:cs typeface="Avenir Book"/>
              </a:rPr>
              <a:t>PLoSOne</a:t>
            </a:r>
            <a:r>
              <a:rPr lang="pt-BR" sz="500" dirty="0" smtClean="0">
                <a:latin typeface="Avenir Book"/>
                <a:ea typeface="+mn-lt"/>
                <a:cs typeface="Avenir Book"/>
              </a:rPr>
              <a:t>;</a:t>
            </a:r>
          </a:p>
          <a:p>
            <a:pPr marL="0" indent="0">
              <a:buNone/>
            </a:pPr>
            <a:r>
              <a:rPr lang="pt-BR" sz="500" dirty="0" smtClean="0">
                <a:latin typeface="Avenir Book"/>
                <a:ea typeface="+mn-lt"/>
                <a:cs typeface="Avenir Book"/>
              </a:rPr>
              <a:t>3.  </a:t>
            </a:r>
            <a:r>
              <a:rPr lang="pt-BR" sz="500" dirty="0" err="1" smtClean="0">
                <a:latin typeface="Avenir Book"/>
                <a:ea typeface="+mn-lt"/>
                <a:cs typeface="Avenir Book"/>
              </a:rPr>
              <a:t>Estacia</a:t>
            </a:r>
            <a:r>
              <a:rPr lang="pt-BR" sz="500" dirty="0" smtClean="0">
                <a:latin typeface="Avenir Book"/>
                <a:ea typeface="+mn-lt"/>
                <a:cs typeface="Avenir Book"/>
              </a:rPr>
              <a:t>, C., et al (2017). RBO</a:t>
            </a:r>
            <a:endParaRPr lang="pt-BR" sz="500" dirty="0">
              <a:latin typeface="Avenir Book"/>
              <a:ea typeface="+mn-lt"/>
              <a:cs typeface="Avenir Book"/>
            </a:endParaRPr>
          </a:p>
        </p:txBody>
      </p:sp>
      <p:sp>
        <p:nvSpPr>
          <p:cNvPr id="34" name="Rectangle 33"/>
          <p:cNvSpPr/>
          <p:nvPr/>
        </p:nvSpPr>
        <p:spPr>
          <a:xfrm>
            <a:off x="148899" y="7031516"/>
            <a:ext cx="4903971" cy="2381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050" dirty="0" smtClean="0">
                <a:latin typeface="Avenir Book"/>
                <a:cs typeface="Avenir Book"/>
              </a:rPr>
              <a:t>DISCUSSION</a:t>
            </a:r>
            <a:endParaRPr lang="en-US" sz="1050" dirty="0">
              <a:latin typeface="Avenir Book"/>
              <a:cs typeface="Avenir Book"/>
            </a:endParaRPr>
          </a:p>
        </p:txBody>
      </p:sp>
      <p:sp>
        <p:nvSpPr>
          <p:cNvPr id="35" name="Content Placeholder 4"/>
          <p:cNvSpPr txBox="1">
            <a:spLocks/>
          </p:cNvSpPr>
          <p:nvPr/>
        </p:nvSpPr>
        <p:spPr>
          <a:xfrm>
            <a:off x="148899" y="7298945"/>
            <a:ext cx="4903971" cy="707459"/>
          </a:xfrm>
          <a:prstGeom prst="rect">
            <a:avLst/>
          </a:prstGeom>
          <a:ln>
            <a:solidFill>
              <a:schemeClr val="bg1">
                <a:lumMod val="65000"/>
              </a:schemeClr>
            </a:solid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US" sz="700" dirty="0" smtClean="0">
                <a:latin typeface="Avenir Book"/>
                <a:cs typeface="Avenir Book"/>
              </a:rPr>
              <a:t>Management should be based on the prevention of the most common complications: glaucoma and corneal edema. Intraocular pressure can be effectively managed with eye drops in 50%) of patients while others required surgical intervention. The failure rate of glaucoma control with drug therapy reached  60 to 80% of cases, in which surgery was required.  Corneal edema is a common finding that leads to </a:t>
            </a:r>
            <a:r>
              <a:rPr lang="en-US" sz="700" dirty="0" err="1" smtClean="0">
                <a:latin typeface="Avenir Book"/>
                <a:cs typeface="Avenir Book"/>
              </a:rPr>
              <a:t>keratoplasty</a:t>
            </a:r>
            <a:r>
              <a:rPr lang="en-US" sz="700" dirty="0" smtClean="0">
                <a:latin typeface="Avenir Book"/>
                <a:cs typeface="Avenir Book"/>
              </a:rPr>
              <a:t>. However, none of the </a:t>
            </a:r>
            <a:r>
              <a:rPr lang="en-US" sz="700" dirty="0" err="1" smtClean="0">
                <a:latin typeface="Avenir Book"/>
                <a:cs typeface="Avenir Book"/>
              </a:rPr>
              <a:t>keratoplasty</a:t>
            </a:r>
            <a:r>
              <a:rPr lang="en-US" sz="700" dirty="0" smtClean="0">
                <a:latin typeface="Avenir Book"/>
                <a:cs typeface="Avenir Book"/>
              </a:rPr>
              <a:t> techniques available is able to completely eliminate the abnormal endothelial cells, thus they are unable to prevent the progression of glaucoma.</a:t>
            </a:r>
            <a:endParaRPr lang="en-US" sz="700" b="1" dirty="0" smtClean="0">
              <a:solidFill>
                <a:srgbClr val="FF0000"/>
              </a:solidFill>
              <a:latin typeface="Avenir Book"/>
              <a:ea typeface="+mn-lt"/>
              <a:cs typeface="Avenir Book"/>
            </a:endParaRPr>
          </a:p>
        </p:txBody>
      </p:sp>
      <p:pic>
        <p:nvPicPr>
          <p:cNvPr id="22" name="Picture 21" descr="logo_holhos_horizontal_horiz cor.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3706" y="45387"/>
            <a:ext cx="2865589" cy="907754"/>
          </a:xfrm>
          <a:prstGeom prst="rect">
            <a:avLst/>
          </a:prstGeom>
        </p:spPr>
      </p:pic>
      <p:cxnSp>
        <p:nvCxnSpPr>
          <p:cNvPr id="30" name="Straight Connector 29"/>
          <p:cNvCxnSpPr/>
          <p:nvPr/>
        </p:nvCxnSpPr>
        <p:spPr>
          <a:xfrm>
            <a:off x="408192" y="1621568"/>
            <a:ext cx="4240659" cy="11339"/>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84426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TotalTime>
  <Words>442</Words>
  <Application>Microsoft Macintosh PowerPoint</Application>
  <PresentationFormat>On-screen Show (16:9)</PresentationFormat>
  <Paragraphs>20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ATYPICAL PRESENTATION OF CHANDLER SYNDROME: A CASE REPORT  Carolina Netto, Jade  Melo, Camila Mamede, Francisco Bandeira  H. Olhos São Gonçalo, São Gonçalo – Rio de Janeiro</vt:lpstr>
    </vt:vector>
  </TitlesOfParts>
  <Company>R. Dr. Eduardo Amaro, 99 - Vila Mariana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ATYPICAL PRESENTATION OF CHANDLER SYNDROME: A CASE REPORT Carolina Netto, Jade ...., Mariana ..., Juliana..., Camila Mamede, Francisco Bandeira</dc:title>
  <dc:creator>Francisco Bandeira e Silva</dc:creator>
  <cp:lastModifiedBy>Francisco Bandeira e Silva</cp:lastModifiedBy>
  <cp:revision>14</cp:revision>
  <dcterms:created xsi:type="dcterms:W3CDTF">2020-01-14T02:05:55Z</dcterms:created>
  <dcterms:modified xsi:type="dcterms:W3CDTF">2020-01-20T17:25:41Z</dcterms:modified>
</cp:coreProperties>
</file>