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2399288" cy="39600188"/>
  <p:notesSz cx="6858000" cy="9144000"/>
  <p:defaultTextStyle>
    <a:defPPr>
      <a:defRPr lang="pt-BR"/>
    </a:defPPr>
    <a:lvl1pPr marL="0" algn="l" defTabSz="3455975" rtl="0" eaLnBrk="1" latinLnBrk="0" hangingPunct="1">
      <a:defRPr sz="6803" kern="1200">
        <a:solidFill>
          <a:schemeClr val="tx1"/>
        </a:solidFill>
        <a:latin typeface="+mn-lt"/>
        <a:ea typeface="+mn-ea"/>
        <a:cs typeface="+mn-cs"/>
      </a:defRPr>
    </a:lvl1pPr>
    <a:lvl2pPr marL="1727987" algn="l" defTabSz="3455975" rtl="0" eaLnBrk="1" latinLnBrk="0" hangingPunct="1">
      <a:defRPr sz="6803" kern="1200">
        <a:solidFill>
          <a:schemeClr val="tx1"/>
        </a:solidFill>
        <a:latin typeface="+mn-lt"/>
        <a:ea typeface="+mn-ea"/>
        <a:cs typeface="+mn-cs"/>
      </a:defRPr>
    </a:lvl2pPr>
    <a:lvl3pPr marL="3455975" algn="l" defTabSz="3455975" rtl="0" eaLnBrk="1" latinLnBrk="0" hangingPunct="1">
      <a:defRPr sz="6803" kern="1200">
        <a:solidFill>
          <a:schemeClr val="tx1"/>
        </a:solidFill>
        <a:latin typeface="+mn-lt"/>
        <a:ea typeface="+mn-ea"/>
        <a:cs typeface="+mn-cs"/>
      </a:defRPr>
    </a:lvl3pPr>
    <a:lvl4pPr marL="5183962" algn="l" defTabSz="3455975" rtl="0" eaLnBrk="1" latinLnBrk="0" hangingPunct="1">
      <a:defRPr sz="6803" kern="1200">
        <a:solidFill>
          <a:schemeClr val="tx1"/>
        </a:solidFill>
        <a:latin typeface="+mn-lt"/>
        <a:ea typeface="+mn-ea"/>
        <a:cs typeface="+mn-cs"/>
      </a:defRPr>
    </a:lvl4pPr>
    <a:lvl5pPr marL="6911950" algn="l" defTabSz="3455975" rtl="0" eaLnBrk="1" latinLnBrk="0" hangingPunct="1">
      <a:defRPr sz="6803" kern="1200">
        <a:solidFill>
          <a:schemeClr val="tx1"/>
        </a:solidFill>
        <a:latin typeface="+mn-lt"/>
        <a:ea typeface="+mn-ea"/>
        <a:cs typeface="+mn-cs"/>
      </a:defRPr>
    </a:lvl5pPr>
    <a:lvl6pPr marL="8639937" algn="l" defTabSz="3455975" rtl="0" eaLnBrk="1" latinLnBrk="0" hangingPunct="1">
      <a:defRPr sz="6803" kern="1200">
        <a:solidFill>
          <a:schemeClr val="tx1"/>
        </a:solidFill>
        <a:latin typeface="+mn-lt"/>
        <a:ea typeface="+mn-ea"/>
        <a:cs typeface="+mn-cs"/>
      </a:defRPr>
    </a:lvl6pPr>
    <a:lvl7pPr marL="10367924" algn="l" defTabSz="3455975" rtl="0" eaLnBrk="1" latinLnBrk="0" hangingPunct="1">
      <a:defRPr sz="6803" kern="1200">
        <a:solidFill>
          <a:schemeClr val="tx1"/>
        </a:solidFill>
        <a:latin typeface="+mn-lt"/>
        <a:ea typeface="+mn-ea"/>
        <a:cs typeface="+mn-cs"/>
      </a:defRPr>
    </a:lvl7pPr>
    <a:lvl8pPr marL="12095912" algn="l" defTabSz="3455975" rtl="0" eaLnBrk="1" latinLnBrk="0" hangingPunct="1">
      <a:defRPr sz="6803" kern="1200">
        <a:solidFill>
          <a:schemeClr val="tx1"/>
        </a:solidFill>
        <a:latin typeface="+mn-lt"/>
        <a:ea typeface="+mn-ea"/>
        <a:cs typeface="+mn-cs"/>
      </a:defRPr>
    </a:lvl8pPr>
    <a:lvl9pPr marL="13823899" algn="l" defTabSz="3455975" rtl="0" eaLnBrk="1" latinLnBrk="0" hangingPunct="1">
      <a:defRPr sz="6803"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472">
          <p15:clr>
            <a:srgbClr val="A4A3A4"/>
          </p15:clr>
        </p15:guide>
        <p15:guide id="2" pos="102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1296" y="-240"/>
      </p:cViewPr>
      <p:guideLst>
        <p:guide orient="horz" pos="12472"/>
        <p:guide pos="102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285D9C-ECCB-4242-A04E-C3B76D427052}" type="datetimeFigureOut">
              <a:rPr lang="pt-BR" smtClean="0"/>
              <a:pPr/>
              <a:t>20/01/2020</a:t>
            </a:fld>
            <a:endParaRPr lang="pt-BR"/>
          </a:p>
        </p:txBody>
      </p:sp>
      <p:sp>
        <p:nvSpPr>
          <p:cNvPr id="4" name="Espaço Reservado para Imagem de Slide 3"/>
          <p:cNvSpPr>
            <a:spLocks noGrp="1" noRot="1" noChangeAspect="1"/>
          </p:cNvSpPr>
          <p:nvPr>
            <p:ph type="sldImg" idx="2"/>
          </p:nvPr>
        </p:nvSpPr>
        <p:spPr>
          <a:xfrm>
            <a:off x="2166938" y="1143000"/>
            <a:ext cx="2524125"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5E63E1-C474-41DA-8DAB-672181039034}" type="slidenum">
              <a:rPr lang="pt-BR" smtClean="0"/>
              <a:pPr/>
              <a:t>‹nº›</a:t>
            </a:fld>
            <a:endParaRPr lang="pt-BR"/>
          </a:p>
        </p:txBody>
      </p:sp>
    </p:spTree>
    <p:extLst>
      <p:ext uri="{BB962C8B-B14F-4D97-AF65-F5344CB8AC3E}">
        <p14:creationId xmlns:p14="http://schemas.microsoft.com/office/powerpoint/2010/main" val="307514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35E63E1-C474-41DA-8DAB-672181039034}" type="slidenum">
              <a:rPr lang="pt-BR" smtClean="0"/>
              <a:pPr/>
              <a:t>1</a:t>
            </a:fld>
            <a:endParaRPr lang="pt-BR"/>
          </a:p>
        </p:txBody>
      </p:sp>
    </p:spTree>
    <p:extLst>
      <p:ext uri="{BB962C8B-B14F-4D97-AF65-F5344CB8AC3E}">
        <p14:creationId xmlns:p14="http://schemas.microsoft.com/office/powerpoint/2010/main" val="325433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4049911" y="6480867"/>
            <a:ext cx="24299466" cy="13786732"/>
          </a:xfrm>
        </p:spPr>
        <p:txBody>
          <a:bodyPr anchor="b"/>
          <a:lstStyle>
            <a:lvl1pPr algn="ctr">
              <a:defRPr sz="15944"/>
            </a:lvl1pPr>
          </a:lstStyle>
          <a:p>
            <a:r>
              <a:rPr lang="pt-BR" smtClean="0"/>
              <a:t>Clique para editar o título mestre</a:t>
            </a:r>
            <a:endParaRPr lang="pt-BR"/>
          </a:p>
        </p:txBody>
      </p:sp>
      <p:sp>
        <p:nvSpPr>
          <p:cNvPr id="3" name="Subtítulo 2"/>
          <p:cNvSpPr>
            <a:spLocks noGrp="1"/>
          </p:cNvSpPr>
          <p:nvPr>
            <p:ph type="subTitle" idx="1"/>
          </p:nvPr>
        </p:nvSpPr>
        <p:spPr>
          <a:xfrm>
            <a:off x="4049911" y="20799268"/>
            <a:ext cx="24299466" cy="9560876"/>
          </a:xfrm>
        </p:spPr>
        <p:txBody>
          <a:bodyPr/>
          <a:lstStyle>
            <a:lvl1pPr marL="0" indent="0" algn="ctr">
              <a:buNone/>
              <a:defRPr sz="6378"/>
            </a:lvl1pPr>
            <a:lvl2pPr marL="1214963" indent="0" algn="ctr">
              <a:buNone/>
              <a:defRPr sz="5315"/>
            </a:lvl2pPr>
            <a:lvl3pPr marL="2429927" indent="0" algn="ctr">
              <a:buNone/>
              <a:defRPr sz="4783"/>
            </a:lvl3pPr>
            <a:lvl4pPr marL="3644890" indent="0" algn="ctr">
              <a:buNone/>
              <a:defRPr sz="4252"/>
            </a:lvl4pPr>
            <a:lvl5pPr marL="4859853" indent="0" algn="ctr">
              <a:buNone/>
              <a:defRPr sz="4252"/>
            </a:lvl5pPr>
            <a:lvl6pPr marL="6074816" indent="0" algn="ctr">
              <a:buNone/>
              <a:defRPr sz="4252"/>
            </a:lvl6pPr>
            <a:lvl7pPr marL="7289780" indent="0" algn="ctr">
              <a:buNone/>
              <a:defRPr sz="4252"/>
            </a:lvl7pPr>
            <a:lvl8pPr marL="8504743" indent="0" algn="ctr">
              <a:buNone/>
              <a:defRPr sz="4252"/>
            </a:lvl8pPr>
            <a:lvl9pPr marL="9719706" indent="0" algn="ctr">
              <a:buNone/>
              <a:defRPr sz="4252"/>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1CE9774-480C-4BDD-B749-F26F17F5B977}" type="datetimeFigureOut">
              <a:rPr lang="pt-BR" smtClean="0"/>
              <a:pPr/>
              <a:t>20/01/2020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0851EE1-E1F1-4381-9ACD-3764CDE108FB}" type="slidenum">
              <a:rPr lang="pt-BR" smtClean="0"/>
              <a:pPr/>
              <a:t>‹nº›</a:t>
            </a:fld>
            <a:endParaRPr lang="pt-BR"/>
          </a:p>
        </p:txBody>
      </p:sp>
    </p:spTree>
    <p:extLst>
      <p:ext uri="{BB962C8B-B14F-4D97-AF65-F5344CB8AC3E}">
        <p14:creationId xmlns:p14="http://schemas.microsoft.com/office/powerpoint/2010/main" val="1880634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1CE9774-480C-4BDD-B749-F26F17F5B977}" type="datetimeFigureOut">
              <a:rPr lang="pt-BR" smtClean="0"/>
              <a:pPr/>
              <a:t>20/01/2020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0851EE1-E1F1-4381-9ACD-3764CDE108FB}" type="slidenum">
              <a:rPr lang="pt-BR" smtClean="0"/>
              <a:pPr/>
              <a:t>‹nº›</a:t>
            </a:fld>
            <a:endParaRPr lang="pt-BR"/>
          </a:p>
        </p:txBody>
      </p:sp>
    </p:spTree>
    <p:extLst>
      <p:ext uri="{BB962C8B-B14F-4D97-AF65-F5344CB8AC3E}">
        <p14:creationId xmlns:p14="http://schemas.microsoft.com/office/powerpoint/2010/main" val="694432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1617708" y="12173391"/>
            <a:ext cx="18562092" cy="193784253"/>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5918777" y="12173391"/>
            <a:ext cx="55293940" cy="193784253"/>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1CE9774-480C-4BDD-B749-F26F17F5B977}" type="datetimeFigureOut">
              <a:rPr lang="pt-BR" smtClean="0"/>
              <a:pPr/>
              <a:t>20/01/2020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0851EE1-E1F1-4381-9ACD-3764CDE108FB}" type="slidenum">
              <a:rPr lang="pt-BR" smtClean="0"/>
              <a:pPr/>
              <a:t>‹nº›</a:t>
            </a:fld>
            <a:endParaRPr lang="pt-BR"/>
          </a:p>
        </p:txBody>
      </p:sp>
    </p:spTree>
    <p:extLst>
      <p:ext uri="{BB962C8B-B14F-4D97-AF65-F5344CB8AC3E}">
        <p14:creationId xmlns:p14="http://schemas.microsoft.com/office/powerpoint/2010/main" val="2034442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1CE9774-480C-4BDD-B749-F26F17F5B977}" type="datetimeFigureOut">
              <a:rPr lang="pt-BR" smtClean="0"/>
              <a:pPr/>
              <a:t>20/01/2020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0851EE1-E1F1-4381-9ACD-3764CDE108FB}" type="slidenum">
              <a:rPr lang="pt-BR" smtClean="0"/>
              <a:pPr/>
              <a:t>‹nº›</a:t>
            </a:fld>
            <a:endParaRPr lang="pt-BR"/>
          </a:p>
        </p:txBody>
      </p:sp>
    </p:spTree>
    <p:extLst>
      <p:ext uri="{BB962C8B-B14F-4D97-AF65-F5344CB8AC3E}">
        <p14:creationId xmlns:p14="http://schemas.microsoft.com/office/powerpoint/2010/main" val="1889145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2210576" y="9872553"/>
            <a:ext cx="27944386" cy="16472575"/>
          </a:xfrm>
        </p:spPr>
        <p:txBody>
          <a:bodyPr anchor="b"/>
          <a:lstStyle>
            <a:lvl1pPr>
              <a:defRPr sz="15944"/>
            </a:lvl1pPr>
          </a:lstStyle>
          <a:p>
            <a:r>
              <a:rPr lang="pt-BR" smtClean="0"/>
              <a:t>Clique para editar o título mestre</a:t>
            </a:r>
            <a:endParaRPr lang="pt-BR"/>
          </a:p>
        </p:txBody>
      </p:sp>
      <p:sp>
        <p:nvSpPr>
          <p:cNvPr id="3" name="Espaço Reservado para Texto 2"/>
          <p:cNvSpPr>
            <a:spLocks noGrp="1"/>
          </p:cNvSpPr>
          <p:nvPr>
            <p:ph type="body" idx="1"/>
          </p:nvPr>
        </p:nvSpPr>
        <p:spPr>
          <a:xfrm>
            <a:off x="2210576" y="26500965"/>
            <a:ext cx="27944386" cy="8662538"/>
          </a:xfrm>
        </p:spPr>
        <p:txBody>
          <a:bodyPr/>
          <a:lstStyle>
            <a:lvl1pPr marL="0" indent="0">
              <a:buNone/>
              <a:defRPr sz="6378">
                <a:solidFill>
                  <a:schemeClr val="tx1">
                    <a:tint val="75000"/>
                  </a:schemeClr>
                </a:solidFill>
              </a:defRPr>
            </a:lvl1pPr>
            <a:lvl2pPr marL="1214963" indent="0">
              <a:buNone/>
              <a:defRPr sz="5315">
                <a:solidFill>
                  <a:schemeClr val="tx1">
                    <a:tint val="75000"/>
                  </a:schemeClr>
                </a:solidFill>
              </a:defRPr>
            </a:lvl2pPr>
            <a:lvl3pPr marL="2429927" indent="0">
              <a:buNone/>
              <a:defRPr sz="4783">
                <a:solidFill>
                  <a:schemeClr val="tx1">
                    <a:tint val="75000"/>
                  </a:schemeClr>
                </a:solidFill>
              </a:defRPr>
            </a:lvl3pPr>
            <a:lvl4pPr marL="3644890" indent="0">
              <a:buNone/>
              <a:defRPr sz="4252">
                <a:solidFill>
                  <a:schemeClr val="tx1">
                    <a:tint val="75000"/>
                  </a:schemeClr>
                </a:solidFill>
              </a:defRPr>
            </a:lvl4pPr>
            <a:lvl5pPr marL="4859853" indent="0">
              <a:buNone/>
              <a:defRPr sz="4252">
                <a:solidFill>
                  <a:schemeClr val="tx1">
                    <a:tint val="75000"/>
                  </a:schemeClr>
                </a:solidFill>
              </a:defRPr>
            </a:lvl5pPr>
            <a:lvl6pPr marL="6074816" indent="0">
              <a:buNone/>
              <a:defRPr sz="4252">
                <a:solidFill>
                  <a:schemeClr val="tx1">
                    <a:tint val="75000"/>
                  </a:schemeClr>
                </a:solidFill>
              </a:defRPr>
            </a:lvl6pPr>
            <a:lvl7pPr marL="7289780" indent="0">
              <a:buNone/>
              <a:defRPr sz="4252">
                <a:solidFill>
                  <a:schemeClr val="tx1">
                    <a:tint val="75000"/>
                  </a:schemeClr>
                </a:solidFill>
              </a:defRPr>
            </a:lvl7pPr>
            <a:lvl8pPr marL="8504743" indent="0">
              <a:buNone/>
              <a:defRPr sz="4252">
                <a:solidFill>
                  <a:schemeClr val="tx1">
                    <a:tint val="75000"/>
                  </a:schemeClr>
                </a:solidFill>
              </a:defRPr>
            </a:lvl8pPr>
            <a:lvl9pPr marL="9719706" indent="0">
              <a:buNone/>
              <a:defRPr sz="4252">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1CE9774-480C-4BDD-B749-F26F17F5B977}" type="datetimeFigureOut">
              <a:rPr lang="pt-BR" smtClean="0"/>
              <a:pPr/>
              <a:t>20/01/2020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0851EE1-E1F1-4381-9ACD-3764CDE108FB}" type="slidenum">
              <a:rPr lang="pt-BR" smtClean="0"/>
              <a:pPr/>
              <a:t>‹nº›</a:t>
            </a:fld>
            <a:endParaRPr lang="pt-BR"/>
          </a:p>
        </p:txBody>
      </p:sp>
    </p:spTree>
    <p:extLst>
      <p:ext uri="{BB962C8B-B14F-4D97-AF65-F5344CB8AC3E}">
        <p14:creationId xmlns:p14="http://schemas.microsoft.com/office/powerpoint/2010/main" val="204429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5918779" y="60866956"/>
            <a:ext cx="36925906" cy="145090689"/>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3249676" y="60866956"/>
            <a:ext cx="36930126" cy="145090689"/>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1CE9774-480C-4BDD-B749-F26F17F5B977}" type="datetimeFigureOut">
              <a:rPr lang="pt-BR" smtClean="0"/>
              <a:pPr/>
              <a:t>20/01/2020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0851EE1-E1F1-4381-9ACD-3764CDE108FB}" type="slidenum">
              <a:rPr lang="pt-BR" smtClean="0"/>
              <a:pPr/>
              <a:t>‹nº›</a:t>
            </a:fld>
            <a:endParaRPr lang="pt-BR"/>
          </a:p>
        </p:txBody>
      </p:sp>
    </p:spTree>
    <p:extLst>
      <p:ext uri="{BB962C8B-B14F-4D97-AF65-F5344CB8AC3E}">
        <p14:creationId xmlns:p14="http://schemas.microsoft.com/office/powerpoint/2010/main" val="2667423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2231671" y="2108346"/>
            <a:ext cx="27944386" cy="7654206"/>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2231672" y="9707549"/>
            <a:ext cx="13706416" cy="4757520"/>
          </a:xfrm>
        </p:spPr>
        <p:txBody>
          <a:bodyPr anchor="b"/>
          <a:lstStyle>
            <a:lvl1pPr marL="0" indent="0">
              <a:buNone/>
              <a:defRPr sz="6378" b="1"/>
            </a:lvl1pPr>
            <a:lvl2pPr marL="1214963" indent="0">
              <a:buNone/>
              <a:defRPr sz="5315" b="1"/>
            </a:lvl2pPr>
            <a:lvl3pPr marL="2429927" indent="0">
              <a:buNone/>
              <a:defRPr sz="4783" b="1"/>
            </a:lvl3pPr>
            <a:lvl4pPr marL="3644890" indent="0">
              <a:buNone/>
              <a:defRPr sz="4252" b="1"/>
            </a:lvl4pPr>
            <a:lvl5pPr marL="4859853" indent="0">
              <a:buNone/>
              <a:defRPr sz="4252" b="1"/>
            </a:lvl5pPr>
            <a:lvl6pPr marL="6074816" indent="0">
              <a:buNone/>
              <a:defRPr sz="4252" b="1"/>
            </a:lvl6pPr>
            <a:lvl7pPr marL="7289780" indent="0">
              <a:buNone/>
              <a:defRPr sz="4252" b="1"/>
            </a:lvl7pPr>
            <a:lvl8pPr marL="8504743" indent="0">
              <a:buNone/>
              <a:defRPr sz="4252" b="1"/>
            </a:lvl8pPr>
            <a:lvl9pPr marL="9719706" indent="0">
              <a:buNone/>
              <a:defRPr sz="4252" b="1"/>
            </a:lvl9pPr>
          </a:lstStyle>
          <a:p>
            <a:pPr lvl="0"/>
            <a:r>
              <a:rPr lang="pt-BR" smtClean="0"/>
              <a:t>Clique para editar o texto mestre</a:t>
            </a:r>
          </a:p>
        </p:txBody>
      </p:sp>
      <p:sp>
        <p:nvSpPr>
          <p:cNvPr id="4" name="Espaço Reservado para Conteúdo 3"/>
          <p:cNvSpPr>
            <a:spLocks noGrp="1"/>
          </p:cNvSpPr>
          <p:nvPr>
            <p:ph sz="half" idx="2"/>
          </p:nvPr>
        </p:nvSpPr>
        <p:spPr>
          <a:xfrm>
            <a:off x="2231672" y="14465069"/>
            <a:ext cx="13706416" cy="21275937"/>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16402140" y="9707549"/>
            <a:ext cx="13773917" cy="4757520"/>
          </a:xfrm>
        </p:spPr>
        <p:txBody>
          <a:bodyPr anchor="b"/>
          <a:lstStyle>
            <a:lvl1pPr marL="0" indent="0">
              <a:buNone/>
              <a:defRPr sz="6378" b="1"/>
            </a:lvl1pPr>
            <a:lvl2pPr marL="1214963" indent="0">
              <a:buNone/>
              <a:defRPr sz="5315" b="1"/>
            </a:lvl2pPr>
            <a:lvl3pPr marL="2429927" indent="0">
              <a:buNone/>
              <a:defRPr sz="4783" b="1"/>
            </a:lvl3pPr>
            <a:lvl4pPr marL="3644890" indent="0">
              <a:buNone/>
              <a:defRPr sz="4252" b="1"/>
            </a:lvl4pPr>
            <a:lvl5pPr marL="4859853" indent="0">
              <a:buNone/>
              <a:defRPr sz="4252" b="1"/>
            </a:lvl5pPr>
            <a:lvl6pPr marL="6074816" indent="0">
              <a:buNone/>
              <a:defRPr sz="4252" b="1"/>
            </a:lvl6pPr>
            <a:lvl7pPr marL="7289780" indent="0">
              <a:buNone/>
              <a:defRPr sz="4252" b="1"/>
            </a:lvl7pPr>
            <a:lvl8pPr marL="8504743" indent="0">
              <a:buNone/>
              <a:defRPr sz="4252" b="1"/>
            </a:lvl8pPr>
            <a:lvl9pPr marL="9719706" indent="0">
              <a:buNone/>
              <a:defRPr sz="4252" b="1"/>
            </a:lvl9pPr>
          </a:lstStyle>
          <a:p>
            <a:pPr lvl="0"/>
            <a:r>
              <a:rPr lang="pt-BR" smtClean="0"/>
              <a:t>Clique para editar o texto mestre</a:t>
            </a:r>
          </a:p>
        </p:txBody>
      </p:sp>
      <p:sp>
        <p:nvSpPr>
          <p:cNvPr id="6" name="Espaço Reservado para Conteúdo 5"/>
          <p:cNvSpPr>
            <a:spLocks noGrp="1"/>
          </p:cNvSpPr>
          <p:nvPr>
            <p:ph sz="quarter" idx="4"/>
          </p:nvPr>
        </p:nvSpPr>
        <p:spPr>
          <a:xfrm>
            <a:off x="16402140" y="14465069"/>
            <a:ext cx="13773917" cy="21275937"/>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1CE9774-480C-4BDD-B749-F26F17F5B977}" type="datetimeFigureOut">
              <a:rPr lang="pt-BR" smtClean="0"/>
              <a:pPr/>
              <a:t>20/01/2020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0851EE1-E1F1-4381-9ACD-3764CDE108FB}" type="slidenum">
              <a:rPr lang="pt-BR" smtClean="0"/>
              <a:pPr/>
              <a:t>‹nº›</a:t>
            </a:fld>
            <a:endParaRPr lang="pt-BR"/>
          </a:p>
        </p:txBody>
      </p:sp>
    </p:spTree>
    <p:extLst>
      <p:ext uri="{BB962C8B-B14F-4D97-AF65-F5344CB8AC3E}">
        <p14:creationId xmlns:p14="http://schemas.microsoft.com/office/powerpoint/2010/main" val="1860266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1CE9774-480C-4BDD-B749-F26F17F5B977}" type="datetimeFigureOut">
              <a:rPr lang="pt-BR" smtClean="0"/>
              <a:pPr/>
              <a:t>20/01/2020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0851EE1-E1F1-4381-9ACD-3764CDE108FB}" type="slidenum">
              <a:rPr lang="pt-BR" smtClean="0"/>
              <a:pPr/>
              <a:t>‹nº›</a:t>
            </a:fld>
            <a:endParaRPr lang="pt-BR"/>
          </a:p>
        </p:txBody>
      </p:sp>
    </p:spTree>
    <p:extLst>
      <p:ext uri="{BB962C8B-B14F-4D97-AF65-F5344CB8AC3E}">
        <p14:creationId xmlns:p14="http://schemas.microsoft.com/office/powerpoint/2010/main" val="76838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1CE9774-480C-4BDD-B749-F26F17F5B977}" type="datetimeFigureOut">
              <a:rPr lang="pt-BR" smtClean="0"/>
              <a:pPr/>
              <a:t>20/01/2020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0851EE1-E1F1-4381-9ACD-3764CDE108FB}" type="slidenum">
              <a:rPr lang="pt-BR" smtClean="0"/>
              <a:pPr/>
              <a:t>‹nº›</a:t>
            </a:fld>
            <a:endParaRPr lang="pt-BR"/>
          </a:p>
        </p:txBody>
      </p:sp>
    </p:spTree>
    <p:extLst>
      <p:ext uri="{BB962C8B-B14F-4D97-AF65-F5344CB8AC3E}">
        <p14:creationId xmlns:p14="http://schemas.microsoft.com/office/powerpoint/2010/main" val="125634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231672" y="2640012"/>
            <a:ext cx="10449613" cy="9240044"/>
          </a:xfrm>
        </p:spPr>
        <p:txBody>
          <a:bodyPr anchor="b"/>
          <a:lstStyle>
            <a:lvl1pPr>
              <a:defRPr sz="8504"/>
            </a:lvl1pPr>
          </a:lstStyle>
          <a:p>
            <a:r>
              <a:rPr lang="pt-BR" smtClean="0"/>
              <a:t>Clique para editar o título mestre</a:t>
            </a:r>
            <a:endParaRPr lang="pt-BR"/>
          </a:p>
        </p:txBody>
      </p:sp>
      <p:sp>
        <p:nvSpPr>
          <p:cNvPr id="3" name="Espaço Reservado para Conteúdo 2"/>
          <p:cNvSpPr>
            <a:spLocks noGrp="1"/>
          </p:cNvSpPr>
          <p:nvPr>
            <p:ph idx="1"/>
          </p:nvPr>
        </p:nvSpPr>
        <p:spPr>
          <a:xfrm>
            <a:off x="13773917" y="5701697"/>
            <a:ext cx="16402140" cy="28141800"/>
          </a:xfrm>
        </p:spPr>
        <p:txBody>
          <a:bodyPr/>
          <a:lstStyle>
            <a:lvl1pPr>
              <a:defRPr sz="8504"/>
            </a:lvl1pPr>
            <a:lvl2pPr>
              <a:defRPr sz="7441"/>
            </a:lvl2pPr>
            <a:lvl3pPr>
              <a:defRPr sz="6378"/>
            </a:lvl3pPr>
            <a:lvl4pPr>
              <a:defRPr sz="5315"/>
            </a:lvl4pPr>
            <a:lvl5pPr>
              <a:defRPr sz="5315"/>
            </a:lvl5pPr>
            <a:lvl6pPr>
              <a:defRPr sz="5315"/>
            </a:lvl6pPr>
            <a:lvl7pPr>
              <a:defRPr sz="5315"/>
            </a:lvl7pPr>
            <a:lvl8pPr>
              <a:defRPr sz="5315"/>
            </a:lvl8pPr>
            <a:lvl9pPr>
              <a:defRPr sz="5315"/>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2231672" y="11880056"/>
            <a:ext cx="10449613" cy="22009274"/>
          </a:xfrm>
        </p:spPr>
        <p:txBody>
          <a:bodyPr/>
          <a:lstStyle>
            <a:lvl1pPr marL="0" indent="0">
              <a:buNone/>
              <a:defRPr sz="4252"/>
            </a:lvl1pPr>
            <a:lvl2pPr marL="1214963" indent="0">
              <a:buNone/>
              <a:defRPr sz="3720"/>
            </a:lvl2pPr>
            <a:lvl3pPr marL="2429927" indent="0">
              <a:buNone/>
              <a:defRPr sz="3189"/>
            </a:lvl3pPr>
            <a:lvl4pPr marL="3644890" indent="0">
              <a:buNone/>
              <a:defRPr sz="2657"/>
            </a:lvl4pPr>
            <a:lvl5pPr marL="4859853" indent="0">
              <a:buNone/>
              <a:defRPr sz="2657"/>
            </a:lvl5pPr>
            <a:lvl6pPr marL="6074816" indent="0">
              <a:buNone/>
              <a:defRPr sz="2657"/>
            </a:lvl6pPr>
            <a:lvl7pPr marL="7289780" indent="0">
              <a:buNone/>
              <a:defRPr sz="2657"/>
            </a:lvl7pPr>
            <a:lvl8pPr marL="8504743" indent="0">
              <a:buNone/>
              <a:defRPr sz="2657"/>
            </a:lvl8pPr>
            <a:lvl9pPr marL="9719706" indent="0">
              <a:buNone/>
              <a:defRPr sz="2657"/>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1CE9774-480C-4BDD-B749-F26F17F5B977}" type="datetimeFigureOut">
              <a:rPr lang="pt-BR" smtClean="0"/>
              <a:pPr/>
              <a:t>20/01/2020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0851EE1-E1F1-4381-9ACD-3764CDE108FB}" type="slidenum">
              <a:rPr lang="pt-BR" smtClean="0"/>
              <a:pPr/>
              <a:t>‹nº›</a:t>
            </a:fld>
            <a:endParaRPr lang="pt-BR"/>
          </a:p>
        </p:txBody>
      </p:sp>
    </p:spTree>
    <p:extLst>
      <p:ext uri="{BB962C8B-B14F-4D97-AF65-F5344CB8AC3E}">
        <p14:creationId xmlns:p14="http://schemas.microsoft.com/office/powerpoint/2010/main" val="53737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231672" y="2640012"/>
            <a:ext cx="10449613" cy="9240044"/>
          </a:xfrm>
        </p:spPr>
        <p:txBody>
          <a:bodyPr anchor="b"/>
          <a:lstStyle>
            <a:lvl1pPr>
              <a:defRPr sz="8504"/>
            </a:lvl1pPr>
          </a:lstStyle>
          <a:p>
            <a:r>
              <a:rPr lang="pt-BR" smtClean="0"/>
              <a:t>Clique para editar o título mestre</a:t>
            </a:r>
            <a:endParaRPr lang="pt-BR"/>
          </a:p>
        </p:txBody>
      </p:sp>
      <p:sp>
        <p:nvSpPr>
          <p:cNvPr id="3" name="Espaço Reservado para Imagem 2"/>
          <p:cNvSpPr>
            <a:spLocks noGrp="1"/>
          </p:cNvSpPr>
          <p:nvPr>
            <p:ph type="pic" idx="1"/>
          </p:nvPr>
        </p:nvSpPr>
        <p:spPr>
          <a:xfrm>
            <a:off x="13773917" y="5701697"/>
            <a:ext cx="16402140" cy="28141800"/>
          </a:xfrm>
        </p:spPr>
        <p:txBody>
          <a:bodyPr/>
          <a:lstStyle>
            <a:lvl1pPr marL="0" indent="0">
              <a:buNone/>
              <a:defRPr sz="8504"/>
            </a:lvl1pPr>
            <a:lvl2pPr marL="1214963" indent="0">
              <a:buNone/>
              <a:defRPr sz="7441"/>
            </a:lvl2pPr>
            <a:lvl3pPr marL="2429927" indent="0">
              <a:buNone/>
              <a:defRPr sz="6378"/>
            </a:lvl3pPr>
            <a:lvl4pPr marL="3644890" indent="0">
              <a:buNone/>
              <a:defRPr sz="5315"/>
            </a:lvl4pPr>
            <a:lvl5pPr marL="4859853" indent="0">
              <a:buNone/>
              <a:defRPr sz="5315"/>
            </a:lvl5pPr>
            <a:lvl6pPr marL="6074816" indent="0">
              <a:buNone/>
              <a:defRPr sz="5315"/>
            </a:lvl6pPr>
            <a:lvl7pPr marL="7289780" indent="0">
              <a:buNone/>
              <a:defRPr sz="5315"/>
            </a:lvl7pPr>
            <a:lvl8pPr marL="8504743" indent="0">
              <a:buNone/>
              <a:defRPr sz="5315"/>
            </a:lvl8pPr>
            <a:lvl9pPr marL="9719706" indent="0">
              <a:buNone/>
              <a:defRPr sz="5315"/>
            </a:lvl9pPr>
          </a:lstStyle>
          <a:p>
            <a:endParaRPr lang="pt-BR"/>
          </a:p>
        </p:txBody>
      </p:sp>
      <p:sp>
        <p:nvSpPr>
          <p:cNvPr id="4" name="Espaço Reservado para Texto 3"/>
          <p:cNvSpPr>
            <a:spLocks noGrp="1"/>
          </p:cNvSpPr>
          <p:nvPr>
            <p:ph type="body" sz="half" idx="2"/>
          </p:nvPr>
        </p:nvSpPr>
        <p:spPr>
          <a:xfrm>
            <a:off x="2231672" y="11880056"/>
            <a:ext cx="10449613" cy="22009274"/>
          </a:xfrm>
        </p:spPr>
        <p:txBody>
          <a:bodyPr/>
          <a:lstStyle>
            <a:lvl1pPr marL="0" indent="0">
              <a:buNone/>
              <a:defRPr sz="4252"/>
            </a:lvl1pPr>
            <a:lvl2pPr marL="1214963" indent="0">
              <a:buNone/>
              <a:defRPr sz="3720"/>
            </a:lvl2pPr>
            <a:lvl3pPr marL="2429927" indent="0">
              <a:buNone/>
              <a:defRPr sz="3189"/>
            </a:lvl3pPr>
            <a:lvl4pPr marL="3644890" indent="0">
              <a:buNone/>
              <a:defRPr sz="2657"/>
            </a:lvl4pPr>
            <a:lvl5pPr marL="4859853" indent="0">
              <a:buNone/>
              <a:defRPr sz="2657"/>
            </a:lvl5pPr>
            <a:lvl6pPr marL="6074816" indent="0">
              <a:buNone/>
              <a:defRPr sz="2657"/>
            </a:lvl6pPr>
            <a:lvl7pPr marL="7289780" indent="0">
              <a:buNone/>
              <a:defRPr sz="2657"/>
            </a:lvl7pPr>
            <a:lvl8pPr marL="8504743" indent="0">
              <a:buNone/>
              <a:defRPr sz="2657"/>
            </a:lvl8pPr>
            <a:lvl9pPr marL="9719706" indent="0">
              <a:buNone/>
              <a:defRPr sz="2657"/>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1CE9774-480C-4BDD-B749-F26F17F5B977}" type="datetimeFigureOut">
              <a:rPr lang="pt-BR" smtClean="0"/>
              <a:pPr/>
              <a:t>20/01/2020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0851EE1-E1F1-4381-9ACD-3764CDE108FB}" type="slidenum">
              <a:rPr lang="pt-BR" smtClean="0"/>
              <a:pPr/>
              <a:t>‹nº›</a:t>
            </a:fld>
            <a:endParaRPr lang="pt-BR"/>
          </a:p>
        </p:txBody>
      </p:sp>
    </p:spTree>
    <p:extLst>
      <p:ext uri="{BB962C8B-B14F-4D97-AF65-F5344CB8AC3E}">
        <p14:creationId xmlns:p14="http://schemas.microsoft.com/office/powerpoint/2010/main" val="1735465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2227451" y="2108346"/>
            <a:ext cx="27944386" cy="7654206"/>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2227451" y="10541716"/>
            <a:ext cx="27944386" cy="25125956"/>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2227451" y="36703511"/>
            <a:ext cx="7289840" cy="2108343"/>
          </a:xfrm>
          <a:prstGeom prst="rect">
            <a:avLst/>
          </a:prstGeom>
        </p:spPr>
        <p:txBody>
          <a:bodyPr vert="horz" lIns="91440" tIns="45720" rIns="91440" bIns="45720" rtlCol="0" anchor="ctr"/>
          <a:lstStyle>
            <a:lvl1pPr algn="l">
              <a:defRPr sz="3189">
                <a:solidFill>
                  <a:schemeClr val="tx1">
                    <a:tint val="75000"/>
                  </a:schemeClr>
                </a:solidFill>
              </a:defRPr>
            </a:lvl1pPr>
          </a:lstStyle>
          <a:p>
            <a:fld id="{21CE9774-480C-4BDD-B749-F26F17F5B977}" type="datetimeFigureOut">
              <a:rPr lang="pt-BR" smtClean="0"/>
              <a:pPr/>
              <a:t>20/01/2020</a:t>
            </a:fld>
            <a:endParaRPr lang="pt-BR"/>
          </a:p>
        </p:txBody>
      </p:sp>
      <p:sp>
        <p:nvSpPr>
          <p:cNvPr id="5" name="Espaço Reservado para Rodapé 4"/>
          <p:cNvSpPr>
            <a:spLocks noGrp="1"/>
          </p:cNvSpPr>
          <p:nvPr>
            <p:ph type="ftr" sz="quarter" idx="3"/>
          </p:nvPr>
        </p:nvSpPr>
        <p:spPr>
          <a:xfrm>
            <a:off x="10732264" y="36703511"/>
            <a:ext cx="10934760" cy="2108343"/>
          </a:xfrm>
          <a:prstGeom prst="rect">
            <a:avLst/>
          </a:prstGeom>
        </p:spPr>
        <p:txBody>
          <a:bodyPr vert="horz" lIns="91440" tIns="45720" rIns="91440" bIns="45720" rtlCol="0" anchor="ctr"/>
          <a:lstStyle>
            <a:lvl1pPr algn="ctr">
              <a:defRPr sz="3189">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22881997" y="36703511"/>
            <a:ext cx="7289840" cy="2108343"/>
          </a:xfrm>
          <a:prstGeom prst="rect">
            <a:avLst/>
          </a:prstGeom>
        </p:spPr>
        <p:txBody>
          <a:bodyPr vert="horz" lIns="91440" tIns="45720" rIns="91440" bIns="45720" rtlCol="0" anchor="ctr"/>
          <a:lstStyle>
            <a:lvl1pPr algn="r">
              <a:defRPr sz="3189">
                <a:solidFill>
                  <a:schemeClr val="tx1">
                    <a:tint val="75000"/>
                  </a:schemeClr>
                </a:solidFill>
              </a:defRPr>
            </a:lvl1pPr>
          </a:lstStyle>
          <a:p>
            <a:fld id="{70851EE1-E1F1-4381-9ACD-3764CDE108FB}" type="slidenum">
              <a:rPr lang="pt-BR" smtClean="0"/>
              <a:pPr/>
              <a:t>‹nº›</a:t>
            </a:fld>
            <a:endParaRPr lang="pt-BR"/>
          </a:p>
        </p:txBody>
      </p:sp>
    </p:spTree>
    <p:extLst>
      <p:ext uri="{BB962C8B-B14F-4D97-AF65-F5344CB8AC3E}">
        <p14:creationId xmlns:p14="http://schemas.microsoft.com/office/powerpoint/2010/main" val="1974375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429927" rtl="0" eaLnBrk="1" latinLnBrk="0" hangingPunct="1">
        <a:lnSpc>
          <a:spcPct val="90000"/>
        </a:lnSpc>
        <a:spcBef>
          <a:spcPct val="0"/>
        </a:spcBef>
        <a:buNone/>
        <a:defRPr sz="11693" kern="1200">
          <a:solidFill>
            <a:schemeClr val="tx1"/>
          </a:solidFill>
          <a:latin typeface="+mj-lt"/>
          <a:ea typeface="+mj-ea"/>
          <a:cs typeface="+mj-cs"/>
        </a:defRPr>
      </a:lvl1pPr>
    </p:titleStyle>
    <p:bodyStyle>
      <a:lvl1pPr marL="607482" indent="-607482" algn="l" defTabSz="2429927" rtl="0" eaLnBrk="1" latinLnBrk="0" hangingPunct="1">
        <a:lnSpc>
          <a:spcPct val="90000"/>
        </a:lnSpc>
        <a:spcBef>
          <a:spcPts val="2657"/>
        </a:spcBef>
        <a:buFont typeface="Arial" panose="020B0604020202020204" pitchFamily="34" charset="0"/>
        <a:buChar char="•"/>
        <a:defRPr sz="7441" kern="1200">
          <a:solidFill>
            <a:schemeClr val="tx1"/>
          </a:solidFill>
          <a:latin typeface="+mn-lt"/>
          <a:ea typeface="+mn-ea"/>
          <a:cs typeface="+mn-cs"/>
        </a:defRPr>
      </a:lvl1pPr>
      <a:lvl2pPr marL="1822445" indent="-607482" algn="l" defTabSz="2429927" rtl="0" eaLnBrk="1" latinLnBrk="0" hangingPunct="1">
        <a:lnSpc>
          <a:spcPct val="90000"/>
        </a:lnSpc>
        <a:spcBef>
          <a:spcPts val="1329"/>
        </a:spcBef>
        <a:buFont typeface="Arial" panose="020B0604020202020204" pitchFamily="34" charset="0"/>
        <a:buChar char="•"/>
        <a:defRPr sz="6378" kern="1200">
          <a:solidFill>
            <a:schemeClr val="tx1"/>
          </a:solidFill>
          <a:latin typeface="+mn-lt"/>
          <a:ea typeface="+mn-ea"/>
          <a:cs typeface="+mn-cs"/>
        </a:defRPr>
      </a:lvl2pPr>
      <a:lvl3pPr marL="3037408" indent="-607482" algn="l" defTabSz="2429927" rtl="0" eaLnBrk="1" latinLnBrk="0" hangingPunct="1">
        <a:lnSpc>
          <a:spcPct val="90000"/>
        </a:lnSpc>
        <a:spcBef>
          <a:spcPts val="1329"/>
        </a:spcBef>
        <a:buFont typeface="Arial" panose="020B0604020202020204" pitchFamily="34" charset="0"/>
        <a:buChar char="•"/>
        <a:defRPr sz="5315" kern="1200">
          <a:solidFill>
            <a:schemeClr val="tx1"/>
          </a:solidFill>
          <a:latin typeface="+mn-lt"/>
          <a:ea typeface="+mn-ea"/>
          <a:cs typeface="+mn-cs"/>
        </a:defRPr>
      </a:lvl3pPr>
      <a:lvl4pPr marL="4252371" indent="-607482" algn="l" defTabSz="2429927" rtl="0" eaLnBrk="1" latinLnBrk="0" hangingPunct="1">
        <a:lnSpc>
          <a:spcPct val="90000"/>
        </a:lnSpc>
        <a:spcBef>
          <a:spcPts val="1329"/>
        </a:spcBef>
        <a:buFont typeface="Arial" panose="020B0604020202020204" pitchFamily="34" charset="0"/>
        <a:buChar char="•"/>
        <a:defRPr sz="4783" kern="1200">
          <a:solidFill>
            <a:schemeClr val="tx1"/>
          </a:solidFill>
          <a:latin typeface="+mn-lt"/>
          <a:ea typeface="+mn-ea"/>
          <a:cs typeface="+mn-cs"/>
        </a:defRPr>
      </a:lvl4pPr>
      <a:lvl5pPr marL="5467335" indent="-607482" algn="l" defTabSz="2429927" rtl="0" eaLnBrk="1" latinLnBrk="0" hangingPunct="1">
        <a:lnSpc>
          <a:spcPct val="90000"/>
        </a:lnSpc>
        <a:spcBef>
          <a:spcPts val="1329"/>
        </a:spcBef>
        <a:buFont typeface="Arial" panose="020B0604020202020204" pitchFamily="34" charset="0"/>
        <a:buChar char="•"/>
        <a:defRPr sz="4783" kern="1200">
          <a:solidFill>
            <a:schemeClr val="tx1"/>
          </a:solidFill>
          <a:latin typeface="+mn-lt"/>
          <a:ea typeface="+mn-ea"/>
          <a:cs typeface="+mn-cs"/>
        </a:defRPr>
      </a:lvl5pPr>
      <a:lvl6pPr marL="6682298" indent="-607482" algn="l" defTabSz="2429927" rtl="0" eaLnBrk="1" latinLnBrk="0" hangingPunct="1">
        <a:lnSpc>
          <a:spcPct val="90000"/>
        </a:lnSpc>
        <a:spcBef>
          <a:spcPts val="1329"/>
        </a:spcBef>
        <a:buFont typeface="Arial" panose="020B0604020202020204" pitchFamily="34" charset="0"/>
        <a:buChar char="•"/>
        <a:defRPr sz="4783" kern="1200">
          <a:solidFill>
            <a:schemeClr val="tx1"/>
          </a:solidFill>
          <a:latin typeface="+mn-lt"/>
          <a:ea typeface="+mn-ea"/>
          <a:cs typeface="+mn-cs"/>
        </a:defRPr>
      </a:lvl6pPr>
      <a:lvl7pPr marL="7897261" indent="-607482" algn="l" defTabSz="2429927" rtl="0" eaLnBrk="1" latinLnBrk="0" hangingPunct="1">
        <a:lnSpc>
          <a:spcPct val="90000"/>
        </a:lnSpc>
        <a:spcBef>
          <a:spcPts val="1329"/>
        </a:spcBef>
        <a:buFont typeface="Arial" panose="020B0604020202020204" pitchFamily="34" charset="0"/>
        <a:buChar char="•"/>
        <a:defRPr sz="4783" kern="1200">
          <a:solidFill>
            <a:schemeClr val="tx1"/>
          </a:solidFill>
          <a:latin typeface="+mn-lt"/>
          <a:ea typeface="+mn-ea"/>
          <a:cs typeface="+mn-cs"/>
        </a:defRPr>
      </a:lvl7pPr>
      <a:lvl8pPr marL="9112225" indent="-607482" algn="l" defTabSz="2429927" rtl="0" eaLnBrk="1" latinLnBrk="0" hangingPunct="1">
        <a:lnSpc>
          <a:spcPct val="90000"/>
        </a:lnSpc>
        <a:spcBef>
          <a:spcPts val="1329"/>
        </a:spcBef>
        <a:buFont typeface="Arial" panose="020B0604020202020204" pitchFamily="34" charset="0"/>
        <a:buChar char="•"/>
        <a:defRPr sz="4783" kern="1200">
          <a:solidFill>
            <a:schemeClr val="tx1"/>
          </a:solidFill>
          <a:latin typeface="+mn-lt"/>
          <a:ea typeface="+mn-ea"/>
          <a:cs typeface="+mn-cs"/>
        </a:defRPr>
      </a:lvl8pPr>
      <a:lvl9pPr marL="10327188" indent="-607482" algn="l" defTabSz="2429927" rtl="0" eaLnBrk="1" latinLnBrk="0" hangingPunct="1">
        <a:lnSpc>
          <a:spcPct val="90000"/>
        </a:lnSpc>
        <a:spcBef>
          <a:spcPts val="1329"/>
        </a:spcBef>
        <a:buFont typeface="Arial" panose="020B0604020202020204" pitchFamily="34" charset="0"/>
        <a:buChar char="•"/>
        <a:defRPr sz="4783" kern="1200">
          <a:solidFill>
            <a:schemeClr val="tx1"/>
          </a:solidFill>
          <a:latin typeface="+mn-lt"/>
          <a:ea typeface="+mn-ea"/>
          <a:cs typeface="+mn-cs"/>
        </a:defRPr>
      </a:lvl9pPr>
    </p:bodyStyle>
    <p:otherStyle>
      <a:defPPr>
        <a:defRPr lang="pt-BR"/>
      </a:defPPr>
      <a:lvl1pPr marL="0" algn="l" defTabSz="2429927" rtl="0" eaLnBrk="1" latinLnBrk="0" hangingPunct="1">
        <a:defRPr sz="4783" kern="1200">
          <a:solidFill>
            <a:schemeClr val="tx1"/>
          </a:solidFill>
          <a:latin typeface="+mn-lt"/>
          <a:ea typeface="+mn-ea"/>
          <a:cs typeface="+mn-cs"/>
        </a:defRPr>
      </a:lvl1pPr>
      <a:lvl2pPr marL="1214963" algn="l" defTabSz="2429927" rtl="0" eaLnBrk="1" latinLnBrk="0" hangingPunct="1">
        <a:defRPr sz="4783" kern="1200">
          <a:solidFill>
            <a:schemeClr val="tx1"/>
          </a:solidFill>
          <a:latin typeface="+mn-lt"/>
          <a:ea typeface="+mn-ea"/>
          <a:cs typeface="+mn-cs"/>
        </a:defRPr>
      </a:lvl2pPr>
      <a:lvl3pPr marL="2429927" algn="l" defTabSz="2429927" rtl="0" eaLnBrk="1" latinLnBrk="0" hangingPunct="1">
        <a:defRPr sz="4783" kern="1200">
          <a:solidFill>
            <a:schemeClr val="tx1"/>
          </a:solidFill>
          <a:latin typeface="+mn-lt"/>
          <a:ea typeface="+mn-ea"/>
          <a:cs typeface="+mn-cs"/>
        </a:defRPr>
      </a:lvl3pPr>
      <a:lvl4pPr marL="3644890" algn="l" defTabSz="2429927" rtl="0" eaLnBrk="1" latinLnBrk="0" hangingPunct="1">
        <a:defRPr sz="4783" kern="1200">
          <a:solidFill>
            <a:schemeClr val="tx1"/>
          </a:solidFill>
          <a:latin typeface="+mn-lt"/>
          <a:ea typeface="+mn-ea"/>
          <a:cs typeface="+mn-cs"/>
        </a:defRPr>
      </a:lvl4pPr>
      <a:lvl5pPr marL="4859853" algn="l" defTabSz="2429927" rtl="0" eaLnBrk="1" latinLnBrk="0" hangingPunct="1">
        <a:defRPr sz="4783" kern="1200">
          <a:solidFill>
            <a:schemeClr val="tx1"/>
          </a:solidFill>
          <a:latin typeface="+mn-lt"/>
          <a:ea typeface="+mn-ea"/>
          <a:cs typeface="+mn-cs"/>
        </a:defRPr>
      </a:lvl5pPr>
      <a:lvl6pPr marL="6074816" algn="l" defTabSz="2429927" rtl="0" eaLnBrk="1" latinLnBrk="0" hangingPunct="1">
        <a:defRPr sz="4783" kern="1200">
          <a:solidFill>
            <a:schemeClr val="tx1"/>
          </a:solidFill>
          <a:latin typeface="+mn-lt"/>
          <a:ea typeface="+mn-ea"/>
          <a:cs typeface="+mn-cs"/>
        </a:defRPr>
      </a:lvl6pPr>
      <a:lvl7pPr marL="7289780" algn="l" defTabSz="2429927" rtl="0" eaLnBrk="1" latinLnBrk="0" hangingPunct="1">
        <a:defRPr sz="4783" kern="1200">
          <a:solidFill>
            <a:schemeClr val="tx1"/>
          </a:solidFill>
          <a:latin typeface="+mn-lt"/>
          <a:ea typeface="+mn-ea"/>
          <a:cs typeface="+mn-cs"/>
        </a:defRPr>
      </a:lvl7pPr>
      <a:lvl8pPr marL="8504743" algn="l" defTabSz="2429927" rtl="0" eaLnBrk="1" latinLnBrk="0" hangingPunct="1">
        <a:defRPr sz="4783" kern="1200">
          <a:solidFill>
            <a:schemeClr val="tx1"/>
          </a:solidFill>
          <a:latin typeface="+mn-lt"/>
          <a:ea typeface="+mn-ea"/>
          <a:cs typeface="+mn-cs"/>
        </a:defRPr>
      </a:lvl8pPr>
      <a:lvl9pPr marL="9719706" algn="l" defTabSz="2429927" rtl="0" eaLnBrk="1" latinLnBrk="0" hangingPunct="1">
        <a:defRPr sz="47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33608" y="3753852"/>
            <a:ext cx="32121302" cy="3567646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3003518" y="-46056"/>
            <a:ext cx="29251391" cy="3693319"/>
          </a:xfrm>
          <a:prstGeom prst="rect">
            <a:avLst/>
          </a:prstGeom>
          <a:noFill/>
        </p:spPr>
        <p:txBody>
          <a:bodyPr wrap="square" rtlCol="0">
            <a:spAutoFit/>
          </a:bodyPr>
          <a:lstStyle/>
          <a:p>
            <a:pPr algn="ctr"/>
            <a:endParaRPr lang="pt-BR" sz="5400" dirty="0" smtClean="0">
              <a:latin typeface="Arial" panose="020B0604020202020204" pitchFamily="34" charset="0"/>
              <a:cs typeface="Arial" panose="020B0604020202020204" pitchFamily="34" charset="0"/>
            </a:endParaRPr>
          </a:p>
          <a:p>
            <a:pPr algn="ctr"/>
            <a:r>
              <a:rPr lang="pt-BR" sz="7200" b="1" dirty="0" smtClean="0"/>
              <a:t>NEURORRETINITE ESTRELADA IDIOPÁTICA DE LEBER: RELATO DE CASO</a:t>
            </a:r>
            <a:endParaRPr lang="pt-BR" sz="7200" dirty="0" smtClean="0">
              <a:latin typeface="Arial" panose="020B0604020202020204" pitchFamily="34" charset="0"/>
              <a:cs typeface="Arial" panose="020B0604020202020204" pitchFamily="34" charset="0"/>
            </a:endParaRPr>
          </a:p>
          <a:p>
            <a:pPr algn="ctr"/>
            <a:r>
              <a:rPr lang="pt-BR" sz="5400" b="1" dirty="0" err="1" smtClean="0">
                <a:latin typeface="Arial" panose="020B0604020202020204" pitchFamily="34" charset="0"/>
                <a:cs typeface="Arial" panose="020B0604020202020204" pitchFamily="34" charset="0"/>
              </a:rPr>
              <a:t>Deusdara</a:t>
            </a:r>
            <a:r>
              <a:rPr lang="pt-BR" sz="5400" b="1" dirty="0" smtClean="0">
                <a:latin typeface="Arial" panose="020B0604020202020204" pitchFamily="34" charset="0"/>
                <a:cs typeface="Arial" panose="020B0604020202020204" pitchFamily="34" charset="0"/>
              </a:rPr>
              <a:t>, M.S.; </a:t>
            </a:r>
            <a:r>
              <a:rPr lang="pt-BR" sz="5400" b="1" dirty="0">
                <a:latin typeface="Arial" panose="020B0604020202020204" pitchFamily="34" charset="0"/>
                <a:cs typeface="Arial" panose="020B0604020202020204" pitchFamily="34" charset="0"/>
              </a:rPr>
              <a:t>Santos, </a:t>
            </a:r>
            <a:r>
              <a:rPr lang="pt-BR" sz="5400" b="1" dirty="0" smtClean="0">
                <a:latin typeface="Arial" panose="020B0604020202020204" pitchFamily="34" charset="0"/>
                <a:cs typeface="Arial" panose="020B0604020202020204" pitchFamily="34" charset="0"/>
              </a:rPr>
              <a:t>G.G.;  </a:t>
            </a:r>
            <a:r>
              <a:rPr lang="pt-BR" sz="5400" b="1" dirty="0">
                <a:latin typeface="Arial" panose="020B0604020202020204" pitchFamily="34" charset="0"/>
                <a:cs typeface="Arial" panose="020B0604020202020204" pitchFamily="34" charset="0"/>
              </a:rPr>
              <a:t>Lima</a:t>
            </a:r>
            <a:r>
              <a:rPr lang="pt-BR" sz="5400" b="1" dirty="0" smtClean="0">
                <a:latin typeface="Arial" panose="020B0604020202020204" pitchFamily="34" charset="0"/>
                <a:cs typeface="Arial" panose="020B0604020202020204" pitchFamily="34" charset="0"/>
              </a:rPr>
              <a:t>, C.P.; Fonseca, R.O</a:t>
            </a:r>
            <a:r>
              <a:rPr lang="pt-BR" sz="5400" b="1" dirty="0">
                <a:latin typeface="Arial" panose="020B0604020202020204" pitchFamily="34" charset="0"/>
                <a:cs typeface="Arial" panose="020B0604020202020204" pitchFamily="34" charset="0"/>
              </a:rPr>
              <a:t>.; </a:t>
            </a:r>
            <a:r>
              <a:rPr lang="pt-BR" sz="5400" b="1" dirty="0" smtClean="0">
                <a:latin typeface="Arial" panose="020B0604020202020204" pitchFamily="34" charset="0"/>
                <a:cs typeface="Arial" panose="020B0604020202020204" pitchFamily="34" charset="0"/>
              </a:rPr>
              <a:t>Feitosa, R.S.; Soares</a:t>
            </a:r>
            <a:r>
              <a:rPr lang="pt-BR" sz="5400" b="1" dirty="0">
                <a:latin typeface="Arial" panose="020B0604020202020204" pitchFamily="34" charset="0"/>
                <a:cs typeface="Arial" panose="020B0604020202020204" pitchFamily="34" charset="0"/>
              </a:rPr>
              <a:t>, M.E.B</a:t>
            </a:r>
            <a:r>
              <a:rPr lang="pt-BR" sz="5400" b="1" dirty="0" smtClean="0">
                <a:latin typeface="Arial" panose="020B0604020202020204" pitchFamily="34" charset="0"/>
                <a:cs typeface="Arial" panose="020B0604020202020204" pitchFamily="34" charset="0"/>
              </a:rPr>
              <a:t>. </a:t>
            </a:r>
            <a:endParaRPr lang="pt-BR" sz="5400" b="1" dirty="0" smtClean="0">
              <a:latin typeface="Arial" panose="020B0604020202020204" pitchFamily="34" charset="0"/>
              <a:cs typeface="Arial" panose="020B0604020202020204" pitchFamily="34" charset="0"/>
            </a:endParaRPr>
          </a:p>
          <a:p>
            <a:pPr algn="ctr"/>
            <a:r>
              <a:rPr lang="pt-BR" sz="5400" b="1" dirty="0">
                <a:latin typeface="Arial" panose="020B0604020202020204" pitchFamily="34" charset="0"/>
                <a:cs typeface="Arial" panose="020B0604020202020204" pitchFamily="34" charset="0"/>
              </a:rPr>
              <a:t> </a:t>
            </a:r>
            <a:r>
              <a:rPr lang="pt-BR" sz="5400" b="1" dirty="0" smtClean="0">
                <a:latin typeface="Arial" panose="020B0604020202020204" pitchFamily="34" charset="0"/>
                <a:cs typeface="Arial" panose="020B0604020202020204" pitchFamily="34" charset="0"/>
              </a:rPr>
              <a:t>         </a:t>
            </a:r>
            <a:r>
              <a:rPr lang="pt-BR" sz="4800" b="1" dirty="0" smtClean="0">
                <a:latin typeface="Arial" panose="020B0604020202020204" pitchFamily="34" charset="0"/>
                <a:cs typeface="Arial" panose="020B0604020202020204" pitchFamily="34" charset="0"/>
              </a:rPr>
              <a:t>UFPI – Universidade Federal do Piauí, Teresina, PI</a:t>
            </a:r>
            <a:endParaRPr lang="pt-BR" sz="6600" b="1" dirty="0">
              <a:latin typeface="Arial" panose="020B0604020202020204" pitchFamily="34" charset="0"/>
              <a:cs typeface="Arial" panose="020B0604020202020204" pitchFamily="34" charset="0"/>
            </a:endParaRPr>
          </a:p>
        </p:txBody>
      </p:sp>
      <p:sp>
        <p:nvSpPr>
          <p:cNvPr id="9" name="CaixaDeTexto 8"/>
          <p:cNvSpPr txBox="1"/>
          <p:nvPr/>
        </p:nvSpPr>
        <p:spPr>
          <a:xfrm>
            <a:off x="220129" y="11093858"/>
            <a:ext cx="15866465" cy="12008420"/>
          </a:xfrm>
          <a:prstGeom prst="rect">
            <a:avLst/>
          </a:prstGeom>
          <a:solidFill>
            <a:schemeClr val="bg1"/>
          </a:solidFill>
          <a:ln w="38100">
            <a:noFill/>
          </a:ln>
        </p:spPr>
        <p:txBody>
          <a:bodyPr wrap="square" rtlCol="0">
            <a:spAutoFit/>
          </a:bodyPr>
          <a:lstStyle/>
          <a:p>
            <a:pPr algn="just">
              <a:lnSpc>
                <a:spcPct val="150000"/>
              </a:lnSpc>
            </a:pPr>
            <a:r>
              <a:rPr lang="pt-BR" sz="4000" b="1" dirty="0" smtClean="0">
                <a:latin typeface="Arial" panose="020B0604020202020204" pitchFamily="34" charset="0"/>
                <a:cs typeface="Arial" panose="020B0604020202020204" pitchFamily="34" charset="0"/>
              </a:rPr>
              <a:t>RELATO </a:t>
            </a:r>
            <a:r>
              <a:rPr lang="pt-BR" sz="4000" b="1" dirty="0" smtClean="0">
                <a:latin typeface="Arial" panose="020B0604020202020204" pitchFamily="34" charset="0"/>
                <a:cs typeface="Arial" panose="020B0604020202020204" pitchFamily="34" charset="0"/>
              </a:rPr>
              <a:t>DO CASO:</a:t>
            </a:r>
          </a:p>
          <a:p>
            <a:pPr algn="just">
              <a:lnSpc>
                <a:spcPct val="150000"/>
              </a:lnSpc>
            </a:pPr>
            <a:r>
              <a:rPr lang="pt-BR" sz="3200" b="1" dirty="0" smtClean="0">
                <a:latin typeface="Arial" panose="020B0604020202020204" pitchFamily="34" charset="0"/>
                <a:cs typeface="Arial" panose="020B0604020202020204" pitchFamily="34" charset="0"/>
              </a:rPr>
              <a:t>Paciente C.L.S.B. , sexo masculino, 18 anos, queixava de diminuição da acuidade visual progressiva em olho direito há 03 semanas. Ao exame apresentava melhor acuidade visual (AV) corrigida de vultos em olho direito (OD) e 20/25 em olho esquerdo (OE). </a:t>
            </a:r>
            <a:r>
              <a:rPr lang="pt-BR" sz="3200" b="1" dirty="0" err="1">
                <a:latin typeface="Arial" panose="020B0604020202020204" pitchFamily="34" charset="0"/>
                <a:cs typeface="Arial" panose="020B0604020202020204" pitchFamily="34" charset="0"/>
              </a:rPr>
              <a:t>B</a:t>
            </a:r>
            <a:r>
              <a:rPr lang="pt-BR" sz="3200" b="1" dirty="0" err="1" smtClean="0">
                <a:latin typeface="Arial" panose="020B0604020202020204" pitchFamily="34" charset="0"/>
                <a:cs typeface="Arial" panose="020B0604020202020204" pitchFamily="34" charset="0"/>
              </a:rPr>
              <a:t>iomicroscopia</a:t>
            </a:r>
            <a:r>
              <a:rPr lang="pt-BR" sz="3200" b="1" dirty="0" smtClean="0">
                <a:latin typeface="Arial" panose="020B0604020202020204" pitchFamily="34" charset="0"/>
                <a:cs typeface="Arial" panose="020B0604020202020204" pitchFamily="34" charset="0"/>
              </a:rPr>
              <a:t> estava normal em ambos os olhos (AO). </a:t>
            </a:r>
            <a:r>
              <a:rPr lang="pt-BR" sz="3200" b="1" dirty="0" err="1" smtClean="0">
                <a:latin typeface="Arial" panose="020B0604020202020204" pitchFamily="34" charset="0"/>
                <a:cs typeface="Arial" panose="020B0604020202020204" pitchFamily="34" charset="0"/>
              </a:rPr>
              <a:t>Tonometria</a:t>
            </a:r>
            <a:r>
              <a:rPr lang="pt-BR" sz="3200" b="1" dirty="0" smtClean="0">
                <a:latin typeface="Arial" panose="020B0604020202020204" pitchFamily="34" charset="0"/>
                <a:cs typeface="Arial" panose="020B0604020202020204" pitchFamily="34" charset="0"/>
              </a:rPr>
              <a:t> de </a:t>
            </a:r>
            <a:r>
              <a:rPr lang="pt-BR" sz="3200" b="1" dirty="0" err="1" smtClean="0">
                <a:latin typeface="Arial" panose="020B0604020202020204" pitchFamily="34" charset="0"/>
                <a:cs typeface="Arial" panose="020B0604020202020204" pitchFamily="34" charset="0"/>
              </a:rPr>
              <a:t>aplanacão</a:t>
            </a:r>
            <a:r>
              <a:rPr lang="pt-BR" sz="3200" b="1" dirty="0" smtClean="0">
                <a:latin typeface="Arial" panose="020B0604020202020204" pitchFamily="34" charset="0"/>
                <a:cs typeface="Arial" panose="020B0604020202020204" pitchFamily="34" charset="0"/>
              </a:rPr>
              <a:t> era de 12mmHg AO. À </a:t>
            </a:r>
            <a:r>
              <a:rPr lang="pt-BR" sz="3200" b="1" dirty="0" err="1" smtClean="0">
                <a:latin typeface="Arial" panose="020B0604020202020204" pitchFamily="34" charset="0"/>
                <a:cs typeface="Arial" panose="020B0604020202020204" pitchFamily="34" charset="0"/>
              </a:rPr>
              <a:t>fundoscopia</a:t>
            </a:r>
            <a:r>
              <a:rPr lang="pt-BR" sz="3200" b="1" dirty="0" smtClean="0">
                <a:latin typeface="Arial" panose="020B0604020202020204" pitchFamily="34" charset="0"/>
                <a:cs typeface="Arial" panose="020B0604020202020204" pitchFamily="34" charset="0"/>
              </a:rPr>
              <a:t> em OD apresentava edema de disco óptico e </a:t>
            </a:r>
            <a:r>
              <a:rPr lang="pt-BR" sz="3200" b="1" dirty="0" err="1" smtClean="0">
                <a:latin typeface="Arial" panose="020B0604020202020204" pitchFamily="34" charset="0"/>
                <a:cs typeface="Arial" panose="020B0604020202020204" pitchFamily="34" charset="0"/>
              </a:rPr>
              <a:t>peripapilar</a:t>
            </a:r>
            <a:r>
              <a:rPr lang="pt-BR" sz="3200" b="1" dirty="0" smtClean="0">
                <a:latin typeface="Arial" panose="020B0604020202020204" pitchFamily="34" charset="0"/>
                <a:cs typeface="Arial" panose="020B0604020202020204" pitchFamily="34" charset="0"/>
              </a:rPr>
              <a:t>, com exsudatos duros na mácula de conformação estrelar, sendo normal em OE. Extensa pesquisa sistêmica para doenças infecciosas e sistêmicas foi toda negativa (sorologias, exames de imagem). A </a:t>
            </a:r>
            <a:r>
              <a:rPr lang="pt-BR" sz="3200" b="1" dirty="0" err="1" smtClean="0">
                <a:latin typeface="Arial" panose="020B0604020202020204" pitchFamily="34" charset="0"/>
                <a:cs typeface="Arial" panose="020B0604020202020204" pitchFamily="34" charset="0"/>
              </a:rPr>
              <a:t>angiofluoresceinografia</a:t>
            </a:r>
            <a:r>
              <a:rPr lang="pt-BR" sz="3200" b="1" dirty="0" smtClean="0">
                <a:latin typeface="Arial" panose="020B0604020202020204" pitchFamily="34" charset="0"/>
                <a:cs typeface="Arial" panose="020B0604020202020204" pitchFamily="34" charset="0"/>
              </a:rPr>
              <a:t> mostrou </a:t>
            </a:r>
            <a:r>
              <a:rPr lang="pt-BR" sz="3200" b="1" dirty="0" err="1" smtClean="0">
                <a:latin typeface="Arial" panose="020B0604020202020204" pitchFamily="34" charset="0"/>
                <a:cs typeface="Arial" panose="020B0604020202020204" pitchFamily="34" charset="0"/>
              </a:rPr>
              <a:t>hiperfluorescência</a:t>
            </a:r>
            <a:r>
              <a:rPr lang="pt-BR" sz="3200" b="1" dirty="0" smtClean="0">
                <a:latin typeface="Arial" panose="020B0604020202020204" pitchFamily="34" charset="0"/>
                <a:cs typeface="Arial" panose="020B0604020202020204" pitchFamily="34" charset="0"/>
              </a:rPr>
              <a:t> progressiva </a:t>
            </a:r>
            <a:r>
              <a:rPr lang="pt-BR" sz="3200" b="1" dirty="0">
                <a:latin typeface="Arial" panose="020B0604020202020204" pitchFamily="34" charset="0"/>
                <a:cs typeface="Arial" panose="020B0604020202020204" pitchFamily="34" charset="0"/>
              </a:rPr>
              <a:t>d</a:t>
            </a:r>
            <a:r>
              <a:rPr lang="pt-BR" sz="3200" b="1" dirty="0" smtClean="0">
                <a:latin typeface="Arial" panose="020B0604020202020204" pitchFamily="34" charset="0"/>
                <a:cs typeface="Arial" panose="020B0604020202020204" pitchFamily="34" charset="0"/>
              </a:rPr>
              <a:t>o disco óptico em OD devido a extravasamento de contraste por edema de disco. </a:t>
            </a:r>
            <a:r>
              <a:rPr lang="pt-BR" sz="3200" b="1" dirty="0">
                <a:latin typeface="Arial" panose="020B0604020202020204" pitchFamily="34" charset="0"/>
                <a:cs typeface="Arial" panose="020B0604020202020204" pitchFamily="34" charset="0"/>
              </a:rPr>
              <a:t>A</a:t>
            </a:r>
            <a:r>
              <a:rPr lang="pt-BR" sz="3200" b="1" dirty="0" smtClean="0">
                <a:latin typeface="Arial" panose="020B0604020202020204" pitchFamily="34" charset="0"/>
                <a:cs typeface="Arial" panose="020B0604020202020204" pitchFamily="34" charset="0"/>
              </a:rPr>
              <a:t> tomografia de coerência óptica da mácula do OD evidenciou edema macular difuso, bem como a presença de exsudatos duros e líquido </a:t>
            </a:r>
            <a:r>
              <a:rPr lang="pt-BR" sz="3200" b="1" dirty="0" err="1" smtClean="0">
                <a:latin typeface="Arial" panose="020B0604020202020204" pitchFamily="34" charset="0"/>
                <a:cs typeface="Arial" panose="020B0604020202020204" pitchFamily="34" charset="0"/>
              </a:rPr>
              <a:t>subrretiniano</a:t>
            </a:r>
            <a:r>
              <a:rPr lang="pt-BR" sz="3200" b="1" dirty="0" smtClean="0">
                <a:latin typeface="Arial" panose="020B0604020202020204" pitchFamily="34" charset="0"/>
                <a:cs typeface="Arial" panose="020B0604020202020204" pitchFamily="34" charset="0"/>
              </a:rPr>
              <a:t>. </a:t>
            </a:r>
            <a:r>
              <a:rPr lang="pt-BR" sz="3200" b="1" dirty="0">
                <a:latin typeface="Arial" panose="020B0604020202020204" pitchFamily="34" charset="0"/>
                <a:cs typeface="Arial" panose="020B0604020202020204" pitchFamily="34" charset="0"/>
              </a:rPr>
              <a:t>Realizou tratamento com </a:t>
            </a:r>
            <a:r>
              <a:rPr lang="pt-BR" sz="3200" b="1" dirty="0" err="1">
                <a:latin typeface="Arial" panose="020B0604020202020204" pitchFamily="34" charset="0"/>
                <a:cs typeface="Arial" panose="020B0604020202020204" pitchFamily="34" charset="0"/>
              </a:rPr>
              <a:t>corticoterapia</a:t>
            </a:r>
            <a:r>
              <a:rPr lang="pt-BR" sz="3200" b="1" dirty="0">
                <a:latin typeface="Arial" panose="020B0604020202020204" pitchFamily="34" charset="0"/>
                <a:cs typeface="Arial" panose="020B0604020202020204" pitchFamily="34" charset="0"/>
              </a:rPr>
              <a:t> </a:t>
            </a:r>
            <a:r>
              <a:rPr lang="pt-BR" sz="3200" b="1" dirty="0" smtClean="0">
                <a:latin typeface="Arial" panose="020B0604020202020204" pitchFamily="34" charset="0"/>
                <a:cs typeface="Arial" panose="020B0604020202020204" pitchFamily="34" charset="0"/>
              </a:rPr>
              <a:t>sistêmica, </a:t>
            </a:r>
            <a:r>
              <a:rPr lang="pt-BR" sz="3200" b="1" dirty="0">
                <a:latin typeface="Arial" panose="020B0604020202020204" pitchFamily="34" charset="0"/>
                <a:cs typeface="Arial" panose="020B0604020202020204" pitchFamily="34" charset="0"/>
              </a:rPr>
              <a:t>apresentando melhora progressiva da </a:t>
            </a:r>
            <a:r>
              <a:rPr lang="pt-BR" sz="3200" b="1" dirty="0" smtClean="0">
                <a:latin typeface="Arial" panose="020B0604020202020204" pitchFamily="34" charset="0"/>
                <a:cs typeface="Arial" panose="020B0604020202020204" pitchFamily="34" charset="0"/>
              </a:rPr>
              <a:t>AV, com acompanhamento semanal,  e com diagnóstico de exclusão de </a:t>
            </a:r>
            <a:r>
              <a:rPr lang="pt-BR" sz="3200" b="1" dirty="0" err="1" smtClean="0">
                <a:latin typeface="Arial" panose="020B0604020202020204" pitchFamily="34" charset="0"/>
                <a:cs typeface="Arial" panose="020B0604020202020204" pitchFamily="34" charset="0"/>
              </a:rPr>
              <a:t>neurorretinite</a:t>
            </a:r>
            <a:r>
              <a:rPr lang="pt-BR" sz="3200" b="1" dirty="0" smtClean="0">
                <a:latin typeface="Arial" panose="020B0604020202020204" pitchFamily="34" charset="0"/>
                <a:cs typeface="Arial" panose="020B0604020202020204" pitchFamily="34" charset="0"/>
              </a:rPr>
              <a:t> estrelada idiopática de </a:t>
            </a:r>
            <a:r>
              <a:rPr lang="pt-BR" sz="3200" b="1" dirty="0" err="1" smtClean="0">
                <a:latin typeface="Arial" panose="020B0604020202020204" pitchFamily="34" charset="0"/>
                <a:cs typeface="Arial" panose="020B0604020202020204" pitchFamily="34" charset="0"/>
              </a:rPr>
              <a:t>Leber</a:t>
            </a:r>
            <a:r>
              <a:rPr lang="pt-BR" sz="3200" b="1" dirty="0" smtClean="0">
                <a:latin typeface="Arial" panose="020B0604020202020204" pitchFamily="34" charset="0"/>
                <a:cs typeface="Arial" panose="020B0604020202020204" pitchFamily="34" charset="0"/>
              </a:rPr>
              <a:t>. </a:t>
            </a: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432" y="0"/>
            <a:ext cx="2490190" cy="3834892"/>
          </a:xfrm>
          <a:prstGeom prst="rect">
            <a:avLst/>
          </a:prstGeom>
        </p:spPr>
      </p:pic>
      <p:sp>
        <p:nvSpPr>
          <p:cNvPr id="15" name="CaixaDeTexto 14"/>
          <p:cNvSpPr txBox="1"/>
          <p:nvPr/>
        </p:nvSpPr>
        <p:spPr>
          <a:xfrm>
            <a:off x="221267" y="4284077"/>
            <a:ext cx="15867810" cy="7017306"/>
          </a:xfrm>
          <a:prstGeom prst="rect">
            <a:avLst/>
          </a:prstGeom>
          <a:solidFill>
            <a:schemeClr val="bg1"/>
          </a:solidFill>
          <a:ln w="38100">
            <a:noFill/>
          </a:ln>
        </p:spPr>
        <p:txBody>
          <a:bodyPr wrap="square" rtlCol="0">
            <a:spAutoFit/>
          </a:bodyPr>
          <a:lstStyle/>
          <a:p>
            <a:pPr algn="just">
              <a:lnSpc>
                <a:spcPct val="150000"/>
              </a:lnSpc>
            </a:pPr>
            <a:r>
              <a:rPr lang="en-US" sz="4000" b="1" dirty="0" smtClean="0">
                <a:latin typeface="Arial" panose="020B0604020202020204" pitchFamily="34" charset="0"/>
                <a:cs typeface="Arial" panose="020B0604020202020204" pitchFamily="34" charset="0"/>
              </a:rPr>
              <a:t>INTRODUÇÃO:</a:t>
            </a:r>
          </a:p>
          <a:p>
            <a:pPr algn="just">
              <a:lnSpc>
                <a:spcPct val="150000"/>
              </a:lnSpc>
            </a:pPr>
            <a:r>
              <a:rPr lang="en-US" sz="3200" b="1" dirty="0" smtClean="0">
                <a:latin typeface="Arial" panose="020B0604020202020204" pitchFamily="34" charset="0"/>
                <a:cs typeface="Arial" panose="020B0604020202020204" pitchFamily="34" charset="0"/>
              </a:rPr>
              <a:t>A </a:t>
            </a:r>
            <a:r>
              <a:rPr lang="en-US" sz="3200" b="1" dirty="0" err="1" smtClean="0">
                <a:latin typeface="Arial" panose="020B0604020202020204" pitchFamily="34" charset="0"/>
                <a:cs typeface="Arial" panose="020B0604020202020204" pitchFamily="34" charset="0"/>
              </a:rPr>
              <a:t>neurorretinite</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estrelada</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idiopática</a:t>
            </a:r>
            <a:r>
              <a:rPr lang="en-US" sz="3200" b="1" dirty="0" smtClean="0">
                <a:latin typeface="Arial" panose="020B0604020202020204" pitchFamily="34" charset="0"/>
                <a:cs typeface="Arial" panose="020B0604020202020204" pitchFamily="34" charset="0"/>
              </a:rPr>
              <a:t> de </a:t>
            </a:r>
            <a:r>
              <a:rPr lang="en-US" sz="3200" b="1" dirty="0" err="1" smtClean="0">
                <a:latin typeface="Arial" panose="020B0604020202020204" pitchFamily="34" charset="0"/>
                <a:cs typeface="Arial" panose="020B0604020202020204" pitchFamily="34" charset="0"/>
              </a:rPr>
              <a:t>Leber</a:t>
            </a:r>
            <a:r>
              <a:rPr lang="en-US" sz="3200" b="1" dirty="0" smtClean="0">
                <a:latin typeface="Arial" panose="020B0604020202020204" pitchFamily="34" charset="0"/>
                <a:cs typeface="Arial" panose="020B0604020202020204" pitchFamily="34" charset="0"/>
              </a:rPr>
              <a:t> (LISN) é </a:t>
            </a:r>
            <a:r>
              <a:rPr lang="en-US" sz="3200" b="1" dirty="0" err="1" smtClean="0">
                <a:latin typeface="Arial" panose="020B0604020202020204" pitchFamily="34" charset="0"/>
                <a:cs typeface="Arial" panose="020B0604020202020204" pitchFamily="34" charset="0"/>
              </a:rPr>
              <a:t>uma</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condição</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clínica</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rara</a:t>
            </a:r>
            <a:r>
              <a:rPr lang="en-US" sz="3200" b="1" dirty="0" smtClean="0">
                <a:latin typeface="Arial" panose="020B0604020202020204" pitchFamily="34" charset="0"/>
                <a:cs typeface="Arial" panose="020B0604020202020204" pitchFamily="34" charset="0"/>
              </a:rPr>
              <a:t> e de </a:t>
            </a:r>
            <a:r>
              <a:rPr lang="en-US" sz="3200" b="1" dirty="0" err="1" smtClean="0">
                <a:latin typeface="Arial" panose="020B0604020202020204" pitchFamily="34" charset="0"/>
                <a:cs typeface="Arial" panose="020B0604020202020204" pitchFamily="34" charset="0"/>
              </a:rPr>
              <a:t>etiologia</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desconhecida</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caracterizada</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por</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redução</a:t>
            </a:r>
            <a:r>
              <a:rPr lang="en-US" sz="3200" b="1" dirty="0" smtClean="0">
                <a:latin typeface="Arial" panose="020B0604020202020204" pitchFamily="34" charset="0"/>
                <a:cs typeface="Arial" panose="020B0604020202020204" pitchFamily="34" charset="0"/>
              </a:rPr>
              <a:t> da </a:t>
            </a:r>
            <a:r>
              <a:rPr lang="en-US" sz="3200" b="1" dirty="0" err="1" smtClean="0">
                <a:latin typeface="Arial" panose="020B0604020202020204" pitchFamily="34" charset="0"/>
                <a:cs typeface="Arial" panose="020B0604020202020204" pitchFamily="34" charset="0"/>
              </a:rPr>
              <a:t>acuidade</a:t>
            </a:r>
            <a:r>
              <a:rPr lang="en-US" sz="3200" b="1" dirty="0" smtClean="0">
                <a:latin typeface="Arial" panose="020B0604020202020204" pitchFamily="34" charset="0"/>
                <a:cs typeface="Arial" panose="020B0604020202020204" pitchFamily="34" charset="0"/>
              </a:rPr>
              <a:t> visual unilateral,  </a:t>
            </a:r>
            <a:r>
              <a:rPr lang="en-US" sz="3200" b="1" dirty="0" err="1" smtClean="0">
                <a:latin typeface="Arial" panose="020B0604020202020204" pitchFamily="34" charset="0"/>
                <a:cs typeface="Arial" panose="020B0604020202020204" pitchFamily="34" charset="0"/>
              </a:rPr>
              <a:t>associada</a:t>
            </a:r>
            <a:r>
              <a:rPr lang="en-US" sz="3200" b="1" dirty="0" smtClean="0">
                <a:latin typeface="Arial" panose="020B0604020202020204" pitchFamily="34" charset="0"/>
                <a:cs typeface="Arial" panose="020B0604020202020204" pitchFamily="34" charset="0"/>
              </a:rPr>
              <a:t> e edema de disco </a:t>
            </a:r>
            <a:r>
              <a:rPr lang="en-US" sz="3200" b="1" dirty="0" err="1" smtClean="0">
                <a:latin typeface="Arial" panose="020B0604020202020204" pitchFamily="34" charset="0"/>
                <a:cs typeface="Arial" panose="020B0604020202020204" pitchFamily="34" charset="0"/>
              </a:rPr>
              <a:t>óptico</a:t>
            </a:r>
            <a:r>
              <a:rPr lang="en-US" sz="3200" b="1" dirty="0" smtClean="0">
                <a:latin typeface="Arial" panose="020B0604020202020204" pitchFamily="34" charset="0"/>
                <a:cs typeface="Arial" panose="020B0604020202020204" pitchFamily="34" charset="0"/>
              </a:rPr>
              <a:t> e </a:t>
            </a:r>
            <a:r>
              <a:rPr lang="en-US" sz="3200" b="1" dirty="0" err="1" smtClean="0">
                <a:latin typeface="Arial" panose="020B0604020202020204" pitchFamily="34" charset="0"/>
                <a:cs typeface="Arial" panose="020B0604020202020204" pitchFamily="34" charset="0"/>
              </a:rPr>
              <a:t>estrela</a:t>
            </a:r>
            <a:r>
              <a:rPr lang="en-US" sz="3200" b="1" dirty="0" smtClean="0">
                <a:latin typeface="Arial" panose="020B0604020202020204" pitchFamily="34" charset="0"/>
                <a:cs typeface="Arial" panose="020B0604020202020204" pitchFamily="34" charset="0"/>
              </a:rPr>
              <a:t> macular, </a:t>
            </a:r>
            <a:r>
              <a:rPr lang="en-US" sz="3200" b="1" dirty="0" err="1" smtClean="0">
                <a:latin typeface="Arial" panose="020B0604020202020204" pitchFamily="34" charset="0"/>
                <a:cs typeface="Arial" panose="020B0604020202020204" pitchFamily="34" charset="0"/>
              </a:rPr>
              <a:t>geralmente</a:t>
            </a:r>
            <a:r>
              <a:rPr lang="en-US" sz="3200" b="1" dirty="0" smtClean="0">
                <a:latin typeface="Arial" panose="020B0604020202020204" pitchFamily="34" charset="0"/>
                <a:cs typeface="Arial" panose="020B0604020202020204" pitchFamily="34" charset="0"/>
              </a:rPr>
              <a:t> com </a:t>
            </a:r>
            <a:r>
              <a:rPr lang="en-US" sz="3200" b="1" dirty="0" err="1" smtClean="0">
                <a:latin typeface="Arial" panose="020B0604020202020204" pitchFamily="34" charset="0"/>
                <a:cs typeface="Arial" panose="020B0604020202020204" pitchFamily="34" charset="0"/>
              </a:rPr>
              <a:t>resolução</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espontânea</a:t>
            </a:r>
            <a:r>
              <a:rPr lang="en-US" sz="3200" b="1" dirty="0" smtClean="0">
                <a:latin typeface="Arial" panose="020B0604020202020204" pitchFamily="34" charset="0"/>
                <a:cs typeface="Arial" panose="020B0604020202020204" pitchFamily="34" charset="0"/>
              </a:rPr>
              <a:t> do </a:t>
            </a:r>
            <a:r>
              <a:rPr lang="en-US" sz="3200" b="1" dirty="0" err="1" smtClean="0">
                <a:latin typeface="Arial" panose="020B0604020202020204" pitchFamily="34" charset="0"/>
                <a:cs typeface="Arial" panose="020B0604020202020204" pitchFamily="34" charset="0"/>
              </a:rPr>
              <a:t>quadro</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Normalmente</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afeta</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crianças</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ou</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adultos</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jovens</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sem</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predileção</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por</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sexo</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Seu</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diagnóstico</a:t>
            </a:r>
            <a:r>
              <a:rPr lang="en-US" sz="3200" b="1" dirty="0" smtClean="0">
                <a:latin typeface="Arial" panose="020B0604020202020204" pitchFamily="34" charset="0"/>
                <a:cs typeface="Arial" panose="020B0604020202020204" pitchFamily="34" charset="0"/>
              </a:rPr>
              <a:t> é </a:t>
            </a:r>
            <a:r>
              <a:rPr lang="en-US" sz="3200" b="1" dirty="0" err="1" smtClean="0">
                <a:latin typeface="Arial" panose="020B0604020202020204" pitchFamily="34" charset="0"/>
                <a:cs typeface="Arial" panose="020B0604020202020204" pitchFamily="34" charset="0"/>
              </a:rPr>
              <a:t>feito</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por</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exclusão</a:t>
            </a:r>
            <a:r>
              <a:rPr lang="en-US" sz="3200" b="1" dirty="0" smtClean="0">
                <a:latin typeface="Arial" panose="020B0604020202020204" pitchFamily="34" charset="0"/>
                <a:cs typeface="Arial" panose="020B0604020202020204" pitchFamily="34" charset="0"/>
              </a:rPr>
              <a:t> e </a:t>
            </a:r>
            <a:r>
              <a:rPr lang="en-US" sz="3200" b="1" dirty="0" err="1" smtClean="0">
                <a:latin typeface="Arial" panose="020B0604020202020204" pitchFamily="34" charset="0"/>
                <a:cs typeface="Arial" panose="020B0604020202020204" pitchFamily="34" charset="0"/>
              </a:rPr>
              <a:t>dentre</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os</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diagnósticos</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diferenciais</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mais</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comuns</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estão</a:t>
            </a:r>
            <a:r>
              <a:rPr lang="en-US" sz="3200" b="1" dirty="0" smtClean="0">
                <a:latin typeface="Arial" panose="020B0604020202020204" pitchFamily="34" charset="0"/>
                <a:cs typeface="Arial" panose="020B0604020202020204" pitchFamily="34" charset="0"/>
              </a:rPr>
              <a:t> a </a:t>
            </a:r>
            <a:r>
              <a:rPr lang="en-US" sz="3200" b="1" dirty="0" err="1" smtClean="0">
                <a:latin typeface="Arial" panose="020B0604020202020204" pitchFamily="34" charset="0"/>
                <a:cs typeface="Arial" panose="020B0604020202020204" pitchFamily="34" charset="0"/>
              </a:rPr>
              <a:t>doença</a:t>
            </a:r>
            <a:r>
              <a:rPr lang="en-US" sz="3200" b="1" dirty="0" smtClean="0">
                <a:latin typeface="Arial" panose="020B0604020202020204" pitchFamily="34" charset="0"/>
                <a:cs typeface="Arial" panose="020B0604020202020204" pitchFamily="34" charset="0"/>
              </a:rPr>
              <a:t> da </a:t>
            </a:r>
            <a:r>
              <a:rPr lang="en-US" sz="3200" b="1" dirty="0" err="1" smtClean="0">
                <a:latin typeface="Arial" panose="020B0604020202020204" pitchFamily="34" charset="0"/>
                <a:cs typeface="Arial" panose="020B0604020202020204" pitchFamily="34" charset="0"/>
              </a:rPr>
              <a:t>arranhadura</a:t>
            </a:r>
            <a:r>
              <a:rPr lang="en-US" sz="3200" b="1" dirty="0" smtClean="0">
                <a:latin typeface="Arial" panose="020B0604020202020204" pitchFamily="34" charset="0"/>
                <a:cs typeface="Arial" panose="020B0604020202020204" pitchFamily="34" charset="0"/>
              </a:rPr>
              <a:t> do </a:t>
            </a:r>
            <a:r>
              <a:rPr lang="en-US" sz="3200" b="1" dirty="0" err="1" smtClean="0">
                <a:latin typeface="Arial" panose="020B0604020202020204" pitchFamily="34" charset="0"/>
                <a:cs typeface="Arial" panose="020B0604020202020204" pitchFamily="34" charset="0"/>
              </a:rPr>
              <a:t>gato</a:t>
            </a:r>
            <a:r>
              <a:rPr lang="en-US" sz="3200" b="1" dirty="0" smtClean="0">
                <a:latin typeface="Arial" panose="020B0604020202020204" pitchFamily="34" charset="0"/>
                <a:cs typeface="Arial" panose="020B0604020202020204" pitchFamily="34" charset="0"/>
              </a:rPr>
              <a:t> e </a:t>
            </a:r>
            <a:r>
              <a:rPr lang="en-US" sz="3200" b="1" dirty="0" err="1" smtClean="0">
                <a:latin typeface="Arial" panose="020B0604020202020204" pitchFamily="34" charset="0"/>
                <a:cs typeface="Arial" panose="020B0604020202020204" pitchFamily="34" charset="0"/>
              </a:rPr>
              <a:t>doenças</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vasculares</a:t>
            </a:r>
            <a:r>
              <a:rPr lang="en-US" sz="3200" b="1" dirty="0" smtClean="0">
                <a:latin typeface="Arial" panose="020B0604020202020204" pitchFamily="34" charset="0"/>
                <a:cs typeface="Arial" panose="020B0604020202020204" pitchFamily="34" charset="0"/>
              </a:rPr>
              <a:t>.</a:t>
            </a:r>
          </a:p>
          <a:p>
            <a:pPr algn="just">
              <a:lnSpc>
                <a:spcPct val="150000"/>
              </a:lnSpc>
            </a:pPr>
            <a:endParaRPr lang="en-US" sz="3600" b="1" dirty="0" smtClean="0">
              <a:latin typeface="Arial" panose="020B0604020202020204" pitchFamily="34" charset="0"/>
              <a:cs typeface="Arial" panose="020B0604020202020204" pitchFamily="34" charset="0"/>
            </a:endParaRPr>
          </a:p>
        </p:txBody>
      </p:sp>
      <p:sp>
        <p:nvSpPr>
          <p:cNvPr id="16" name="CaixaDeTexto 15"/>
          <p:cNvSpPr txBox="1"/>
          <p:nvPr/>
        </p:nvSpPr>
        <p:spPr>
          <a:xfrm>
            <a:off x="228589" y="36684951"/>
            <a:ext cx="15434675" cy="2641749"/>
          </a:xfrm>
          <a:prstGeom prst="rect">
            <a:avLst/>
          </a:prstGeom>
          <a:solidFill>
            <a:schemeClr val="bg1"/>
          </a:solidFill>
          <a:ln w="38100">
            <a:solidFill>
              <a:schemeClr val="accent1">
                <a:lumMod val="75000"/>
              </a:schemeClr>
            </a:solidFill>
          </a:ln>
        </p:spPr>
        <p:txBody>
          <a:bodyPr wrap="square" rtlCol="0">
            <a:spAutoFit/>
          </a:bodyPr>
          <a:lstStyle/>
          <a:p>
            <a:pPr algn="just">
              <a:lnSpc>
                <a:spcPct val="150000"/>
              </a:lnSpc>
            </a:pPr>
            <a:r>
              <a:rPr lang="pt-BR" sz="2800" dirty="0" smtClean="0">
                <a:latin typeface="Arial" panose="020B0604020202020204" pitchFamily="34" charset="0"/>
                <a:cs typeface="Arial" panose="020B0604020202020204" pitchFamily="34" charset="0"/>
              </a:rPr>
              <a:t>Imagens- (A) </a:t>
            </a:r>
            <a:r>
              <a:rPr lang="pt-BR" sz="2800" dirty="0" err="1" smtClean="0">
                <a:latin typeface="Arial" panose="020B0604020202020204" pitchFamily="34" charset="0"/>
                <a:cs typeface="Arial" panose="020B0604020202020204" pitchFamily="34" charset="0"/>
              </a:rPr>
              <a:t>Retinografia</a:t>
            </a:r>
            <a:r>
              <a:rPr lang="pt-BR" sz="2800" dirty="0" smtClean="0">
                <a:latin typeface="Arial" panose="020B0604020202020204" pitchFamily="34" charset="0"/>
                <a:cs typeface="Arial" panose="020B0604020202020204" pitchFamily="34" charset="0"/>
              </a:rPr>
              <a:t> do OD: edema de disco e exsudatos duros maculares, com formação de estrela macular. (</a:t>
            </a:r>
            <a:r>
              <a:rPr lang="pt-BR" sz="2800" dirty="0" err="1" smtClean="0">
                <a:latin typeface="Arial" panose="020B0604020202020204" pitchFamily="34" charset="0"/>
                <a:cs typeface="Arial" panose="020B0604020202020204" pitchFamily="34" charset="0"/>
              </a:rPr>
              <a:t>B</a:t>
            </a:r>
            <a:r>
              <a:rPr lang="pt-BR" sz="2800" dirty="0" smtClean="0">
                <a:latin typeface="Arial" panose="020B0604020202020204" pitchFamily="34" charset="0"/>
                <a:cs typeface="Arial" panose="020B0604020202020204" pitchFamily="34" charset="0"/>
              </a:rPr>
              <a:t>) Angiografia do OD: </a:t>
            </a:r>
            <a:r>
              <a:rPr lang="pt-BR" sz="2800" dirty="0" err="1" smtClean="0">
                <a:latin typeface="Arial" panose="020B0604020202020204" pitchFamily="34" charset="0"/>
                <a:cs typeface="Arial" panose="020B0604020202020204" pitchFamily="34" charset="0"/>
              </a:rPr>
              <a:t>hiperfluorescência</a:t>
            </a:r>
            <a:r>
              <a:rPr lang="pt-BR" sz="2800" dirty="0" smtClean="0">
                <a:latin typeface="Arial" panose="020B0604020202020204" pitchFamily="34" charset="0"/>
                <a:cs typeface="Arial" panose="020B0604020202020204" pitchFamily="34" charset="0"/>
              </a:rPr>
              <a:t> progressiva do disco óptico por extravasamento de contraste devido a edema. (C e </a:t>
            </a:r>
            <a:r>
              <a:rPr lang="pt-BR" sz="2800" dirty="0" err="1" smtClean="0">
                <a:latin typeface="Arial" panose="020B0604020202020204" pitchFamily="34" charset="0"/>
                <a:cs typeface="Arial" panose="020B0604020202020204" pitchFamily="34" charset="0"/>
              </a:rPr>
              <a:t>D</a:t>
            </a:r>
            <a:r>
              <a:rPr lang="pt-BR" sz="2800" dirty="0" smtClean="0">
                <a:latin typeface="Arial" panose="020B0604020202020204" pitchFamily="34" charset="0"/>
                <a:cs typeface="Arial" panose="020B0604020202020204" pitchFamily="34" charset="0"/>
              </a:rPr>
              <a:t>)</a:t>
            </a:r>
            <a:r>
              <a:rPr lang="pt-BR" sz="2800" dirty="0">
                <a:latin typeface="Arial" panose="020B0604020202020204" pitchFamily="34" charset="0"/>
                <a:cs typeface="Arial" panose="020B0604020202020204" pitchFamily="34" charset="0"/>
              </a:rPr>
              <a:t> </a:t>
            </a:r>
            <a:r>
              <a:rPr lang="pt-BR" sz="2800" dirty="0" smtClean="0">
                <a:latin typeface="Arial" panose="020B0604020202020204" pitchFamily="34" charset="0"/>
                <a:cs typeface="Arial" panose="020B0604020202020204" pitchFamily="34" charset="0"/>
              </a:rPr>
              <a:t>OCT do OD evidenciando edema macular, lesões </a:t>
            </a:r>
            <a:r>
              <a:rPr lang="pt-BR" sz="2800" dirty="0" err="1" smtClean="0">
                <a:latin typeface="Arial" panose="020B0604020202020204" pitchFamily="34" charset="0"/>
                <a:cs typeface="Arial" panose="020B0604020202020204" pitchFamily="34" charset="0"/>
              </a:rPr>
              <a:t>hiperreflectivas</a:t>
            </a:r>
            <a:r>
              <a:rPr lang="pt-BR" sz="2800" dirty="0" smtClean="0">
                <a:latin typeface="Arial" panose="020B0604020202020204" pitchFamily="34" charset="0"/>
                <a:cs typeface="Arial" panose="020B0604020202020204" pitchFamily="34" charset="0"/>
              </a:rPr>
              <a:t> </a:t>
            </a:r>
            <a:r>
              <a:rPr lang="pt-BR" sz="2800" dirty="0" err="1" smtClean="0">
                <a:latin typeface="Arial" panose="020B0604020202020204" pitchFamily="34" charset="0"/>
                <a:cs typeface="Arial" panose="020B0604020202020204" pitchFamily="34" charset="0"/>
              </a:rPr>
              <a:t>intrarretinianas</a:t>
            </a:r>
            <a:r>
              <a:rPr lang="pt-BR" sz="2800" dirty="0" smtClean="0">
                <a:latin typeface="Arial" panose="020B0604020202020204" pitchFamily="34" charset="0"/>
                <a:cs typeface="Arial" panose="020B0604020202020204" pitchFamily="34" charset="0"/>
              </a:rPr>
              <a:t> (exsudatos duros) e líquido </a:t>
            </a:r>
            <a:r>
              <a:rPr lang="pt-BR" sz="2800" dirty="0" err="1" smtClean="0">
                <a:latin typeface="Arial" panose="020B0604020202020204" pitchFamily="34" charset="0"/>
                <a:cs typeface="Arial" panose="020B0604020202020204" pitchFamily="34" charset="0"/>
              </a:rPr>
              <a:t>subrretiniano</a:t>
            </a:r>
            <a:r>
              <a:rPr lang="pt-BR" sz="2800" dirty="0" smtClean="0">
                <a:latin typeface="Arial" panose="020B0604020202020204" pitchFamily="34" charset="0"/>
                <a:cs typeface="Arial" panose="020B0604020202020204" pitchFamily="34" charset="0"/>
              </a:rPr>
              <a:t>.</a:t>
            </a:r>
            <a:endParaRPr lang="pt-BR" sz="2800" dirty="0">
              <a:latin typeface="Arial" panose="020B0604020202020204" pitchFamily="34" charset="0"/>
              <a:cs typeface="Arial" panose="020B0604020202020204" pitchFamily="34" charset="0"/>
            </a:endParaRPr>
          </a:p>
        </p:txBody>
      </p:sp>
      <p:pic>
        <p:nvPicPr>
          <p:cNvPr id="20" name="Picture 2" descr="20191011-06-31-05_f28cbf8604d53cd8e5a7412e16a30231.dcm.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796" y="23157815"/>
            <a:ext cx="6875793" cy="6655666"/>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3931" y="23135969"/>
            <a:ext cx="6980130" cy="6696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370" y="29931025"/>
            <a:ext cx="6938345" cy="6693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92775" y="29990609"/>
            <a:ext cx="7018615" cy="6586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28753" y="4428607"/>
            <a:ext cx="6777996" cy="7824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descr="20191106-10-46-29_559018fa0ad5a4dff14d7924330b312e.dcm.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309995" y="4372621"/>
            <a:ext cx="8041921" cy="7784458"/>
          </a:xfrm>
          <a:prstGeom prst="rect">
            <a:avLst/>
          </a:prstGeom>
        </p:spPr>
      </p:pic>
      <p:sp>
        <p:nvSpPr>
          <p:cNvPr id="2" name="CaixaDeTexto 1"/>
          <p:cNvSpPr txBox="1"/>
          <p:nvPr/>
        </p:nvSpPr>
        <p:spPr>
          <a:xfrm>
            <a:off x="203190" y="23429184"/>
            <a:ext cx="1117544" cy="1139235"/>
          </a:xfrm>
          <a:prstGeom prst="rect">
            <a:avLst/>
          </a:prstGeom>
          <a:noFill/>
        </p:spPr>
        <p:txBody>
          <a:bodyPr wrap="square" rtlCol="0">
            <a:spAutoFit/>
          </a:bodyPr>
          <a:lstStyle/>
          <a:p>
            <a:r>
              <a:rPr lang="pt-BR" b="1" dirty="0" smtClean="0">
                <a:solidFill>
                  <a:srgbClr val="FFFF00"/>
                </a:solidFill>
              </a:rPr>
              <a:t>A</a:t>
            </a:r>
            <a:endParaRPr lang="pt-BR" b="1" dirty="0">
              <a:solidFill>
                <a:srgbClr val="FFFF00"/>
              </a:solidFill>
            </a:endParaRPr>
          </a:p>
        </p:txBody>
      </p:sp>
      <p:sp>
        <p:nvSpPr>
          <p:cNvPr id="32" name="CaixaDeTexto 31"/>
          <p:cNvSpPr txBox="1"/>
          <p:nvPr/>
        </p:nvSpPr>
        <p:spPr>
          <a:xfrm>
            <a:off x="8051405" y="23316265"/>
            <a:ext cx="1115958" cy="1139235"/>
          </a:xfrm>
          <a:prstGeom prst="rect">
            <a:avLst/>
          </a:prstGeom>
          <a:noFill/>
        </p:spPr>
        <p:txBody>
          <a:bodyPr wrap="square" rtlCol="0">
            <a:spAutoFit/>
          </a:bodyPr>
          <a:lstStyle/>
          <a:p>
            <a:r>
              <a:rPr lang="pt-BR" b="1" dirty="0" smtClean="0">
                <a:solidFill>
                  <a:srgbClr val="FFFF00"/>
                </a:solidFill>
              </a:rPr>
              <a:t>B</a:t>
            </a:r>
            <a:endParaRPr lang="pt-BR" b="1" dirty="0">
              <a:solidFill>
                <a:srgbClr val="FFFF00"/>
              </a:solidFill>
            </a:endParaRPr>
          </a:p>
        </p:txBody>
      </p:sp>
      <p:sp>
        <p:nvSpPr>
          <p:cNvPr id="33" name="CaixaDeTexto 32"/>
          <p:cNvSpPr txBox="1"/>
          <p:nvPr/>
        </p:nvSpPr>
        <p:spPr>
          <a:xfrm>
            <a:off x="16217200" y="12638339"/>
            <a:ext cx="15789549" cy="2031325"/>
          </a:xfrm>
          <a:prstGeom prst="rect">
            <a:avLst/>
          </a:prstGeom>
          <a:solidFill>
            <a:schemeClr val="bg1"/>
          </a:solidFill>
          <a:ln w="38100">
            <a:solidFill>
              <a:schemeClr val="accent1">
                <a:lumMod val="75000"/>
              </a:schemeClr>
            </a:solidFill>
          </a:ln>
        </p:spPr>
        <p:txBody>
          <a:bodyPr wrap="square" rtlCol="0">
            <a:spAutoFit/>
          </a:bodyPr>
          <a:lstStyle/>
          <a:p>
            <a:pPr algn="just">
              <a:lnSpc>
                <a:spcPct val="150000"/>
              </a:lnSpc>
            </a:pPr>
            <a:r>
              <a:rPr lang="pt-BR" sz="2800" dirty="0" smtClean="0">
                <a:latin typeface="Arial" panose="020B0604020202020204" pitchFamily="34" charset="0"/>
                <a:cs typeface="Arial" panose="020B0604020202020204" pitchFamily="34" charset="0"/>
              </a:rPr>
              <a:t> Imagens (E ) e ( F) :  </a:t>
            </a:r>
            <a:r>
              <a:rPr lang="pt-BR" sz="2800" dirty="0" err="1" smtClean="0">
                <a:latin typeface="Arial" panose="020B0604020202020204" pitchFamily="34" charset="0"/>
                <a:cs typeface="Arial" panose="020B0604020202020204" pitchFamily="34" charset="0"/>
              </a:rPr>
              <a:t>Retinografia</a:t>
            </a:r>
            <a:r>
              <a:rPr lang="pt-BR" sz="2800" dirty="0" smtClean="0">
                <a:latin typeface="Arial" panose="020B0604020202020204" pitchFamily="34" charset="0"/>
                <a:cs typeface="Arial" panose="020B0604020202020204" pitchFamily="34" charset="0"/>
              </a:rPr>
              <a:t> e OCT do OD realizados após um mês de acompanhamento evidenciando melhora do edema de disco óptico e resolução de descolamento seroso da retina, com permanência de exsudatos duros na mácula. </a:t>
            </a:r>
            <a:endParaRPr lang="pt-BR" sz="2800" dirty="0">
              <a:latin typeface="Arial" panose="020B0604020202020204" pitchFamily="34" charset="0"/>
              <a:cs typeface="Arial" panose="020B0604020202020204" pitchFamily="34" charset="0"/>
            </a:endParaRPr>
          </a:p>
        </p:txBody>
      </p:sp>
      <p:sp>
        <p:nvSpPr>
          <p:cNvPr id="5" name="TextBox 4"/>
          <p:cNvSpPr txBox="1"/>
          <p:nvPr/>
        </p:nvSpPr>
        <p:spPr>
          <a:xfrm>
            <a:off x="177791" y="30199389"/>
            <a:ext cx="1320736" cy="1139235"/>
          </a:xfrm>
          <a:prstGeom prst="rect">
            <a:avLst/>
          </a:prstGeom>
          <a:noFill/>
        </p:spPr>
        <p:txBody>
          <a:bodyPr wrap="square" rtlCol="0">
            <a:spAutoFit/>
          </a:bodyPr>
          <a:lstStyle/>
          <a:p>
            <a:r>
              <a:rPr lang="en-US" b="1" dirty="0" smtClean="0">
                <a:solidFill>
                  <a:srgbClr val="FFFF00"/>
                </a:solidFill>
              </a:rPr>
              <a:t>C</a:t>
            </a:r>
            <a:endParaRPr lang="en-US" b="1" dirty="0">
              <a:solidFill>
                <a:srgbClr val="FFFF00"/>
              </a:solidFill>
            </a:endParaRPr>
          </a:p>
        </p:txBody>
      </p:sp>
      <p:sp>
        <p:nvSpPr>
          <p:cNvPr id="7" name="TextBox 6"/>
          <p:cNvSpPr txBox="1"/>
          <p:nvPr/>
        </p:nvSpPr>
        <p:spPr>
          <a:xfrm>
            <a:off x="7797418" y="29996199"/>
            <a:ext cx="787361" cy="1139235"/>
          </a:xfrm>
          <a:prstGeom prst="rect">
            <a:avLst/>
          </a:prstGeom>
          <a:noFill/>
        </p:spPr>
        <p:txBody>
          <a:bodyPr wrap="square" rtlCol="0">
            <a:spAutoFit/>
          </a:bodyPr>
          <a:lstStyle/>
          <a:p>
            <a:r>
              <a:rPr lang="en-US" b="1" dirty="0" smtClean="0">
                <a:solidFill>
                  <a:srgbClr val="FFFF00"/>
                </a:solidFill>
              </a:rPr>
              <a:t>D</a:t>
            </a:r>
            <a:endParaRPr lang="en-US" b="1" dirty="0">
              <a:solidFill>
                <a:srgbClr val="FFFF00"/>
              </a:solidFill>
            </a:endParaRPr>
          </a:p>
        </p:txBody>
      </p:sp>
      <p:sp>
        <p:nvSpPr>
          <p:cNvPr id="8" name="TextBox 7"/>
          <p:cNvSpPr txBox="1"/>
          <p:nvPr/>
        </p:nvSpPr>
        <p:spPr>
          <a:xfrm>
            <a:off x="16204406" y="4598536"/>
            <a:ext cx="1117545" cy="1139235"/>
          </a:xfrm>
          <a:prstGeom prst="rect">
            <a:avLst/>
          </a:prstGeom>
          <a:noFill/>
        </p:spPr>
        <p:txBody>
          <a:bodyPr wrap="square" rtlCol="0">
            <a:spAutoFit/>
          </a:bodyPr>
          <a:lstStyle/>
          <a:p>
            <a:r>
              <a:rPr lang="en-US" b="1" dirty="0">
                <a:solidFill>
                  <a:srgbClr val="FFFF00"/>
                </a:solidFill>
              </a:rPr>
              <a:t>E</a:t>
            </a:r>
            <a:endParaRPr lang="en-US" b="1" dirty="0"/>
          </a:p>
        </p:txBody>
      </p:sp>
      <p:sp>
        <p:nvSpPr>
          <p:cNvPr id="23" name="CaixaDeTexto 22"/>
          <p:cNvSpPr txBox="1"/>
          <p:nvPr/>
        </p:nvSpPr>
        <p:spPr>
          <a:xfrm>
            <a:off x="16245775" y="15146720"/>
            <a:ext cx="15855498" cy="14311610"/>
          </a:xfrm>
          <a:prstGeom prst="rect">
            <a:avLst/>
          </a:prstGeom>
          <a:solidFill>
            <a:schemeClr val="bg1"/>
          </a:solidFill>
          <a:ln w="38100">
            <a:noFill/>
          </a:ln>
        </p:spPr>
        <p:txBody>
          <a:bodyPr wrap="square" rtlCol="0">
            <a:spAutoFit/>
          </a:bodyPr>
          <a:lstStyle/>
          <a:p>
            <a:pPr algn="just">
              <a:lnSpc>
                <a:spcPct val="150000"/>
              </a:lnSpc>
            </a:pPr>
            <a:r>
              <a:rPr lang="en-US" sz="4000" b="1" dirty="0" smtClean="0">
                <a:latin typeface="Arial" panose="020B0604020202020204" pitchFamily="34" charset="0"/>
                <a:cs typeface="Arial" panose="020B0604020202020204" pitchFamily="34" charset="0"/>
              </a:rPr>
              <a:t>DISCUSSÃO:</a:t>
            </a:r>
          </a:p>
          <a:p>
            <a:pPr algn="just">
              <a:lnSpc>
                <a:spcPct val="150000"/>
              </a:lnSpc>
            </a:pPr>
            <a:r>
              <a:rPr lang="en-US" sz="3200" b="1" dirty="0" smtClean="0">
                <a:latin typeface="Arial" panose="020B0604020202020204" pitchFamily="34" charset="0"/>
                <a:cs typeface="Arial" panose="020B0604020202020204" pitchFamily="34" charset="0"/>
              </a:rPr>
              <a:t>A </a:t>
            </a:r>
            <a:r>
              <a:rPr lang="en-US" sz="3200" b="1" dirty="0" err="1" smtClean="0">
                <a:latin typeface="Arial" panose="020B0604020202020204" pitchFamily="34" charset="0"/>
                <a:cs typeface="Arial" panose="020B0604020202020204" pitchFamily="34" charset="0"/>
              </a:rPr>
              <a:t>neurorretinite</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idiopática</a:t>
            </a:r>
            <a:r>
              <a:rPr lang="en-US" sz="3200" b="1" dirty="0" smtClean="0">
                <a:latin typeface="Arial" panose="020B0604020202020204" pitchFamily="34" charset="0"/>
                <a:cs typeface="Arial" panose="020B0604020202020204" pitchFamily="34" charset="0"/>
              </a:rPr>
              <a:t> de </a:t>
            </a:r>
            <a:r>
              <a:rPr lang="en-US" sz="3200" b="1" dirty="0" err="1" smtClean="0">
                <a:latin typeface="Arial" panose="020B0604020202020204" pitchFamily="34" charset="0"/>
                <a:cs typeface="Arial" panose="020B0604020202020204" pitchFamily="34" charset="0"/>
              </a:rPr>
              <a:t>Leber</a:t>
            </a:r>
            <a:r>
              <a:rPr lang="en-US" sz="3200" b="1" dirty="0" smtClean="0">
                <a:latin typeface="Arial" panose="020B0604020202020204" pitchFamily="34" charset="0"/>
                <a:cs typeface="Arial" panose="020B0604020202020204" pitchFamily="34" charset="0"/>
              </a:rPr>
              <a:t> é um </a:t>
            </a:r>
            <a:r>
              <a:rPr lang="en-US" sz="3200" b="1" dirty="0" err="1" smtClean="0">
                <a:latin typeface="Arial" panose="020B0604020202020204" pitchFamily="34" charset="0"/>
                <a:cs typeface="Arial" panose="020B0604020202020204" pitchFamily="34" charset="0"/>
              </a:rPr>
              <a:t>entidade</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clínica</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incomum</a:t>
            </a:r>
            <a:r>
              <a:rPr lang="en-US" sz="3200" b="1" dirty="0" smtClean="0">
                <a:latin typeface="Arial" panose="020B0604020202020204" pitchFamily="34" charset="0"/>
                <a:cs typeface="Arial" panose="020B0604020202020204" pitchFamily="34" charset="0"/>
              </a:rPr>
              <a:t>, com </a:t>
            </a:r>
            <a:r>
              <a:rPr lang="en-US" sz="3200" b="1" dirty="0" err="1" smtClean="0">
                <a:latin typeface="Arial" panose="020B0604020202020204" pitchFamily="34" charset="0"/>
                <a:cs typeface="Arial" panose="020B0604020202020204" pitchFamily="34" charset="0"/>
              </a:rPr>
              <a:t>maioria</a:t>
            </a:r>
            <a:r>
              <a:rPr lang="en-US" sz="3200" b="1" dirty="0" smtClean="0">
                <a:latin typeface="Arial" panose="020B0604020202020204" pitchFamily="34" charset="0"/>
                <a:cs typeface="Arial" panose="020B0604020202020204" pitchFamily="34" charset="0"/>
              </a:rPr>
              <a:t> dos </a:t>
            </a:r>
            <a:r>
              <a:rPr lang="en-US" sz="3200" b="1" dirty="0" err="1" smtClean="0">
                <a:latin typeface="Arial" panose="020B0604020202020204" pitchFamily="34" charset="0"/>
                <a:cs typeface="Arial" panose="020B0604020202020204" pitchFamily="34" charset="0"/>
              </a:rPr>
              <a:t>casos</a:t>
            </a:r>
            <a:r>
              <a:rPr lang="en-US" sz="3200" b="1" dirty="0" smtClean="0">
                <a:latin typeface="Arial" panose="020B0604020202020204" pitchFamily="34" charset="0"/>
                <a:cs typeface="Arial" panose="020B0604020202020204" pitchFamily="34" charset="0"/>
              </a:rPr>
              <a:t> unilateral , </a:t>
            </a:r>
            <a:r>
              <a:rPr lang="en-US" sz="3200" b="1" dirty="0" err="1" smtClean="0">
                <a:latin typeface="Arial" panose="020B0604020202020204" pitchFamily="34" charset="0"/>
                <a:cs typeface="Arial" panose="020B0604020202020204" pitchFamily="34" charset="0"/>
              </a:rPr>
              <a:t>em</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crianças</a:t>
            </a:r>
            <a:r>
              <a:rPr lang="en-US" sz="3200" b="1" dirty="0" smtClean="0">
                <a:latin typeface="Arial" panose="020B0604020202020204" pitchFamily="34" charset="0"/>
                <a:cs typeface="Arial" panose="020B0604020202020204" pitchFamily="34" charset="0"/>
              </a:rPr>
              <a:t> e </a:t>
            </a:r>
            <a:r>
              <a:rPr lang="en-US" sz="3200" b="1" dirty="0" err="1" smtClean="0">
                <a:latin typeface="Arial" panose="020B0604020202020204" pitchFamily="34" charset="0"/>
                <a:cs typeface="Arial" panose="020B0604020202020204" pitchFamily="34" charset="0"/>
              </a:rPr>
              <a:t>adultos</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jovens</a:t>
            </a:r>
            <a:r>
              <a:rPr lang="en-US" sz="3200" b="1" dirty="0" smtClean="0">
                <a:latin typeface="Arial" panose="020B0604020202020204" pitchFamily="34" charset="0"/>
                <a:cs typeface="Arial" panose="020B0604020202020204" pitchFamily="34" charset="0"/>
              </a:rPr>
              <a:t> e  </a:t>
            </a:r>
            <a:r>
              <a:rPr lang="en-US" sz="3200" b="1" dirty="0" err="1" smtClean="0">
                <a:latin typeface="Arial" panose="020B0604020202020204" pitchFamily="34" charset="0"/>
                <a:cs typeface="Arial" panose="020B0604020202020204" pitchFamily="34" charset="0"/>
              </a:rPr>
              <a:t>sem</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predileção</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por</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sexo</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Até</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dois</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terços</a:t>
            </a:r>
            <a:r>
              <a:rPr lang="en-US" sz="3200" b="1" dirty="0" smtClean="0">
                <a:latin typeface="Arial" panose="020B0604020202020204" pitchFamily="34" charset="0"/>
                <a:cs typeface="Arial" panose="020B0604020202020204" pitchFamily="34" charset="0"/>
              </a:rPr>
              <a:t> dos </a:t>
            </a:r>
            <a:r>
              <a:rPr lang="en-US" sz="3200" b="1" dirty="0" err="1" smtClean="0">
                <a:latin typeface="Arial" panose="020B0604020202020204" pitchFamily="34" charset="0"/>
                <a:cs typeface="Arial" panose="020B0604020202020204" pitchFamily="34" charset="0"/>
              </a:rPr>
              <a:t>paciente</a:t>
            </a:r>
            <a:r>
              <a:rPr lang="en-US" sz="3200" b="1" dirty="0" smtClean="0">
                <a:latin typeface="Arial" panose="020B0604020202020204" pitchFamily="34" charset="0"/>
                <a:cs typeface="Arial" panose="020B0604020202020204" pitchFamily="34" charset="0"/>
              </a:rPr>
              <a:t> , </a:t>
            </a:r>
            <a:r>
              <a:rPr lang="en-US" sz="3200" b="1" dirty="0" err="1" smtClean="0">
                <a:latin typeface="Arial" panose="020B0604020202020204" pitchFamily="34" charset="0"/>
                <a:cs typeface="Arial" panose="020B0604020202020204" pitchFamily="34" charset="0"/>
              </a:rPr>
              <a:t>podem</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ter</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pródromos</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semelhantes</a:t>
            </a:r>
            <a:r>
              <a:rPr lang="en-US" sz="3200" b="1" dirty="0" smtClean="0">
                <a:latin typeface="Arial" panose="020B0604020202020204" pitchFamily="34" charset="0"/>
                <a:cs typeface="Arial" panose="020B0604020202020204" pitchFamily="34" charset="0"/>
              </a:rPr>
              <a:t> à </a:t>
            </a:r>
            <a:r>
              <a:rPr lang="en-US" sz="3200" b="1" dirty="0" err="1" smtClean="0">
                <a:latin typeface="Arial" panose="020B0604020202020204" pitchFamily="34" charset="0"/>
                <a:cs typeface="Arial" panose="020B0604020202020204" pitchFamily="34" charset="0"/>
              </a:rPr>
              <a:t>infecção</a:t>
            </a:r>
            <a:r>
              <a:rPr lang="en-US" sz="3200" b="1" dirty="0" smtClean="0">
                <a:latin typeface="Arial" panose="020B0604020202020204" pitchFamily="34" charset="0"/>
                <a:cs typeface="Arial" panose="020B0604020202020204" pitchFamily="34" charset="0"/>
              </a:rPr>
              <a:t> viral </a:t>
            </a:r>
            <a:r>
              <a:rPr lang="en-US" sz="3200" b="1" dirty="0" err="1" smtClean="0">
                <a:latin typeface="Arial" panose="020B0604020202020204" pitchFamily="34" charset="0"/>
                <a:cs typeface="Arial" panose="020B0604020202020204" pitchFamily="34" charset="0"/>
              </a:rPr>
              <a:t>precedendo</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ou</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acompanhando</a:t>
            </a:r>
            <a:r>
              <a:rPr lang="en-US" sz="3200" b="1" dirty="0" smtClean="0">
                <a:latin typeface="Arial" panose="020B0604020202020204" pitchFamily="34" charset="0"/>
                <a:cs typeface="Arial" panose="020B0604020202020204" pitchFamily="34" charset="0"/>
              </a:rPr>
              <a:t> a </a:t>
            </a:r>
            <a:r>
              <a:rPr lang="en-US" sz="3200" b="1" dirty="0" err="1" smtClean="0">
                <a:latin typeface="Arial" panose="020B0604020202020204" pitchFamily="34" charset="0"/>
                <a:cs typeface="Arial" panose="020B0604020202020204" pitchFamily="34" charset="0"/>
              </a:rPr>
              <a:t>redução</a:t>
            </a:r>
            <a:r>
              <a:rPr lang="en-US" sz="3200" b="1" dirty="0" smtClean="0">
                <a:latin typeface="Arial" panose="020B0604020202020204" pitchFamily="34" charset="0"/>
                <a:cs typeface="Arial" panose="020B0604020202020204" pitchFamily="34" charset="0"/>
              </a:rPr>
              <a:t> da </a:t>
            </a:r>
            <a:r>
              <a:rPr lang="en-US" sz="3200" b="1" dirty="0" err="1" smtClean="0">
                <a:latin typeface="Arial" panose="020B0604020202020204" pitchFamily="34" charset="0"/>
                <a:cs typeface="Arial" panose="020B0604020202020204" pitchFamily="34" charset="0"/>
              </a:rPr>
              <a:t>acuidade</a:t>
            </a:r>
            <a:r>
              <a:rPr lang="en-US" sz="3200" b="1" dirty="0" smtClean="0">
                <a:latin typeface="Arial" panose="020B0604020202020204" pitchFamily="34" charset="0"/>
                <a:cs typeface="Arial" panose="020B0604020202020204" pitchFamily="34" charset="0"/>
              </a:rPr>
              <a:t> visual. </a:t>
            </a:r>
            <a:r>
              <a:rPr lang="pt-PT" sz="3200" b="1" dirty="0">
                <a:latin typeface="Arial" panose="020B0604020202020204" pitchFamily="34" charset="0"/>
                <a:cs typeface="Arial" panose="020B0604020202020204" pitchFamily="34" charset="0"/>
              </a:rPr>
              <a:t>A perda visual é geralmente indolor, embora </a:t>
            </a:r>
            <a:r>
              <a:rPr lang="pt-PT" sz="3200" b="1" dirty="0" smtClean="0">
                <a:latin typeface="Arial" panose="020B0604020202020204" pitchFamily="34" charset="0"/>
                <a:cs typeface="Arial" panose="020B0604020202020204" pitchFamily="34" charset="0"/>
              </a:rPr>
              <a:t>alguns pacientes </a:t>
            </a:r>
            <a:r>
              <a:rPr lang="pt-PT" sz="3200" b="1" dirty="0">
                <a:latin typeface="Arial" panose="020B0604020202020204" pitchFamily="34" charset="0"/>
                <a:cs typeface="Arial" panose="020B0604020202020204" pitchFamily="34" charset="0"/>
              </a:rPr>
              <a:t>apresentem uma leve </a:t>
            </a:r>
            <a:r>
              <a:rPr lang="pt-PT" sz="3200" b="1" dirty="0" smtClean="0">
                <a:latin typeface="Arial" panose="020B0604020202020204" pitchFamily="34" charset="0"/>
                <a:cs typeface="Arial" panose="020B0604020202020204" pitchFamily="34" charset="0"/>
              </a:rPr>
              <a:t>desconforto retrobulbar. A </a:t>
            </a:r>
            <a:r>
              <a:rPr lang="pt-PT" sz="3200" b="1" dirty="0">
                <a:latin typeface="Arial" panose="020B0604020202020204" pitchFamily="34" charset="0"/>
                <a:cs typeface="Arial" panose="020B0604020202020204" pitchFamily="34" charset="0"/>
              </a:rPr>
              <a:t>aparência fundoscópica depende em grande parte do tempo do exame </a:t>
            </a:r>
            <a:r>
              <a:rPr lang="pt-PT" sz="3200" b="1" dirty="0" smtClean="0">
                <a:latin typeface="Arial" panose="020B0604020202020204" pitchFamily="34" charset="0"/>
                <a:cs typeface="Arial" panose="020B0604020202020204" pitchFamily="34" charset="0"/>
              </a:rPr>
              <a:t>, porém o </a:t>
            </a:r>
            <a:r>
              <a:rPr lang="pt-PT" sz="3200" b="1" dirty="0">
                <a:latin typeface="Arial" panose="020B0604020202020204" pitchFamily="34" charset="0"/>
                <a:cs typeface="Arial" panose="020B0604020202020204" pitchFamily="34" charset="0"/>
              </a:rPr>
              <a:t>primeiro achado é um edema isolado do disco óptico, que pode ser difuso ou segmentar e muitas vezes associado a um descolamento seroso da retina. Normalmente, leva de 9 a 12 dias para que os exsudados maculares característicos apareçam e, nesta fase, o edema do disco </a:t>
            </a:r>
            <a:r>
              <a:rPr lang="pt-PT" sz="3200" b="1" dirty="0" smtClean="0">
                <a:latin typeface="Arial" panose="020B0604020202020204" pitchFamily="34" charset="0"/>
                <a:cs typeface="Arial" panose="020B0604020202020204" pitchFamily="34" charset="0"/>
              </a:rPr>
              <a:t>esta </a:t>
            </a:r>
            <a:r>
              <a:rPr lang="pt-PT" sz="3200" b="1" dirty="0">
                <a:latin typeface="Arial" panose="020B0604020202020204" pitchFamily="34" charset="0"/>
                <a:cs typeface="Arial" panose="020B0604020202020204" pitchFamily="34" charset="0"/>
              </a:rPr>
              <a:t>geralmente </a:t>
            </a:r>
            <a:r>
              <a:rPr lang="pt-PT" sz="3200" b="1" dirty="0" smtClean="0">
                <a:latin typeface="Arial" panose="020B0604020202020204" pitchFamily="34" charset="0"/>
                <a:cs typeface="Arial" panose="020B0604020202020204" pitchFamily="34" charset="0"/>
              </a:rPr>
              <a:t>diminuindo</a:t>
            </a:r>
            <a:r>
              <a:rPr lang="pt-PT" sz="3200" dirty="0" smtClean="0"/>
              <a:t>.</a:t>
            </a:r>
            <a:r>
              <a:rPr lang="pt-PT"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Especula</a:t>
            </a:r>
            <a:r>
              <a:rPr lang="en-US" sz="3200" b="1" dirty="0" smtClean="0">
                <a:latin typeface="Arial" panose="020B0604020202020204" pitchFamily="34" charset="0"/>
                <a:cs typeface="Arial" panose="020B0604020202020204" pitchFamily="34" charset="0"/>
              </a:rPr>
              <a:t>-se que </a:t>
            </a:r>
            <a:r>
              <a:rPr lang="en-US" sz="3200" b="1" dirty="0" err="1" smtClean="0">
                <a:latin typeface="Arial" panose="020B0604020202020204" pitchFamily="34" charset="0"/>
                <a:cs typeface="Arial" panose="020B0604020202020204" pitchFamily="34" charset="0"/>
              </a:rPr>
              <a:t>sua</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etiologia</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seja</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infecção</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ou</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processo</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imunomediado</a:t>
            </a:r>
            <a:r>
              <a:rPr lang="en-US" sz="3200" b="1" dirty="0" smtClean="0">
                <a:latin typeface="Arial" panose="020B0604020202020204" pitchFamily="34" charset="0"/>
                <a:cs typeface="Arial" panose="020B0604020202020204" pitchFamily="34" charset="0"/>
              </a:rPr>
              <a:t>  que </a:t>
            </a:r>
            <a:r>
              <a:rPr lang="en-US" sz="3200" b="1" dirty="0" err="1" smtClean="0">
                <a:latin typeface="Arial" panose="020B0604020202020204" pitchFamily="34" charset="0"/>
                <a:cs typeface="Arial" panose="020B0604020202020204" pitchFamily="34" charset="0"/>
              </a:rPr>
              <a:t>pode</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ser</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precipitado</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por</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diferentes</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agentes</a:t>
            </a:r>
            <a:r>
              <a:rPr lang="en-US" sz="3200" b="1" dirty="0" smtClean="0">
                <a:latin typeface="Arial" panose="020B0604020202020204" pitchFamily="34" charset="0"/>
                <a:cs typeface="Arial" panose="020B0604020202020204" pitchFamily="34" charset="0"/>
              </a:rPr>
              <a:t>. Na </a:t>
            </a:r>
            <a:r>
              <a:rPr lang="en-US" sz="3200" b="1" dirty="0" err="1" smtClean="0">
                <a:latin typeface="Arial" panose="020B0604020202020204" pitchFamily="34" charset="0"/>
                <a:cs typeface="Arial" panose="020B0604020202020204" pitchFamily="34" charset="0"/>
              </a:rPr>
              <a:t>suspeita</a:t>
            </a:r>
            <a:r>
              <a:rPr lang="en-US" sz="3200" b="1" dirty="0" smtClean="0">
                <a:latin typeface="Arial" panose="020B0604020202020204" pitchFamily="34" charset="0"/>
                <a:cs typeface="Arial" panose="020B0604020202020204" pitchFamily="34" charset="0"/>
              </a:rPr>
              <a:t> de </a:t>
            </a:r>
            <a:r>
              <a:rPr lang="en-US" sz="3200" b="1" dirty="0" err="1" smtClean="0">
                <a:latin typeface="Arial" panose="020B0604020202020204" pitchFamily="34" charset="0"/>
                <a:cs typeface="Arial" panose="020B0604020202020204" pitchFamily="34" charset="0"/>
              </a:rPr>
              <a:t>neurorretinite</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torna</a:t>
            </a:r>
            <a:r>
              <a:rPr lang="en-US" sz="3200" b="1" dirty="0" smtClean="0">
                <a:latin typeface="Arial" panose="020B0604020202020204" pitchFamily="34" charset="0"/>
                <a:cs typeface="Arial" panose="020B0604020202020204" pitchFamily="34" charset="0"/>
              </a:rPr>
              <a:t>-se </a:t>
            </a:r>
            <a:r>
              <a:rPr lang="en-US" sz="3200" b="1" dirty="0" err="1" smtClean="0">
                <a:latin typeface="Arial" panose="020B0604020202020204" pitchFamily="34" charset="0"/>
                <a:cs typeface="Arial" panose="020B0604020202020204" pitchFamily="34" charset="0"/>
              </a:rPr>
              <a:t>necessário</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solicitar</a:t>
            </a:r>
            <a:r>
              <a:rPr lang="en-US" sz="3200" b="1" dirty="0" smtClean="0">
                <a:latin typeface="Arial" panose="020B0604020202020204" pitchFamily="34" charset="0"/>
                <a:cs typeface="Arial" panose="020B0604020202020204" pitchFamily="34" charset="0"/>
              </a:rPr>
              <a:t> screening laboratorial e </a:t>
            </a:r>
            <a:r>
              <a:rPr lang="en-US" sz="3200" b="1" dirty="0" err="1" smtClean="0">
                <a:latin typeface="Arial" panose="020B0604020202020204" pitchFamily="34" charset="0"/>
                <a:cs typeface="Arial" panose="020B0604020202020204" pitchFamily="34" charset="0"/>
              </a:rPr>
              <a:t>radiológico</a:t>
            </a:r>
            <a:r>
              <a:rPr lang="en-US" sz="3200" b="1" dirty="0" smtClean="0">
                <a:latin typeface="Arial" panose="020B0604020202020204" pitchFamily="34" charset="0"/>
                <a:cs typeface="Arial" panose="020B0604020202020204" pitchFamily="34" charset="0"/>
              </a:rPr>
              <a:t>   e o principal </a:t>
            </a:r>
            <a:r>
              <a:rPr lang="en-US" sz="3200" b="1" dirty="0" err="1" smtClean="0">
                <a:latin typeface="Arial" panose="020B0604020202020204" pitchFamily="34" charset="0"/>
                <a:cs typeface="Arial" panose="020B0604020202020204" pitchFamily="34" charset="0"/>
              </a:rPr>
              <a:t>diagnóstico</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diferencial</a:t>
            </a:r>
            <a:r>
              <a:rPr lang="en-US" sz="3200" b="1" dirty="0" smtClean="0">
                <a:latin typeface="Arial" panose="020B0604020202020204" pitchFamily="34" charset="0"/>
                <a:cs typeface="Arial" panose="020B0604020202020204" pitchFamily="34" charset="0"/>
              </a:rPr>
              <a:t> é a </a:t>
            </a:r>
            <a:r>
              <a:rPr lang="en-US" sz="3200" b="1" dirty="0" err="1" smtClean="0">
                <a:latin typeface="Arial" panose="020B0604020202020204" pitchFamily="34" charset="0"/>
                <a:cs typeface="Arial" panose="020B0604020202020204" pitchFamily="34" charset="0"/>
              </a:rPr>
              <a:t>doença</a:t>
            </a:r>
            <a:r>
              <a:rPr lang="en-US" sz="3200" b="1" dirty="0" smtClean="0">
                <a:latin typeface="Arial" panose="020B0604020202020204" pitchFamily="34" charset="0"/>
                <a:cs typeface="Arial" panose="020B0604020202020204" pitchFamily="34" charset="0"/>
              </a:rPr>
              <a:t> da </a:t>
            </a:r>
            <a:r>
              <a:rPr lang="en-US" sz="3200" b="1" dirty="0" err="1" smtClean="0">
                <a:latin typeface="Arial" panose="020B0604020202020204" pitchFamily="34" charset="0"/>
                <a:cs typeface="Arial" panose="020B0604020202020204" pitchFamily="34" charset="0"/>
              </a:rPr>
              <a:t>arranhadura</a:t>
            </a:r>
            <a:r>
              <a:rPr lang="en-US" sz="3200" b="1" dirty="0" smtClean="0">
                <a:latin typeface="Arial" panose="020B0604020202020204" pitchFamily="34" charset="0"/>
                <a:cs typeface="Arial" panose="020B0604020202020204" pitchFamily="34" charset="0"/>
              </a:rPr>
              <a:t> do </a:t>
            </a:r>
            <a:r>
              <a:rPr lang="en-US" sz="3200" b="1" dirty="0" err="1" smtClean="0">
                <a:latin typeface="Arial" panose="020B0604020202020204" pitchFamily="34" charset="0"/>
                <a:cs typeface="Arial" panose="020B0604020202020204" pitchFamily="34" charset="0"/>
              </a:rPr>
              <a:t>gato</a:t>
            </a:r>
            <a:r>
              <a:rPr lang="en-US" sz="3200" b="1" dirty="0" smtClean="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Apresenta</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tendência</a:t>
            </a:r>
            <a:r>
              <a:rPr lang="en-US" sz="3200" b="1" dirty="0">
                <a:latin typeface="Arial" panose="020B0604020202020204" pitchFamily="34" charset="0"/>
                <a:cs typeface="Arial" panose="020B0604020202020204" pitchFamily="34" charset="0"/>
              </a:rPr>
              <a:t> a </a:t>
            </a:r>
            <a:r>
              <a:rPr lang="en-US" sz="3200" b="1" dirty="0" err="1">
                <a:latin typeface="Arial" panose="020B0604020202020204" pitchFamily="34" charset="0"/>
                <a:cs typeface="Arial" panose="020B0604020202020204" pitchFamily="34" charset="0"/>
              </a:rPr>
              <a:t>resolução</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espôntanea</a:t>
            </a:r>
            <a:r>
              <a:rPr lang="en-US" sz="3200" b="1" dirty="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 O </a:t>
            </a:r>
            <a:r>
              <a:rPr lang="en-US" sz="3200" b="1" dirty="0" err="1" smtClean="0">
                <a:latin typeface="Arial" panose="020B0604020202020204" pitchFamily="34" charset="0"/>
                <a:cs typeface="Arial" panose="020B0604020202020204" pitchFamily="34" charset="0"/>
              </a:rPr>
              <a:t>diagnóstico</a:t>
            </a:r>
            <a:r>
              <a:rPr lang="en-US" sz="3200" b="1" dirty="0" smtClean="0">
                <a:latin typeface="Arial" panose="020B0604020202020204" pitchFamily="34" charset="0"/>
                <a:cs typeface="Arial" panose="020B0604020202020204" pitchFamily="34" charset="0"/>
              </a:rPr>
              <a:t> de LSN é </a:t>
            </a:r>
            <a:r>
              <a:rPr lang="en-US" sz="3200" b="1" dirty="0" err="1" smtClean="0">
                <a:latin typeface="Arial" panose="020B0604020202020204" pitchFamily="34" charset="0"/>
                <a:cs typeface="Arial" panose="020B0604020202020204" pitchFamily="34" charset="0"/>
              </a:rPr>
              <a:t>feito</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por</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exclusão</a:t>
            </a:r>
            <a:r>
              <a:rPr lang="en-US" sz="3200" b="1" dirty="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e a </a:t>
            </a:r>
            <a:r>
              <a:rPr lang="en-US" sz="3200" b="1" dirty="0" err="1" smtClean="0">
                <a:latin typeface="Arial" panose="020B0604020202020204" pitchFamily="34" charset="0"/>
                <a:cs typeface="Arial" panose="020B0604020202020204" pitchFamily="34" charset="0"/>
              </a:rPr>
              <a:t>maioria</a:t>
            </a:r>
            <a:r>
              <a:rPr lang="en-US" sz="3200" b="1" dirty="0" smtClean="0">
                <a:latin typeface="Arial" panose="020B0604020202020204" pitchFamily="34" charset="0"/>
                <a:cs typeface="Arial" panose="020B0604020202020204" pitchFamily="34" charset="0"/>
              </a:rPr>
              <a:t> dos </a:t>
            </a:r>
            <a:r>
              <a:rPr lang="en-US" sz="3200" b="1" dirty="0" err="1" smtClean="0">
                <a:latin typeface="Arial" panose="020B0604020202020204" pitchFamily="34" charset="0"/>
                <a:cs typeface="Arial" panose="020B0604020202020204" pitchFamily="34" charset="0"/>
              </a:rPr>
              <a:t>pacientes</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obtém</a:t>
            </a:r>
            <a:r>
              <a:rPr lang="en-US" sz="3200" b="1" dirty="0" smtClean="0">
                <a:latin typeface="Arial" panose="020B0604020202020204" pitchFamily="34" charset="0"/>
                <a:cs typeface="Arial" panose="020B0604020202020204" pitchFamily="34" charset="0"/>
              </a:rPr>
              <a:t> boa </a:t>
            </a:r>
            <a:r>
              <a:rPr lang="en-US" sz="3200" b="1" dirty="0" err="1" smtClean="0">
                <a:latin typeface="Arial" panose="020B0604020202020204" pitchFamily="34" charset="0"/>
                <a:cs typeface="Arial" panose="020B0604020202020204" pitchFamily="34" charset="0"/>
              </a:rPr>
              <a:t>recuperação</a:t>
            </a:r>
            <a:r>
              <a:rPr lang="en-US" sz="3200" b="1" dirty="0" smtClean="0">
                <a:latin typeface="Arial" panose="020B0604020202020204" pitchFamily="34" charset="0"/>
                <a:cs typeface="Arial" panose="020B0604020202020204" pitchFamily="34" charset="0"/>
              </a:rPr>
              <a:t> visual com </a:t>
            </a:r>
            <a:r>
              <a:rPr lang="en-US" sz="3200" b="1" dirty="0" err="1" smtClean="0">
                <a:latin typeface="Arial" panose="020B0604020202020204" pitchFamily="34" charset="0"/>
                <a:cs typeface="Arial" panose="020B0604020202020204" pitchFamily="34" charset="0"/>
              </a:rPr>
              <a:t>ou</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sem</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tratamento</a:t>
            </a:r>
            <a:r>
              <a:rPr lang="pt-PT" sz="3200" b="1" dirty="0" smtClean="0">
                <a:latin typeface="Arial" panose="020B0604020202020204" pitchFamily="34" charset="0"/>
                <a:cs typeface="Arial" panose="020B0604020202020204" pitchFamily="34" charset="0"/>
              </a:rPr>
              <a:t>, </a:t>
            </a:r>
            <a:r>
              <a:rPr lang="pt-PT" sz="3200" b="1" dirty="0">
                <a:latin typeface="Arial" panose="020B0604020202020204" pitchFamily="34" charset="0"/>
                <a:cs typeface="Arial" panose="020B0604020202020204" pitchFamily="34" charset="0"/>
              </a:rPr>
              <a:t>embora antibióticos, esteróides ou ambos tenham sido usados ​​em alguns </a:t>
            </a:r>
            <a:r>
              <a:rPr lang="pt-PT" sz="3200" b="1" dirty="0" smtClean="0">
                <a:latin typeface="Arial" panose="020B0604020202020204" pitchFamily="34" charset="0"/>
                <a:cs typeface="Arial" panose="020B0604020202020204" pitchFamily="34" charset="0"/>
              </a:rPr>
              <a:t>casos</a:t>
            </a:r>
            <a:r>
              <a:rPr lang="en-US" sz="3200" b="1" dirty="0" smtClean="0">
                <a:latin typeface="Arial" panose="020B0604020202020204" pitchFamily="34" charset="0"/>
                <a:cs typeface="Arial" panose="020B0604020202020204" pitchFamily="34" charset="0"/>
              </a:rPr>
              <a:t>.</a:t>
            </a:r>
            <a:endParaRPr lang="pt-BR" sz="3200" b="1" dirty="0" smtClean="0">
              <a:latin typeface="Arial" panose="020B0604020202020204" pitchFamily="34" charset="0"/>
              <a:cs typeface="Arial" panose="020B0604020202020204" pitchFamily="34" charset="0"/>
            </a:endParaRPr>
          </a:p>
        </p:txBody>
      </p:sp>
      <p:sp>
        <p:nvSpPr>
          <p:cNvPr id="25" name="CaixaDeTexto 24"/>
          <p:cNvSpPr txBox="1"/>
          <p:nvPr/>
        </p:nvSpPr>
        <p:spPr>
          <a:xfrm>
            <a:off x="16245775" y="29400181"/>
            <a:ext cx="15855497" cy="9464129"/>
          </a:xfrm>
          <a:prstGeom prst="rect">
            <a:avLst/>
          </a:prstGeom>
          <a:solidFill>
            <a:schemeClr val="bg1"/>
          </a:solidFill>
          <a:ln w="38100">
            <a:noFill/>
          </a:ln>
        </p:spPr>
        <p:txBody>
          <a:bodyPr wrap="square" rtlCol="0">
            <a:spAutoFit/>
          </a:bodyPr>
          <a:lstStyle/>
          <a:p>
            <a:pPr algn="just">
              <a:lnSpc>
                <a:spcPct val="150000"/>
              </a:lnSpc>
            </a:pPr>
            <a:r>
              <a:rPr lang="en-US" sz="4000" b="1" dirty="0" smtClean="0">
                <a:latin typeface="Arial" panose="020B0604020202020204" pitchFamily="34" charset="0"/>
                <a:cs typeface="Arial" panose="020B0604020202020204" pitchFamily="34" charset="0"/>
              </a:rPr>
              <a:t>REFERÊNCIAS: </a:t>
            </a:r>
            <a:endParaRPr lang="pt-BR" sz="4000" dirty="0">
              <a:latin typeface="Arial" panose="020B0604020202020204" pitchFamily="34" charset="0"/>
              <a:cs typeface="Arial" panose="020B0604020202020204" pitchFamily="34" charset="0"/>
            </a:endParaRPr>
          </a:p>
          <a:p>
            <a:pPr marL="571500" indent="-571500" algn="just">
              <a:lnSpc>
                <a:spcPct val="150000"/>
              </a:lnSpc>
              <a:buFontTx/>
              <a:buChar char="-"/>
            </a:pPr>
            <a:r>
              <a:rPr lang="pt-BR" sz="3200" dirty="0" err="1" smtClean="0"/>
              <a:t>Dreyer</a:t>
            </a:r>
            <a:r>
              <a:rPr lang="pt-BR" sz="3200" dirty="0" smtClean="0"/>
              <a:t> </a:t>
            </a:r>
            <a:r>
              <a:rPr lang="pt-BR" sz="3200" dirty="0"/>
              <a:t>RF, </a:t>
            </a:r>
            <a:r>
              <a:rPr lang="pt-BR" sz="3200" dirty="0" err="1"/>
              <a:t>Hopen</a:t>
            </a:r>
            <a:r>
              <a:rPr lang="pt-BR" sz="3200" dirty="0"/>
              <a:t> G, </a:t>
            </a:r>
            <a:r>
              <a:rPr lang="pt-BR" sz="3200" dirty="0" err="1"/>
              <a:t>Gass</a:t>
            </a:r>
            <a:r>
              <a:rPr lang="pt-BR" sz="3200" dirty="0"/>
              <a:t> JD, Smith JL. </a:t>
            </a:r>
            <a:r>
              <a:rPr lang="pt-BR" sz="3200" dirty="0" err="1"/>
              <a:t>Leber’s</a:t>
            </a:r>
            <a:r>
              <a:rPr lang="pt-BR" sz="3200" dirty="0"/>
              <a:t> </a:t>
            </a:r>
            <a:r>
              <a:rPr lang="pt-BR" sz="3200" dirty="0" err="1"/>
              <a:t>idiopathic</a:t>
            </a:r>
            <a:r>
              <a:rPr lang="pt-BR" sz="3200" dirty="0"/>
              <a:t> </a:t>
            </a:r>
            <a:r>
              <a:rPr lang="pt-BR" sz="3200" dirty="0" err="1"/>
              <a:t>stellate</a:t>
            </a:r>
            <a:r>
              <a:rPr lang="pt-BR" sz="3200" dirty="0"/>
              <a:t> </a:t>
            </a:r>
            <a:r>
              <a:rPr lang="pt-BR" sz="3200" dirty="0" err="1"/>
              <a:t>neuroretinitis</a:t>
            </a:r>
            <a:r>
              <a:rPr lang="pt-BR" sz="3200" dirty="0"/>
              <a:t>. </a:t>
            </a:r>
            <a:r>
              <a:rPr lang="pt-BR" sz="3200" dirty="0" err="1"/>
              <a:t>Arch</a:t>
            </a:r>
            <a:r>
              <a:rPr lang="pt-BR" sz="3200" dirty="0"/>
              <a:t> </a:t>
            </a:r>
            <a:r>
              <a:rPr lang="pt-BR" sz="3200" dirty="0" err="1"/>
              <a:t>Ophthalmol</a:t>
            </a:r>
            <a:r>
              <a:rPr lang="pt-BR" sz="3200" dirty="0"/>
              <a:t>. 1984 Aug;102(8):1140–5 </a:t>
            </a:r>
          </a:p>
          <a:p>
            <a:pPr marL="571500" indent="-571500" algn="just">
              <a:lnSpc>
                <a:spcPct val="150000"/>
              </a:lnSpc>
              <a:buFontTx/>
              <a:buChar char="-"/>
            </a:pPr>
            <a:r>
              <a:rPr lang="pt-BR" sz="3200" dirty="0" err="1"/>
              <a:t>Purvin</a:t>
            </a:r>
            <a:r>
              <a:rPr lang="pt-BR" sz="3200" dirty="0"/>
              <a:t> V, </a:t>
            </a:r>
            <a:r>
              <a:rPr lang="pt-BR" sz="3200" dirty="0" err="1"/>
              <a:t>Ranson</a:t>
            </a:r>
            <a:r>
              <a:rPr lang="pt-BR" sz="3200" dirty="0"/>
              <a:t> N, Kawasaki A. </a:t>
            </a:r>
            <a:r>
              <a:rPr lang="pt-BR" sz="3200" dirty="0" err="1"/>
              <a:t>Idiopathic</a:t>
            </a:r>
            <a:r>
              <a:rPr lang="pt-BR" sz="3200" dirty="0"/>
              <a:t> </a:t>
            </a:r>
            <a:r>
              <a:rPr lang="pt-BR" sz="3200" dirty="0" err="1"/>
              <a:t>recurrent</a:t>
            </a:r>
            <a:r>
              <a:rPr lang="pt-BR" sz="3200" dirty="0"/>
              <a:t> </a:t>
            </a:r>
            <a:r>
              <a:rPr lang="pt-BR" sz="3200" dirty="0" err="1"/>
              <a:t>neuroretinitis</a:t>
            </a:r>
            <a:r>
              <a:rPr lang="pt-BR" sz="3200" dirty="0"/>
              <a:t>: </a:t>
            </a:r>
            <a:r>
              <a:rPr lang="pt-BR" sz="3200" dirty="0" err="1"/>
              <a:t>effects</a:t>
            </a:r>
            <a:r>
              <a:rPr lang="pt-BR" sz="3200" dirty="0"/>
              <a:t> </a:t>
            </a:r>
            <a:r>
              <a:rPr lang="pt-BR" sz="3200" dirty="0" err="1"/>
              <a:t>of</a:t>
            </a:r>
            <a:r>
              <a:rPr lang="pt-BR" sz="3200" dirty="0"/>
              <a:t> </a:t>
            </a:r>
            <a:r>
              <a:rPr lang="pt-BR" sz="3200" dirty="0" err="1"/>
              <a:t>long-term</a:t>
            </a:r>
            <a:r>
              <a:rPr lang="pt-BR" sz="3200" dirty="0"/>
              <a:t> </a:t>
            </a:r>
            <a:r>
              <a:rPr lang="pt-BR" sz="3200" dirty="0" err="1"/>
              <a:t>immunosuppression</a:t>
            </a:r>
            <a:r>
              <a:rPr lang="pt-BR" sz="3200" dirty="0"/>
              <a:t>. </a:t>
            </a:r>
            <a:r>
              <a:rPr lang="pt-BR" sz="3200" dirty="0" err="1"/>
              <a:t>Arch</a:t>
            </a:r>
            <a:r>
              <a:rPr lang="pt-BR" sz="3200" dirty="0"/>
              <a:t> </a:t>
            </a:r>
            <a:r>
              <a:rPr lang="pt-BR" sz="3200" dirty="0" err="1"/>
              <a:t>Ophthalmol</a:t>
            </a:r>
            <a:r>
              <a:rPr lang="pt-BR" sz="3200" dirty="0"/>
              <a:t>. 2003 Jan;121(1):</a:t>
            </a:r>
            <a:r>
              <a:rPr lang="pt-BR" sz="3200" dirty="0" smtClean="0"/>
              <a:t>65–7</a:t>
            </a:r>
          </a:p>
          <a:p>
            <a:pPr marL="571500" indent="-571500" algn="just">
              <a:lnSpc>
                <a:spcPct val="150000"/>
              </a:lnSpc>
              <a:buFontTx/>
              <a:buChar char="-"/>
            </a:pPr>
            <a:r>
              <a:rPr lang="en-US" sz="3200" dirty="0" err="1"/>
              <a:t>Neuroretinitis</a:t>
            </a:r>
            <a:r>
              <a:rPr lang="en-US" sz="3200" dirty="0"/>
              <a:t>: Review of the Literature and New Observations. Valerie </a:t>
            </a:r>
            <a:r>
              <a:rPr lang="en-US" sz="3200" dirty="0" err="1"/>
              <a:t>Purvin</a:t>
            </a:r>
            <a:r>
              <a:rPr lang="en-US" sz="3200" dirty="0"/>
              <a:t>, MD, Seema </a:t>
            </a:r>
            <a:r>
              <a:rPr lang="en-US" sz="3200" dirty="0" err="1"/>
              <a:t>Sundaram</a:t>
            </a:r>
            <a:r>
              <a:rPr lang="en-US" sz="3200" dirty="0"/>
              <a:t>, MD, Aki Kawasaki, MD. Journal of </a:t>
            </a:r>
            <a:r>
              <a:rPr lang="en-US" sz="3200" dirty="0" smtClean="0"/>
              <a:t>Neuro-Ophthalmology</a:t>
            </a:r>
          </a:p>
          <a:p>
            <a:pPr marL="571500" indent="-571500" algn="just">
              <a:lnSpc>
                <a:spcPct val="150000"/>
              </a:lnSpc>
              <a:buFontTx/>
              <a:buChar char="-"/>
            </a:pPr>
            <a:r>
              <a:rPr lang="pt-BR" sz="3200" dirty="0"/>
              <a:t>0. </a:t>
            </a:r>
            <a:r>
              <a:rPr lang="pt-BR" sz="3200" dirty="0" err="1"/>
              <a:t>Dreyer</a:t>
            </a:r>
            <a:r>
              <a:rPr lang="pt-BR" sz="3200" dirty="0"/>
              <a:t> RF, </a:t>
            </a:r>
            <a:r>
              <a:rPr lang="pt-BR" sz="3200" dirty="0" err="1"/>
              <a:t>Hopen</a:t>
            </a:r>
            <a:r>
              <a:rPr lang="pt-BR" sz="3200" dirty="0"/>
              <a:t> G, </a:t>
            </a:r>
            <a:r>
              <a:rPr lang="pt-BR" sz="3200" dirty="0" err="1"/>
              <a:t>Gass</a:t>
            </a:r>
            <a:r>
              <a:rPr lang="pt-BR" sz="3200" dirty="0"/>
              <a:t> JDM, Smith JL. </a:t>
            </a:r>
            <a:r>
              <a:rPr lang="pt-BR" sz="3200" dirty="0" err="1"/>
              <a:t>Leber's</a:t>
            </a:r>
            <a:r>
              <a:rPr lang="pt-BR" sz="3200" dirty="0"/>
              <a:t> </a:t>
            </a:r>
            <a:r>
              <a:rPr lang="pt-BR" sz="3200" dirty="0" err="1"/>
              <a:t>idiopathic</a:t>
            </a:r>
            <a:r>
              <a:rPr lang="pt-BR" sz="3200" dirty="0"/>
              <a:t> </a:t>
            </a:r>
            <a:r>
              <a:rPr lang="pt-BR" sz="3200" dirty="0" err="1"/>
              <a:t>stellate</a:t>
            </a:r>
            <a:r>
              <a:rPr lang="pt-BR" sz="3200" dirty="0"/>
              <a:t> </a:t>
            </a:r>
            <a:r>
              <a:rPr lang="pt-BR" sz="3200" dirty="0" err="1"/>
              <a:t>neuroretinitis</a:t>
            </a:r>
            <a:r>
              <a:rPr lang="pt-BR" sz="3200" dirty="0"/>
              <a:t>. </a:t>
            </a:r>
            <a:r>
              <a:rPr lang="pt-BR" sz="3200" dirty="0" err="1"/>
              <a:t>Arch</a:t>
            </a:r>
            <a:r>
              <a:rPr lang="pt-BR" sz="3200" dirty="0"/>
              <a:t> </a:t>
            </a:r>
            <a:r>
              <a:rPr lang="pt-BR" sz="3200" dirty="0" err="1"/>
              <a:t>Ophthalmol</a:t>
            </a:r>
            <a:r>
              <a:rPr lang="pt-BR" sz="3200" dirty="0"/>
              <a:t> 1984;102: 1140-5. 11. </a:t>
            </a:r>
            <a:r>
              <a:rPr lang="pt-BR" sz="3200" dirty="0" err="1"/>
              <a:t>Fram;ois</a:t>
            </a:r>
            <a:r>
              <a:rPr lang="pt-BR" sz="3200" dirty="0"/>
              <a:t> J, </a:t>
            </a:r>
            <a:r>
              <a:rPr lang="pt-BR" sz="3200" dirty="0" err="1"/>
              <a:t>Verriest</a:t>
            </a:r>
            <a:r>
              <a:rPr lang="pt-BR" sz="3200" dirty="0"/>
              <a:t> G, De </a:t>
            </a:r>
            <a:r>
              <a:rPr lang="pt-BR" sz="3200" dirty="0" err="1"/>
              <a:t>Laey</a:t>
            </a:r>
            <a:r>
              <a:rPr lang="pt-BR" sz="3200" dirty="0"/>
              <a:t> JJ. </a:t>
            </a:r>
            <a:r>
              <a:rPr lang="pt-BR" sz="3200" dirty="0" err="1"/>
              <a:t>Leber's</a:t>
            </a:r>
            <a:r>
              <a:rPr lang="pt-BR" sz="3200" dirty="0"/>
              <a:t> </a:t>
            </a:r>
            <a:r>
              <a:rPr lang="pt-BR" sz="3200" dirty="0" err="1"/>
              <a:t>idiopathic</a:t>
            </a:r>
            <a:r>
              <a:rPr lang="pt-BR" sz="3200" dirty="0"/>
              <a:t> </a:t>
            </a:r>
            <a:r>
              <a:rPr lang="pt-BR" sz="3200" dirty="0" err="1"/>
              <a:t>stellate</a:t>
            </a:r>
            <a:r>
              <a:rPr lang="pt-BR" sz="3200" dirty="0"/>
              <a:t> </a:t>
            </a:r>
            <a:r>
              <a:rPr lang="pt-BR" sz="3200" dirty="0" err="1"/>
              <a:t>retinopathy</a:t>
            </a:r>
            <a:r>
              <a:rPr lang="pt-BR" sz="3200" dirty="0"/>
              <a:t>. </a:t>
            </a:r>
            <a:r>
              <a:rPr lang="pt-BR" sz="3200" dirty="0" err="1"/>
              <a:t>Am</a:t>
            </a:r>
            <a:r>
              <a:rPr lang="pt-BR" sz="3200" dirty="0"/>
              <a:t> J OphthalmoI1969;68:340-5. </a:t>
            </a:r>
            <a:endParaRPr lang="pt-BR" sz="3200" dirty="0" smtClean="0"/>
          </a:p>
          <a:p>
            <a:pPr marL="571500" indent="-571500" algn="just">
              <a:lnSpc>
                <a:spcPct val="150000"/>
              </a:lnSpc>
              <a:buFontTx/>
              <a:buChar char="-"/>
            </a:pPr>
            <a:r>
              <a:rPr lang="pt-BR" sz="3200" dirty="0" err="1"/>
              <a:t>Casson</a:t>
            </a:r>
            <a:r>
              <a:rPr lang="pt-BR" sz="3200" dirty="0"/>
              <a:t> RJ, </a:t>
            </a:r>
            <a:r>
              <a:rPr lang="pt-BR" sz="3200" dirty="0" err="1"/>
              <a:t>O'Day</a:t>
            </a:r>
            <a:r>
              <a:rPr lang="pt-BR" sz="3200" dirty="0"/>
              <a:t> J, </a:t>
            </a:r>
            <a:r>
              <a:rPr lang="pt-BR" sz="3200" dirty="0" err="1"/>
              <a:t>Crompton</a:t>
            </a:r>
            <a:r>
              <a:rPr lang="pt-BR" sz="3200" dirty="0"/>
              <a:t> JL. </a:t>
            </a:r>
            <a:r>
              <a:rPr lang="pt-BR" sz="3200" dirty="0" err="1"/>
              <a:t>Leber's</a:t>
            </a:r>
            <a:r>
              <a:rPr lang="pt-BR" sz="3200" dirty="0"/>
              <a:t> </a:t>
            </a:r>
            <a:r>
              <a:rPr lang="pt-BR" sz="3200" dirty="0" err="1"/>
              <a:t>idiopathic</a:t>
            </a:r>
            <a:r>
              <a:rPr lang="pt-BR" sz="3200" dirty="0"/>
              <a:t> </a:t>
            </a:r>
            <a:r>
              <a:rPr lang="pt-BR" sz="3200" dirty="0" err="1"/>
              <a:t>stellate</a:t>
            </a:r>
            <a:r>
              <a:rPr lang="pt-BR" sz="3200" dirty="0"/>
              <a:t> </a:t>
            </a:r>
            <a:r>
              <a:rPr lang="pt-BR" sz="3200" dirty="0" err="1"/>
              <a:t>neuroretinitis</a:t>
            </a:r>
            <a:r>
              <a:rPr lang="pt-BR" sz="3200" dirty="0"/>
              <a:t>: </a:t>
            </a:r>
            <a:r>
              <a:rPr lang="pt-BR" sz="3200" dirty="0" err="1"/>
              <a:t>differential</a:t>
            </a:r>
            <a:r>
              <a:rPr lang="pt-BR" sz="3200" dirty="0"/>
              <a:t> </a:t>
            </a:r>
            <a:r>
              <a:rPr lang="pt-BR" sz="3200" dirty="0" err="1"/>
              <a:t>diagnosis</a:t>
            </a:r>
            <a:r>
              <a:rPr lang="pt-BR" sz="3200" dirty="0"/>
              <a:t> </a:t>
            </a:r>
            <a:r>
              <a:rPr lang="pt-BR" sz="3200" dirty="0" err="1"/>
              <a:t>and</a:t>
            </a:r>
            <a:r>
              <a:rPr lang="pt-BR" sz="3200" dirty="0"/>
              <a:t> approach </a:t>
            </a:r>
            <a:r>
              <a:rPr lang="pt-BR" sz="3200" dirty="0" err="1"/>
              <a:t>to</a:t>
            </a:r>
            <a:r>
              <a:rPr lang="pt-BR" sz="3200" dirty="0"/>
              <a:t> management. </a:t>
            </a:r>
            <a:r>
              <a:rPr lang="pt-BR" sz="3200" dirty="0" err="1"/>
              <a:t>Aust</a:t>
            </a:r>
            <a:r>
              <a:rPr lang="pt-BR" sz="3200" dirty="0"/>
              <a:t> N Z J OphthalmoI1999;27:65-9. </a:t>
            </a:r>
            <a:r>
              <a:rPr lang="en-US" sz="3200" dirty="0"/>
              <a:t> </a:t>
            </a:r>
            <a:endParaRPr lang="pt-BR" sz="3200" dirty="0">
              <a:latin typeface="Arial" panose="020B0604020202020204" pitchFamily="34" charset="0"/>
              <a:cs typeface="Arial" panose="020B0604020202020204" pitchFamily="34" charset="0"/>
            </a:endParaRPr>
          </a:p>
        </p:txBody>
      </p:sp>
      <p:sp>
        <p:nvSpPr>
          <p:cNvPr id="12" name="Retângulo 11"/>
          <p:cNvSpPr/>
          <p:nvPr/>
        </p:nvSpPr>
        <p:spPr>
          <a:xfrm>
            <a:off x="24523039" y="4598548"/>
            <a:ext cx="585417" cy="1139223"/>
          </a:xfrm>
          <a:prstGeom prst="rect">
            <a:avLst/>
          </a:prstGeom>
        </p:spPr>
        <p:txBody>
          <a:bodyPr wrap="none">
            <a:spAutoFit/>
          </a:bodyPr>
          <a:lstStyle/>
          <a:p>
            <a:r>
              <a:rPr lang="en-US" b="1" dirty="0">
                <a:solidFill>
                  <a:srgbClr val="FFFF00"/>
                </a:solidFill>
              </a:rPr>
              <a:t>F</a:t>
            </a:r>
            <a:endParaRPr lang="en-US" b="1" dirty="0"/>
          </a:p>
        </p:txBody>
      </p:sp>
    </p:spTree>
    <p:extLst>
      <p:ext uri="{BB962C8B-B14F-4D97-AF65-F5344CB8AC3E}">
        <p14:creationId xmlns:p14="http://schemas.microsoft.com/office/powerpoint/2010/main" val="4097037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1251</TotalTime>
  <Words>703</Words>
  <Application>Microsoft Office PowerPoint</Application>
  <PresentationFormat>Personalizar</PresentationFormat>
  <Paragraphs>25</Paragraphs>
  <Slides>1</Slides>
  <Notes>1</Notes>
  <HiddenSlides>0</HiddenSlides>
  <MMClips>0</MMClips>
  <ScaleCrop>false</ScaleCrop>
  <HeadingPairs>
    <vt:vector size="4" baseType="variant">
      <vt:variant>
        <vt:lpstr>Tema</vt:lpstr>
      </vt:variant>
      <vt:variant>
        <vt:i4>1</vt:i4>
      </vt:variant>
      <vt:variant>
        <vt:lpstr>Títulos de slides</vt:lpstr>
      </vt:variant>
      <vt:variant>
        <vt:i4>1</vt:i4>
      </vt:variant>
    </vt:vector>
  </HeadingPairs>
  <TitlesOfParts>
    <vt:vector size="2" baseType="lpstr">
      <vt:lpstr>Tema do Office</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Paulo Henrique</dc:creator>
  <cp:lastModifiedBy>Waldi Setúbal</cp:lastModifiedBy>
  <cp:revision>90</cp:revision>
  <dcterms:created xsi:type="dcterms:W3CDTF">2014-03-16T02:07:23Z</dcterms:created>
  <dcterms:modified xsi:type="dcterms:W3CDTF">2020-01-20T20:04:17Z</dcterms:modified>
</cp:coreProperties>
</file>