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200638"/>
  <p:notesSz cx="6858000" cy="9144000"/>
  <p:defaultTextStyle>
    <a:defPPr>
      <a:defRPr lang="pt-BR"/>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20" d="100"/>
          <a:sy n="20" d="100"/>
        </p:scale>
        <p:origin x="1144" y="-2312"/>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269724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195104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137106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206132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122898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221275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 texto mestre</a:t>
            </a:r>
          </a:p>
        </p:txBody>
      </p:sp>
      <p:sp>
        <p:nvSpPr>
          <p:cNvPr id="4" name="Content Placeholder 3"/>
          <p:cNvSpPr>
            <a:spLocks noGrp="1"/>
          </p:cNvSpPr>
          <p:nvPr>
            <p:ph sz="half" idx="2"/>
          </p:nvPr>
        </p:nvSpPr>
        <p:spPr>
          <a:xfrm>
            <a:off x="2231675" y="15780233"/>
            <a:ext cx="13706415" cy="2321034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 texto mestre</a:t>
            </a:r>
          </a:p>
        </p:txBody>
      </p:sp>
      <p:sp>
        <p:nvSpPr>
          <p:cNvPr id="6" name="Content Placeholder 5"/>
          <p:cNvSpPr>
            <a:spLocks noGrp="1"/>
          </p:cNvSpPr>
          <p:nvPr>
            <p:ph sz="quarter" idx="4"/>
          </p:nvPr>
        </p:nvSpPr>
        <p:spPr>
          <a:xfrm>
            <a:off x="16402142" y="15780233"/>
            <a:ext cx="13773917" cy="2321034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176242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191199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198819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 texto mestre</a:t>
            </a:r>
          </a:p>
        </p:txBody>
      </p:sp>
      <p:sp>
        <p:nvSpPr>
          <p:cNvPr id="5" name="Date Placeholder 4"/>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92948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 texto mestre</a:t>
            </a:r>
          </a:p>
        </p:txBody>
      </p:sp>
      <p:sp>
        <p:nvSpPr>
          <p:cNvPr id="5" name="Date Placeholder 4"/>
          <p:cNvSpPr>
            <a:spLocks noGrp="1"/>
          </p:cNvSpPr>
          <p:nvPr>
            <p:ph type="dt" sz="half" idx="10"/>
          </p:nvPr>
        </p:nvSpPr>
        <p:spPr/>
        <p:txBody>
          <a:bodyPr/>
          <a:lstStyle/>
          <a:p>
            <a:fld id="{279EB706-3E9A-4D6B-8CF7-4DB76DE48DEB}" type="datetimeFigureOut">
              <a:rPr lang="pt-BR" smtClean="0"/>
              <a:t>07/02/2020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4D2E8AA9-E63B-44D5-951A-CB8689EE3BC2}" type="slidenum">
              <a:rPr lang="pt-BR" smtClean="0"/>
              <a:t>‹nº›</a:t>
            </a:fld>
            <a:endParaRPr lang="pt-BR" dirty="0"/>
          </a:p>
        </p:txBody>
      </p:sp>
    </p:spTree>
    <p:extLst>
      <p:ext uri="{BB962C8B-B14F-4D97-AF65-F5344CB8AC3E}">
        <p14:creationId xmlns:p14="http://schemas.microsoft.com/office/powerpoint/2010/main" val="215596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279EB706-3E9A-4D6B-8CF7-4DB76DE48DEB}" type="datetimeFigureOut">
              <a:rPr lang="pt-BR" smtClean="0"/>
              <a:t>07/02/2020</a:t>
            </a:fld>
            <a:endParaRPr lang="pt-BR" dirty="0"/>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4D2E8AA9-E63B-44D5-951A-CB8689EE3BC2}" type="slidenum">
              <a:rPr lang="pt-BR" smtClean="0"/>
              <a:t>‹nº›</a:t>
            </a:fld>
            <a:endParaRPr lang="pt-BR" dirty="0"/>
          </a:p>
        </p:txBody>
      </p:sp>
    </p:spTree>
    <p:extLst>
      <p:ext uri="{BB962C8B-B14F-4D97-AF65-F5344CB8AC3E}">
        <p14:creationId xmlns:p14="http://schemas.microsoft.com/office/powerpoint/2010/main" val="1882425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434139" y="4614193"/>
            <a:ext cx="25531009" cy="1191545"/>
          </a:xfrm>
          <a:prstGeom prst="rect">
            <a:avLst/>
          </a:prstGeom>
          <a:noFill/>
        </p:spPr>
        <p:txBody>
          <a:bodyPr wrap="square" rtlCol="0">
            <a:spAutoFit/>
          </a:bodyPr>
          <a:lstStyle/>
          <a:p>
            <a:pPr algn="ctr"/>
            <a:r>
              <a:rPr lang="pt-BR" b="1" dirty="0">
                <a:solidFill>
                  <a:schemeClr val="accent5">
                    <a:lumMod val="50000"/>
                  </a:schemeClr>
                </a:solidFill>
                <a:latin typeface="Muli" panose="00000500000000000000" pitchFamily="2" charset="0"/>
                <a:cs typeface="Calibri" panose="020F0502020204030204" pitchFamily="34" charset="0"/>
              </a:rPr>
              <a:t>Síndrome do Seio Silencioso: Relato de Caso</a:t>
            </a:r>
          </a:p>
        </p:txBody>
      </p:sp>
      <p:sp>
        <p:nvSpPr>
          <p:cNvPr id="6" name="object 10"/>
          <p:cNvSpPr/>
          <p:nvPr/>
        </p:nvSpPr>
        <p:spPr>
          <a:xfrm>
            <a:off x="4046263" y="6165052"/>
            <a:ext cx="24306760" cy="283066"/>
          </a:xfrm>
          <a:custGeom>
            <a:avLst/>
            <a:gdLst/>
            <a:ahLst/>
            <a:cxnLst/>
            <a:rect l="l" t="t" r="r" b="b"/>
            <a:pathLst>
              <a:path w="8860155">
                <a:moveTo>
                  <a:pt x="0" y="0"/>
                </a:moveTo>
                <a:lnTo>
                  <a:pt x="8859748" y="0"/>
                </a:lnTo>
              </a:path>
            </a:pathLst>
          </a:custGeom>
          <a:ln w="12700">
            <a:solidFill>
              <a:srgbClr val="000000"/>
            </a:solidFill>
            <a:prstDash val="dot"/>
          </a:ln>
        </p:spPr>
        <p:txBody>
          <a:bodyPr wrap="square" lIns="0" tIns="0" rIns="0" bIns="0" rtlCol="0"/>
          <a:lstStyle/>
          <a:p>
            <a:endParaRPr dirty="0"/>
          </a:p>
        </p:txBody>
      </p:sp>
      <p:sp>
        <p:nvSpPr>
          <p:cNvPr id="7" name="CaixaDeTexto 6"/>
          <p:cNvSpPr txBox="1"/>
          <p:nvPr/>
        </p:nvSpPr>
        <p:spPr>
          <a:xfrm>
            <a:off x="3879439" y="6840089"/>
            <a:ext cx="25531009" cy="2780248"/>
          </a:xfrm>
          <a:prstGeom prst="rect">
            <a:avLst/>
          </a:prstGeom>
          <a:noFill/>
        </p:spPr>
        <p:txBody>
          <a:bodyPr wrap="square" rtlCol="0">
            <a:spAutoFit/>
          </a:bodyPr>
          <a:lstStyle/>
          <a:p>
            <a:pPr algn="ctr"/>
            <a:r>
              <a:rPr lang="pt-BR" sz="4000" b="1" dirty="0">
                <a:solidFill>
                  <a:schemeClr val="accent5">
                    <a:lumMod val="50000"/>
                  </a:schemeClr>
                </a:solidFill>
                <a:latin typeface="Muli" panose="00000500000000000000" pitchFamily="2" charset="0"/>
                <a:cs typeface="Calibri" panose="020F0502020204030204" pitchFamily="34" charset="0"/>
              </a:rPr>
              <a:t>Tomishige, K. S.¹; Baldassin, G.¹; Motta, G. S.¹; Adán, E. D.²; Vital Filho, J.³</a:t>
            </a:r>
            <a:endParaRPr lang="en-US" altLang="en-US" sz="4000" b="1" baseline="30000" dirty="0">
              <a:solidFill>
                <a:schemeClr val="accent5">
                  <a:lumMod val="50000"/>
                </a:schemeClr>
              </a:solidFill>
              <a:latin typeface="Tahoma" panose="020B0604030504040204" pitchFamily="34" charset="0"/>
              <a:cs typeface="Tahoma" panose="020B0604030504040204" pitchFamily="34" charset="0"/>
            </a:endParaRPr>
          </a:p>
          <a:p>
            <a:pPr algn="ctr"/>
            <a:endParaRPr lang="en-US" sz="4000" b="1" baseline="30000" dirty="0">
              <a:solidFill>
                <a:schemeClr val="accent5">
                  <a:lumMod val="50000"/>
                </a:schemeClr>
              </a:solidFill>
              <a:latin typeface="Tahoma" panose="020B0604030504040204" pitchFamily="34" charset="0"/>
              <a:cs typeface="Tahoma" panose="020B0604030504040204" pitchFamily="34" charset="0"/>
            </a:endParaRPr>
          </a:p>
          <a:p>
            <a:pPr marL="742950" indent="-742950">
              <a:buAutoNum type="arabicPeriod"/>
            </a:pPr>
            <a:r>
              <a:rPr lang="en-US" sz="3600" b="1" dirty="0">
                <a:solidFill>
                  <a:schemeClr val="accent5">
                    <a:lumMod val="50000"/>
                  </a:schemeClr>
                </a:solidFill>
                <a:latin typeface="Tahoma" panose="020B0604030504040204" pitchFamily="34" charset="0"/>
                <a:cs typeface="Tahoma" panose="020B0604030504040204" pitchFamily="34" charset="0"/>
              </a:rPr>
              <a:t>Residente do Departamento de Oftalmologia da Irmandade da Santa Casa de Misericórdia de São Paulo</a:t>
            </a:r>
          </a:p>
          <a:p>
            <a:pPr marL="742950" indent="-742950">
              <a:buAutoNum type="arabicPeriod"/>
            </a:pPr>
            <a:r>
              <a:rPr lang="en-US" sz="3600" b="1" dirty="0">
                <a:solidFill>
                  <a:schemeClr val="accent5">
                    <a:lumMod val="50000"/>
                  </a:schemeClr>
                </a:solidFill>
                <a:latin typeface="Tahoma" panose="020B0604030504040204" pitchFamily="34" charset="0"/>
                <a:cs typeface="Tahoma" panose="020B0604030504040204" pitchFamily="34" charset="0"/>
              </a:rPr>
              <a:t>Fellow do Setor de Órbita da Irmandade da Santa Casa de Misericórdia de São Paulo</a:t>
            </a:r>
          </a:p>
          <a:p>
            <a:pPr marL="742950" indent="-742950">
              <a:buAutoNum type="arabicPeriod"/>
            </a:pPr>
            <a:r>
              <a:rPr lang="en-US" sz="3600" b="1" dirty="0">
                <a:solidFill>
                  <a:schemeClr val="accent5">
                    <a:lumMod val="50000"/>
                  </a:schemeClr>
                </a:solidFill>
                <a:latin typeface="Tahoma" panose="020B0604030504040204" pitchFamily="34" charset="0"/>
                <a:cs typeface="Tahoma" panose="020B0604030504040204" pitchFamily="34" charset="0"/>
              </a:rPr>
              <a:t>Chefe do Setor de Órbita da Irmandade da Santa Casa de Misericórdia de São Paulo</a:t>
            </a:r>
            <a:endParaRPr lang="pt-BR" sz="3600" b="1" dirty="0">
              <a:solidFill>
                <a:schemeClr val="accent5">
                  <a:lumMod val="50000"/>
                </a:schemeClr>
              </a:solidFill>
              <a:latin typeface="Muli" panose="00000500000000000000" pitchFamily="2" charset="0"/>
              <a:cs typeface="Calibri" panose="020F0502020204030204" pitchFamily="34" charset="0"/>
            </a:endParaRPr>
          </a:p>
        </p:txBody>
      </p:sp>
      <p:sp>
        <p:nvSpPr>
          <p:cNvPr id="8" name="CaixaDeTexto 7"/>
          <p:cNvSpPr txBox="1"/>
          <p:nvPr/>
        </p:nvSpPr>
        <p:spPr>
          <a:xfrm>
            <a:off x="3434139" y="9689208"/>
            <a:ext cx="9941124" cy="923330"/>
          </a:xfrm>
          <a:prstGeom prst="rect">
            <a:avLst/>
          </a:prstGeom>
          <a:noFill/>
        </p:spPr>
        <p:txBody>
          <a:bodyPr wrap="square" rtlCol="0">
            <a:spAutoFit/>
          </a:bodyPr>
          <a:lstStyle/>
          <a:p>
            <a:pPr algn="ctr"/>
            <a:r>
              <a:rPr lang="pt-BR" sz="5400" b="1" dirty="0">
                <a:solidFill>
                  <a:schemeClr val="accent5">
                    <a:lumMod val="50000"/>
                  </a:schemeClr>
                </a:solidFill>
                <a:latin typeface="Muli" panose="00000500000000000000" pitchFamily="2" charset="0"/>
                <a:cs typeface="Calibri" panose="020F0502020204030204" pitchFamily="34" charset="0"/>
              </a:rPr>
              <a:t>INTRODUÇÃO</a:t>
            </a:r>
          </a:p>
        </p:txBody>
      </p:sp>
      <p:sp>
        <p:nvSpPr>
          <p:cNvPr id="12" name="CaixaDeTexto 11"/>
          <p:cNvSpPr txBox="1"/>
          <p:nvPr/>
        </p:nvSpPr>
        <p:spPr>
          <a:xfrm>
            <a:off x="1966287" y="10919538"/>
            <a:ext cx="12876828" cy="5509200"/>
          </a:xfrm>
          <a:prstGeom prst="rect">
            <a:avLst/>
          </a:prstGeom>
          <a:noFill/>
        </p:spPr>
        <p:txBody>
          <a:bodyPr wrap="square" rtlCol="0">
            <a:spAutoFit/>
          </a:bodyPr>
          <a:lstStyle/>
          <a:p>
            <a:pPr algn="just"/>
            <a:r>
              <a:rPr lang="pt-BR" sz="4400" dirty="0">
                <a:solidFill>
                  <a:schemeClr val="accent5">
                    <a:lumMod val="50000"/>
                  </a:schemeClr>
                </a:solidFill>
                <a:latin typeface="Muli" panose="00000500000000000000"/>
              </a:rPr>
              <a:t>A Síndrome do Seio Silencioso (SSS) é uma condição clínica rara que se caracteriza por um quadro de enoftalmo assintomático associado à atelectasia crônica do seio maxilar sem história prévia de cirurgia ou trauma. De etiologia ainda desconhecida e fisiopatologia pouco compreendida, a SSS manifesta-se com assimetria dos olhos, enoftalmo espontâneo, e sem comprometimento da visão.</a:t>
            </a:r>
          </a:p>
        </p:txBody>
      </p:sp>
      <p:pic>
        <p:nvPicPr>
          <p:cNvPr id="3" name="Imagem 2">
            <a:extLst>
              <a:ext uri="{FF2B5EF4-FFF2-40B4-BE49-F238E27FC236}">
                <a16:creationId xmlns:a16="http://schemas.microsoft.com/office/drawing/2014/main" id="{3A09DA41-67B0-4C73-9C34-54511EA2A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259" y="652215"/>
            <a:ext cx="9428570" cy="3666666"/>
          </a:xfrm>
          <a:prstGeom prst="rect">
            <a:avLst/>
          </a:prstGeom>
        </p:spPr>
      </p:pic>
      <p:sp>
        <p:nvSpPr>
          <p:cNvPr id="24" name="CaixaDeTexto 23">
            <a:extLst>
              <a:ext uri="{FF2B5EF4-FFF2-40B4-BE49-F238E27FC236}">
                <a16:creationId xmlns:a16="http://schemas.microsoft.com/office/drawing/2014/main" id="{FFB53E9A-93C5-4F92-AEF6-5E627069524D}"/>
              </a:ext>
            </a:extLst>
          </p:cNvPr>
          <p:cNvSpPr txBox="1"/>
          <p:nvPr/>
        </p:nvSpPr>
        <p:spPr>
          <a:xfrm>
            <a:off x="1966287" y="17727939"/>
            <a:ext cx="12876828" cy="13634502"/>
          </a:xfrm>
          <a:prstGeom prst="rect">
            <a:avLst/>
          </a:prstGeom>
          <a:noFill/>
        </p:spPr>
        <p:txBody>
          <a:bodyPr wrap="square" rtlCol="0">
            <a:spAutoFit/>
          </a:bodyPr>
          <a:lstStyle/>
          <a:p>
            <a:pPr algn="just"/>
            <a:r>
              <a:rPr lang="pt-BR" sz="4400" dirty="0">
                <a:solidFill>
                  <a:schemeClr val="accent5">
                    <a:lumMod val="50000"/>
                  </a:schemeClr>
                </a:solidFill>
                <a:latin typeface="Muli" panose="00000500000000000000"/>
              </a:rPr>
              <a:t>Paciente do sexo feminino, 64 anos, negra, natural de Assis, SP e procedente de São Paulo, SP há mais de 50 anos, veio ao serviço da Santa Casa de São Paulo com quadro de enoftalmo há 6 anos de evolução lenta sem outros sintomas associados. Hipertensa há 10 anos em tratamento farmacológico, negava cirurgias ou traumas oculares prévios assim como casos semelhantes na família. Ao exame oftalmológico, apresentava acuidade visual com melhor correção de 20/40 no olho direito (OD) e de 20/50 no olho esquerdo (OE). Ao exoftalmômetro de Hertel, distância interparietal de 103 mm e medidas de 19 mm no OD e de 11 mm no OE. À biomicroscopia, apresentava catarata bilateral nuclear 1+ e subcapsular posterior 2+ no eixo. Já a fundoscopia dentro da normalidade e a pressão intra-ocular de 12 mmHg no OD e 11 no OE mmHg. Realizadas avaliação de exame de imagem e exclusão de diagnósticos diferenciais, optou-se pela programação cirúrgica de catarata bilateral primeiramente e seguimento posterior do quadro.</a:t>
            </a:r>
          </a:p>
        </p:txBody>
      </p:sp>
      <p:sp>
        <p:nvSpPr>
          <p:cNvPr id="25" name="CaixaDeTexto 24">
            <a:extLst>
              <a:ext uri="{FF2B5EF4-FFF2-40B4-BE49-F238E27FC236}">
                <a16:creationId xmlns:a16="http://schemas.microsoft.com/office/drawing/2014/main" id="{ABE0B1DB-4F3C-4D11-A42F-71FEFCA740B1}"/>
              </a:ext>
            </a:extLst>
          </p:cNvPr>
          <p:cNvSpPr txBox="1"/>
          <p:nvPr/>
        </p:nvSpPr>
        <p:spPr>
          <a:xfrm>
            <a:off x="3434139" y="16598015"/>
            <a:ext cx="9941124" cy="923330"/>
          </a:xfrm>
          <a:prstGeom prst="rect">
            <a:avLst/>
          </a:prstGeom>
          <a:noFill/>
        </p:spPr>
        <p:txBody>
          <a:bodyPr wrap="square" rtlCol="0">
            <a:spAutoFit/>
          </a:bodyPr>
          <a:lstStyle/>
          <a:p>
            <a:pPr algn="ctr"/>
            <a:r>
              <a:rPr lang="pt-BR" sz="5400" b="1" dirty="0">
                <a:solidFill>
                  <a:schemeClr val="accent5">
                    <a:lumMod val="50000"/>
                  </a:schemeClr>
                </a:solidFill>
                <a:latin typeface="Muli" panose="00000500000000000000" pitchFamily="2" charset="0"/>
                <a:cs typeface="Calibri" panose="020F0502020204030204" pitchFamily="34" charset="0"/>
              </a:rPr>
              <a:t>RELATO DE CASO</a:t>
            </a:r>
          </a:p>
        </p:txBody>
      </p:sp>
      <p:sp>
        <p:nvSpPr>
          <p:cNvPr id="26" name="CaixaDeTexto 25">
            <a:extLst>
              <a:ext uri="{FF2B5EF4-FFF2-40B4-BE49-F238E27FC236}">
                <a16:creationId xmlns:a16="http://schemas.microsoft.com/office/drawing/2014/main" id="{2A4FF49B-BA2D-40F8-AB28-141816C7D575}"/>
              </a:ext>
            </a:extLst>
          </p:cNvPr>
          <p:cNvSpPr txBox="1"/>
          <p:nvPr/>
        </p:nvSpPr>
        <p:spPr>
          <a:xfrm>
            <a:off x="19024024" y="9689208"/>
            <a:ext cx="9941124" cy="923330"/>
          </a:xfrm>
          <a:prstGeom prst="rect">
            <a:avLst/>
          </a:prstGeom>
          <a:noFill/>
        </p:spPr>
        <p:txBody>
          <a:bodyPr wrap="square" rtlCol="0">
            <a:spAutoFit/>
          </a:bodyPr>
          <a:lstStyle/>
          <a:p>
            <a:pPr algn="ctr"/>
            <a:r>
              <a:rPr lang="pt-BR" sz="5400" b="1" dirty="0">
                <a:solidFill>
                  <a:schemeClr val="accent5">
                    <a:lumMod val="50000"/>
                  </a:schemeClr>
                </a:solidFill>
                <a:latin typeface="Muli" panose="00000500000000000000" pitchFamily="2" charset="0"/>
                <a:cs typeface="Calibri" panose="020F0502020204030204" pitchFamily="34" charset="0"/>
              </a:rPr>
              <a:t>DISCUSSÃO</a:t>
            </a:r>
          </a:p>
        </p:txBody>
      </p:sp>
      <p:sp>
        <p:nvSpPr>
          <p:cNvPr id="27" name="CaixaDeTexto 26">
            <a:extLst>
              <a:ext uri="{FF2B5EF4-FFF2-40B4-BE49-F238E27FC236}">
                <a16:creationId xmlns:a16="http://schemas.microsoft.com/office/drawing/2014/main" id="{515583B3-4E53-41A8-8345-9D82A8953CF7}"/>
              </a:ext>
            </a:extLst>
          </p:cNvPr>
          <p:cNvSpPr txBox="1"/>
          <p:nvPr/>
        </p:nvSpPr>
        <p:spPr>
          <a:xfrm>
            <a:off x="17556172" y="10919538"/>
            <a:ext cx="12876828" cy="12280285"/>
          </a:xfrm>
          <a:prstGeom prst="rect">
            <a:avLst/>
          </a:prstGeom>
          <a:noFill/>
        </p:spPr>
        <p:txBody>
          <a:bodyPr wrap="square" rtlCol="0">
            <a:spAutoFit/>
          </a:bodyPr>
          <a:lstStyle/>
          <a:p>
            <a:pPr algn="just"/>
            <a:r>
              <a:rPr lang="pt-BR" sz="4400" dirty="0">
                <a:solidFill>
                  <a:schemeClr val="accent5">
                    <a:lumMod val="50000"/>
                  </a:schemeClr>
                </a:solidFill>
                <a:latin typeface="Muli" panose="00000500000000000000"/>
              </a:rPr>
              <a:t>A SSS foi primeiramente descrita por Montgomery em 1964, com o relato de dois casos de atresia maxilar associadas à enoftalmia decorrente de doença sinusal maxilar. O aparecimento do quadro se dá entre a quarta e quinta década de vida, sem prevalência de sexo, porém com ligeira dominância do lado direito. As características da SSS consistem em enoftalmo espontâneo, de padrão unilateral exclusivo, assimetria dos olhos e posicionamento inferior do globo na órbita. Frequentemente, os pacientes procuram o especialista com queixa de assimetria dos olhos, o que pode ser erroneamente interpretado como exoftalmo do olho contralateral ou ptose do olho acometido. Após avaliação oftalmológica e de imagem, além da exclusão de diagnósticos diferenciais como tumores, trauma, assimetria congênita, programa-se o tratamento cirúrgico o qual consiste na desobstrução do seio e na reconstrução da arquitetura orbital.</a:t>
            </a:r>
          </a:p>
        </p:txBody>
      </p:sp>
      <p:sp>
        <p:nvSpPr>
          <p:cNvPr id="28" name="CaixaDeTexto 27">
            <a:extLst>
              <a:ext uri="{FF2B5EF4-FFF2-40B4-BE49-F238E27FC236}">
                <a16:creationId xmlns:a16="http://schemas.microsoft.com/office/drawing/2014/main" id="{98A81AB9-22F4-4535-B979-A6577F280ECE}"/>
              </a:ext>
            </a:extLst>
          </p:cNvPr>
          <p:cNvSpPr txBox="1"/>
          <p:nvPr/>
        </p:nvSpPr>
        <p:spPr>
          <a:xfrm>
            <a:off x="19024024" y="23506505"/>
            <a:ext cx="9941124" cy="923330"/>
          </a:xfrm>
          <a:prstGeom prst="rect">
            <a:avLst/>
          </a:prstGeom>
          <a:noFill/>
        </p:spPr>
        <p:txBody>
          <a:bodyPr wrap="square" rtlCol="0">
            <a:spAutoFit/>
          </a:bodyPr>
          <a:lstStyle/>
          <a:p>
            <a:pPr algn="ctr"/>
            <a:r>
              <a:rPr lang="pt-BR" sz="5400" b="1" dirty="0">
                <a:solidFill>
                  <a:schemeClr val="accent5">
                    <a:lumMod val="50000"/>
                  </a:schemeClr>
                </a:solidFill>
                <a:latin typeface="Muli" panose="00000500000000000000" pitchFamily="2" charset="0"/>
                <a:cs typeface="Calibri" panose="020F0502020204030204" pitchFamily="34" charset="0"/>
              </a:rPr>
              <a:t>CONCLUSÃO</a:t>
            </a:r>
          </a:p>
        </p:txBody>
      </p:sp>
      <p:sp>
        <p:nvSpPr>
          <p:cNvPr id="29" name="CaixaDeTexto 28">
            <a:extLst>
              <a:ext uri="{FF2B5EF4-FFF2-40B4-BE49-F238E27FC236}">
                <a16:creationId xmlns:a16="http://schemas.microsoft.com/office/drawing/2014/main" id="{1F762AEE-095D-40C4-B60D-CEF77C908FEA}"/>
              </a:ext>
            </a:extLst>
          </p:cNvPr>
          <p:cNvSpPr txBox="1"/>
          <p:nvPr/>
        </p:nvSpPr>
        <p:spPr>
          <a:xfrm>
            <a:off x="17556172" y="24499024"/>
            <a:ext cx="12876828" cy="2800767"/>
          </a:xfrm>
          <a:prstGeom prst="rect">
            <a:avLst/>
          </a:prstGeom>
          <a:noFill/>
        </p:spPr>
        <p:txBody>
          <a:bodyPr wrap="square" rtlCol="0">
            <a:spAutoFit/>
          </a:bodyPr>
          <a:lstStyle/>
          <a:p>
            <a:pPr algn="just"/>
            <a:r>
              <a:rPr lang="pt-BR" sz="4400" dirty="0">
                <a:solidFill>
                  <a:schemeClr val="accent5">
                    <a:lumMod val="50000"/>
                  </a:schemeClr>
                </a:solidFill>
                <a:latin typeface="Muli" panose="00000500000000000000"/>
              </a:rPr>
              <a:t>Sendo a SSS uma entidade rara e de difícil diagnóstico, é importante ressaltar o reconhecimento do quadro clínico a fim de programar o tratamento adequado ao paciente e de evitar investigações desnecessárias.</a:t>
            </a:r>
          </a:p>
        </p:txBody>
      </p:sp>
      <p:pic>
        <p:nvPicPr>
          <p:cNvPr id="9" name="Imagem 8">
            <a:extLst>
              <a:ext uri="{FF2B5EF4-FFF2-40B4-BE49-F238E27FC236}">
                <a16:creationId xmlns:a16="http://schemas.microsoft.com/office/drawing/2014/main" id="{83A0F8B7-6052-457C-BEF3-D469800AF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98747" y="27675662"/>
            <a:ext cx="7391678" cy="5543758"/>
          </a:xfrm>
          <a:prstGeom prst="rect">
            <a:avLst/>
          </a:prstGeom>
        </p:spPr>
      </p:pic>
      <p:pic>
        <p:nvPicPr>
          <p:cNvPr id="30" name="Imagem 29">
            <a:extLst>
              <a:ext uri="{FF2B5EF4-FFF2-40B4-BE49-F238E27FC236}">
                <a16:creationId xmlns:a16="http://schemas.microsoft.com/office/drawing/2014/main" id="{65B288B4-5095-4C1A-BD58-E88740C8F7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98747" y="35449584"/>
            <a:ext cx="7355517" cy="5518404"/>
          </a:xfrm>
          <a:prstGeom prst="rect">
            <a:avLst/>
          </a:prstGeom>
        </p:spPr>
      </p:pic>
      <p:sp>
        <p:nvSpPr>
          <p:cNvPr id="32" name="CaixaDeTexto 31">
            <a:extLst>
              <a:ext uri="{FF2B5EF4-FFF2-40B4-BE49-F238E27FC236}">
                <a16:creationId xmlns:a16="http://schemas.microsoft.com/office/drawing/2014/main" id="{EF3EB835-FB58-4694-86E7-2805DDA0EDB5}"/>
              </a:ext>
            </a:extLst>
          </p:cNvPr>
          <p:cNvSpPr txBox="1"/>
          <p:nvPr/>
        </p:nvSpPr>
        <p:spPr>
          <a:xfrm>
            <a:off x="17556172" y="33595291"/>
            <a:ext cx="12876828" cy="1323439"/>
          </a:xfrm>
          <a:prstGeom prst="rect">
            <a:avLst/>
          </a:prstGeom>
          <a:noFill/>
        </p:spPr>
        <p:txBody>
          <a:bodyPr wrap="square" rtlCol="0">
            <a:spAutoFit/>
          </a:bodyPr>
          <a:lstStyle/>
          <a:p>
            <a:pPr algn="just"/>
            <a:r>
              <a:rPr lang="pt-BR" sz="4000" dirty="0">
                <a:solidFill>
                  <a:schemeClr val="accent5">
                    <a:lumMod val="50000"/>
                  </a:schemeClr>
                </a:solidFill>
                <a:latin typeface="Muli" panose="00000500000000000000"/>
              </a:rPr>
              <a:t>Figura 2: Paciente apresenta à ectoscopia assimetria dos olhos.</a:t>
            </a:r>
          </a:p>
        </p:txBody>
      </p:sp>
      <p:sp>
        <p:nvSpPr>
          <p:cNvPr id="33" name="CaixaDeTexto 32">
            <a:extLst>
              <a:ext uri="{FF2B5EF4-FFF2-40B4-BE49-F238E27FC236}">
                <a16:creationId xmlns:a16="http://schemas.microsoft.com/office/drawing/2014/main" id="{CF38712F-28D2-4845-BB47-8E13BAD79B35}"/>
              </a:ext>
            </a:extLst>
          </p:cNvPr>
          <p:cNvSpPr txBox="1"/>
          <p:nvPr/>
        </p:nvSpPr>
        <p:spPr>
          <a:xfrm>
            <a:off x="17556172" y="41498842"/>
            <a:ext cx="12876828" cy="1323439"/>
          </a:xfrm>
          <a:prstGeom prst="rect">
            <a:avLst/>
          </a:prstGeom>
          <a:noFill/>
        </p:spPr>
        <p:txBody>
          <a:bodyPr wrap="square" rtlCol="0">
            <a:spAutoFit/>
          </a:bodyPr>
          <a:lstStyle/>
          <a:p>
            <a:pPr algn="just"/>
            <a:r>
              <a:rPr lang="pt-BR" sz="4000" dirty="0">
                <a:solidFill>
                  <a:schemeClr val="accent5">
                    <a:lumMod val="50000"/>
                  </a:schemeClr>
                </a:solidFill>
                <a:latin typeface="Muli" panose="00000500000000000000"/>
              </a:rPr>
              <a:t>Figura 3: Enoftalmo à esquerda evidenciado na fotodocumentação.</a:t>
            </a:r>
          </a:p>
        </p:txBody>
      </p:sp>
      <p:pic>
        <p:nvPicPr>
          <p:cNvPr id="4" name="Imagem 3">
            <a:extLst>
              <a:ext uri="{FF2B5EF4-FFF2-40B4-BE49-F238E27FC236}">
                <a16:creationId xmlns:a16="http://schemas.microsoft.com/office/drawing/2014/main" id="{FD4A8356-920F-4870-B76E-1FDF8719AB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2698" y="32202563"/>
            <a:ext cx="8657844" cy="6494041"/>
          </a:xfrm>
          <a:prstGeom prst="rect">
            <a:avLst/>
          </a:prstGeom>
        </p:spPr>
      </p:pic>
      <p:sp>
        <p:nvSpPr>
          <p:cNvPr id="20" name="CaixaDeTexto 19">
            <a:extLst>
              <a:ext uri="{FF2B5EF4-FFF2-40B4-BE49-F238E27FC236}">
                <a16:creationId xmlns:a16="http://schemas.microsoft.com/office/drawing/2014/main" id="{7FF7D453-5A72-4E6D-B05A-4B2836903A5F}"/>
              </a:ext>
            </a:extLst>
          </p:cNvPr>
          <p:cNvSpPr txBox="1"/>
          <p:nvPr/>
        </p:nvSpPr>
        <p:spPr>
          <a:xfrm>
            <a:off x="1966287" y="39536726"/>
            <a:ext cx="12876828" cy="1323439"/>
          </a:xfrm>
          <a:prstGeom prst="rect">
            <a:avLst/>
          </a:prstGeom>
          <a:noFill/>
        </p:spPr>
        <p:txBody>
          <a:bodyPr wrap="square" rtlCol="0">
            <a:spAutoFit/>
          </a:bodyPr>
          <a:lstStyle/>
          <a:p>
            <a:pPr algn="just"/>
            <a:r>
              <a:rPr lang="pt-BR" sz="4000" dirty="0">
                <a:solidFill>
                  <a:schemeClr val="accent5">
                    <a:lumMod val="50000"/>
                  </a:schemeClr>
                </a:solidFill>
                <a:latin typeface="Muli" panose="00000500000000000000"/>
              </a:rPr>
              <a:t>Figura 1: Corte coronal de tomografia computadorizada de seios da face.</a:t>
            </a:r>
          </a:p>
        </p:txBody>
      </p:sp>
    </p:spTree>
    <p:extLst>
      <p:ext uri="{BB962C8B-B14F-4D97-AF65-F5344CB8AC3E}">
        <p14:creationId xmlns:p14="http://schemas.microsoft.com/office/powerpoint/2010/main" val="38087749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565</Words>
  <Application>Microsoft Office PowerPoint</Application>
  <PresentationFormat>Personalizar</PresentationFormat>
  <Paragraphs>17</Paragraphs>
  <Slides>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Arial</vt:lpstr>
      <vt:lpstr>Calibri</vt:lpstr>
      <vt:lpstr>Calibri Light</vt:lpstr>
      <vt:lpstr>Muli</vt:lpstr>
      <vt:lpstr>Tahoma</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Kenzo S. Tomishige</dc:creator>
  <cp:lastModifiedBy>Kenzo S. Tomishige</cp:lastModifiedBy>
  <cp:revision>27</cp:revision>
  <dcterms:created xsi:type="dcterms:W3CDTF">2019-01-09T21:00:39Z</dcterms:created>
  <dcterms:modified xsi:type="dcterms:W3CDTF">2020-02-07T19:20:16Z</dcterms:modified>
</cp:coreProperties>
</file>