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2404050" cy="43205400"/>
  <p:notesSz cx="6858000" cy="9144000"/>
  <p:defaultText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312" y="-3786"/>
      </p:cViewPr>
      <p:guideLst>
        <p:guide orient="horz" pos="13608"/>
        <p:guide pos="1020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4" y="13421680"/>
            <a:ext cx="27543443" cy="9261158"/>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59859" indent="0" algn="ctr">
              <a:buNone/>
              <a:defRPr>
                <a:solidFill>
                  <a:schemeClr val="tx1">
                    <a:tint val="75000"/>
                  </a:schemeClr>
                </a:solidFill>
              </a:defRPr>
            </a:lvl2pPr>
            <a:lvl3pPr marL="4319718" indent="0" algn="ctr">
              <a:buNone/>
              <a:defRPr>
                <a:solidFill>
                  <a:schemeClr val="tx1">
                    <a:tint val="75000"/>
                  </a:schemeClr>
                </a:solidFill>
              </a:defRPr>
            </a:lvl3pPr>
            <a:lvl4pPr marL="6479577" indent="0" algn="ctr">
              <a:buNone/>
              <a:defRPr>
                <a:solidFill>
                  <a:schemeClr val="tx1">
                    <a:tint val="75000"/>
                  </a:schemeClr>
                </a:solidFill>
              </a:defRPr>
            </a:lvl4pPr>
            <a:lvl5pPr marL="8639440" indent="0" algn="ctr">
              <a:buNone/>
              <a:defRPr>
                <a:solidFill>
                  <a:schemeClr val="tx1">
                    <a:tint val="75000"/>
                  </a:schemeClr>
                </a:solidFill>
              </a:defRPr>
            </a:lvl5pPr>
            <a:lvl6pPr marL="10799299" indent="0" algn="ctr">
              <a:buNone/>
              <a:defRPr>
                <a:solidFill>
                  <a:schemeClr val="tx1">
                    <a:tint val="75000"/>
                  </a:schemeClr>
                </a:solidFill>
              </a:defRPr>
            </a:lvl6pPr>
            <a:lvl7pPr marL="12959158" indent="0" algn="ctr">
              <a:buNone/>
              <a:defRPr>
                <a:solidFill>
                  <a:schemeClr val="tx1">
                    <a:tint val="75000"/>
                  </a:schemeClr>
                </a:solidFill>
              </a:defRPr>
            </a:lvl7pPr>
            <a:lvl8pPr marL="15119017" indent="0" algn="ctr">
              <a:buNone/>
              <a:defRPr>
                <a:solidFill>
                  <a:schemeClr val="tx1">
                    <a:tint val="75000"/>
                  </a:schemeClr>
                </a:solidFill>
              </a:defRPr>
            </a:lvl8pPr>
            <a:lvl9pPr marL="17278876"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5318CBE-D169-462E-90DF-A7F1B55E89F9}" type="datetimeFigureOut">
              <a:rPr lang="pt-BR" smtClean="0"/>
              <a:t>05/02/2020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5318CBE-D169-462E-90DF-A7F1B55E89F9}" type="datetimeFigureOut">
              <a:rPr lang="pt-BR" smtClean="0"/>
              <a:t>05/02/2020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3254782" y="10901365"/>
            <a:ext cx="25833229" cy="23224902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5743850" y="10901365"/>
            <a:ext cx="76970870" cy="232249028"/>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5318CBE-D169-462E-90DF-A7F1B55E89F9}" type="datetimeFigureOut">
              <a:rPr lang="pt-BR" smtClean="0"/>
              <a:t>05/02/2020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5318CBE-D169-462E-90DF-A7F1B55E89F9}" type="datetimeFigureOut">
              <a:rPr lang="pt-BR" smtClean="0"/>
              <a:t>05/02/2020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6" y="27763479"/>
            <a:ext cx="27543443" cy="8581073"/>
          </a:xfrm>
        </p:spPr>
        <p:txBody>
          <a:bodyPr anchor="t"/>
          <a:lstStyle>
            <a:lvl1pPr algn="l">
              <a:defRPr sz="189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59859" indent="0">
              <a:buNone/>
              <a:defRPr sz="8500">
                <a:solidFill>
                  <a:schemeClr val="tx1">
                    <a:tint val="75000"/>
                  </a:schemeClr>
                </a:solidFill>
              </a:defRPr>
            </a:lvl2pPr>
            <a:lvl3pPr marL="4319718" indent="0">
              <a:buNone/>
              <a:defRPr sz="7600">
                <a:solidFill>
                  <a:schemeClr val="tx1">
                    <a:tint val="75000"/>
                  </a:schemeClr>
                </a:solidFill>
              </a:defRPr>
            </a:lvl3pPr>
            <a:lvl4pPr marL="6479577" indent="0">
              <a:buNone/>
              <a:defRPr sz="6600">
                <a:solidFill>
                  <a:schemeClr val="tx1">
                    <a:tint val="75000"/>
                  </a:schemeClr>
                </a:solidFill>
              </a:defRPr>
            </a:lvl4pPr>
            <a:lvl5pPr marL="8639440" indent="0">
              <a:buNone/>
              <a:defRPr sz="6600">
                <a:solidFill>
                  <a:schemeClr val="tx1">
                    <a:tint val="75000"/>
                  </a:schemeClr>
                </a:solidFill>
              </a:defRPr>
            </a:lvl5pPr>
            <a:lvl6pPr marL="10799299" indent="0">
              <a:buNone/>
              <a:defRPr sz="6600">
                <a:solidFill>
                  <a:schemeClr val="tx1">
                    <a:tint val="75000"/>
                  </a:schemeClr>
                </a:solidFill>
              </a:defRPr>
            </a:lvl6pPr>
            <a:lvl7pPr marL="12959158" indent="0">
              <a:buNone/>
              <a:defRPr sz="6600">
                <a:solidFill>
                  <a:schemeClr val="tx1">
                    <a:tint val="75000"/>
                  </a:schemeClr>
                </a:solidFill>
              </a:defRPr>
            </a:lvl7pPr>
            <a:lvl8pPr marL="15119017" indent="0">
              <a:buNone/>
              <a:defRPr sz="6600">
                <a:solidFill>
                  <a:schemeClr val="tx1">
                    <a:tint val="75000"/>
                  </a:schemeClr>
                </a:solidFill>
              </a:defRPr>
            </a:lvl8pPr>
            <a:lvl9pPr marL="17278876" indent="0">
              <a:buNone/>
              <a:defRPr sz="66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5318CBE-D169-462E-90DF-A7F1B55E89F9}" type="datetimeFigureOut">
              <a:rPr lang="pt-BR" smtClean="0"/>
              <a:t>05/02/2020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5743846" y="63507947"/>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7685960" y="63507947"/>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5318CBE-D169-462E-90DF-A7F1B55E89F9}" type="datetimeFigureOut">
              <a:rPr lang="pt-BR" smtClean="0"/>
              <a:t>05/02/2020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20203" y="1730219"/>
            <a:ext cx="29163645" cy="72009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20203" y="9671212"/>
            <a:ext cx="14317416" cy="4030501"/>
          </a:xfrm>
        </p:spPr>
        <p:txBody>
          <a:bodyPr anchor="b"/>
          <a:lstStyle>
            <a:lvl1pPr marL="0" indent="0">
              <a:buNone/>
              <a:defRPr sz="11300" b="1"/>
            </a:lvl1pPr>
            <a:lvl2pPr marL="2159859" indent="0">
              <a:buNone/>
              <a:defRPr sz="9500" b="1"/>
            </a:lvl2pPr>
            <a:lvl3pPr marL="4319718" indent="0">
              <a:buNone/>
              <a:defRPr sz="8500" b="1"/>
            </a:lvl3pPr>
            <a:lvl4pPr marL="6479577" indent="0">
              <a:buNone/>
              <a:defRPr sz="7600" b="1"/>
            </a:lvl4pPr>
            <a:lvl5pPr marL="8639440" indent="0">
              <a:buNone/>
              <a:defRPr sz="7600" b="1"/>
            </a:lvl5pPr>
            <a:lvl6pPr marL="10799299" indent="0">
              <a:buNone/>
              <a:defRPr sz="7600" b="1"/>
            </a:lvl6pPr>
            <a:lvl7pPr marL="12959158" indent="0">
              <a:buNone/>
              <a:defRPr sz="7600" b="1"/>
            </a:lvl7pPr>
            <a:lvl8pPr marL="15119017" indent="0">
              <a:buNone/>
              <a:defRPr sz="7600" b="1"/>
            </a:lvl8pPr>
            <a:lvl9pPr marL="17278876" indent="0">
              <a:buNone/>
              <a:defRPr sz="7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0809" y="9671212"/>
            <a:ext cx="14323040" cy="4030501"/>
          </a:xfrm>
        </p:spPr>
        <p:txBody>
          <a:bodyPr anchor="b"/>
          <a:lstStyle>
            <a:lvl1pPr marL="0" indent="0">
              <a:buNone/>
              <a:defRPr sz="11300" b="1"/>
            </a:lvl1pPr>
            <a:lvl2pPr marL="2159859" indent="0">
              <a:buNone/>
              <a:defRPr sz="9500" b="1"/>
            </a:lvl2pPr>
            <a:lvl3pPr marL="4319718" indent="0">
              <a:buNone/>
              <a:defRPr sz="8500" b="1"/>
            </a:lvl3pPr>
            <a:lvl4pPr marL="6479577" indent="0">
              <a:buNone/>
              <a:defRPr sz="7600" b="1"/>
            </a:lvl4pPr>
            <a:lvl5pPr marL="8639440" indent="0">
              <a:buNone/>
              <a:defRPr sz="7600" b="1"/>
            </a:lvl5pPr>
            <a:lvl6pPr marL="10799299" indent="0">
              <a:buNone/>
              <a:defRPr sz="7600" b="1"/>
            </a:lvl6pPr>
            <a:lvl7pPr marL="12959158" indent="0">
              <a:buNone/>
              <a:defRPr sz="7600" b="1"/>
            </a:lvl7pPr>
            <a:lvl8pPr marL="15119017" indent="0">
              <a:buNone/>
              <a:defRPr sz="7600" b="1"/>
            </a:lvl8pPr>
            <a:lvl9pPr marL="17278876" indent="0">
              <a:buNone/>
              <a:defRPr sz="7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5318CBE-D169-462E-90DF-A7F1B55E89F9}" type="datetimeFigureOut">
              <a:rPr lang="pt-BR" smtClean="0"/>
              <a:t>05/02/2020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5318CBE-D169-462E-90DF-A7F1B55E89F9}" type="datetimeFigureOut">
              <a:rPr lang="pt-BR" smtClean="0"/>
              <a:t>05/02/2020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5318CBE-D169-462E-90DF-A7F1B55E89F9}" type="datetimeFigureOut">
              <a:rPr lang="pt-BR" smtClean="0"/>
              <a:t>05/02/2020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8" y="1720215"/>
            <a:ext cx="10660709" cy="7320915"/>
          </a:xfrm>
        </p:spPr>
        <p:txBody>
          <a:bodyPr anchor="b"/>
          <a:lstStyle>
            <a:lvl1pPr algn="l">
              <a:defRPr sz="95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208" y="9041139"/>
            <a:ext cx="10660709" cy="29553697"/>
          </a:xfrm>
        </p:spPr>
        <p:txBody>
          <a:bodyPr/>
          <a:lstStyle>
            <a:lvl1pPr marL="0" indent="0">
              <a:buNone/>
              <a:defRPr sz="6600"/>
            </a:lvl1pPr>
            <a:lvl2pPr marL="2159859" indent="0">
              <a:buNone/>
              <a:defRPr sz="5700"/>
            </a:lvl2pPr>
            <a:lvl3pPr marL="4319718" indent="0">
              <a:buNone/>
              <a:defRPr sz="4700"/>
            </a:lvl3pPr>
            <a:lvl4pPr marL="6479577" indent="0">
              <a:buNone/>
              <a:defRPr sz="4300"/>
            </a:lvl4pPr>
            <a:lvl5pPr marL="8639440" indent="0">
              <a:buNone/>
              <a:defRPr sz="4300"/>
            </a:lvl5pPr>
            <a:lvl6pPr marL="10799299" indent="0">
              <a:buNone/>
              <a:defRPr sz="4300"/>
            </a:lvl6pPr>
            <a:lvl7pPr marL="12959158" indent="0">
              <a:buNone/>
              <a:defRPr sz="4300"/>
            </a:lvl7pPr>
            <a:lvl8pPr marL="15119017" indent="0">
              <a:buNone/>
              <a:defRPr sz="4300"/>
            </a:lvl8pPr>
            <a:lvl9pPr marL="17278876" indent="0">
              <a:buNone/>
              <a:defRPr sz="43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5318CBE-D169-462E-90DF-A7F1B55E89F9}" type="datetimeFigureOut">
              <a:rPr lang="pt-BR" smtClean="0"/>
              <a:t>05/02/2020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0243780"/>
            <a:ext cx="19442430" cy="3570449"/>
          </a:xfrm>
        </p:spPr>
        <p:txBody>
          <a:bodyPr anchor="b"/>
          <a:lstStyle>
            <a:lvl1pPr algn="l">
              <a:defRPr sz="95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6351421" y="3860483"/>
            <a:ext cx="19442430" cy="25923240"/>
          </a:xfrm>
        </p:spPr>
        <p:txBody>
          <a:bodyPr/>
          <a:lstStyle>
            <a:lvl1pPr marL="0" indent="0">
              <a:buNone/>
              <a:defRPr sz="15100"/>
            </a:lvl1pPr>
            <a:lvl2pPr marL="2159859" indent="0">
              <a:buNone/>
              <a:defRPr sz="13200"/>
            </a:lvl2pPr>
            <a:lvl3pPr marL="4319718" indent="0">
              <a:buNone/>
              <a:defRPr sz="11300"/>
            </a:lvl3pPr>
            <a:lvl4pPr marL="6479577" indent="0">
              <a:buNone/>
              <a:defRPr sz="9500"/>
            </a:lvl4pPr>
            <a:lvl5pPr marL="8639440" indent="0">
              <a:buNone/>
              <a:defRPr sz="9500"/>
            </a:lvl5pPr>
            <a:lvl6pPr marL="10799299" indent="0">
              <a:buNone/>
              <a:defRPr sz="9500"/>
            </a:lvl6pPr>
            <a:lvl7pPr marL="12959158" indent="0">
              <a:buNone/>
              <a:defRPr sz="9500"/>
            </a:lvl7pPr>
            <a:lvl8pPr marL="15119017" indent="0">
              <a:buNone/>
              <a:defRPr sz="9500"/>
            </a:lvl8pPr>
            <a:lvl9pPr marL="17278876" indent="0">
              <a:buNone/>
              <a:defRPr sz="9500"/>
            </a:lvl9pPr>
          </a:lstStyle>
          <a:p>
            <a:endParaRPr lang="pt-BR"/>
          </a:p>
        </p:txBody>
      </p:sp>
      <p:sp>
        <p:nvSpPr>
          <p:cNvPr id="4" name="Espaço Reservado para Texto 3"/>
          <p:cNvSpPr>
            <a:spLocks noGrp="1"/>
          </p:cNvSpPr>
          <p:nvPr>
            <p:ph type="body" sz="half" idx="2"/>
          </p:nvPr>
        </p:nvSpPr>
        <p:spPr>
          <a:xfrm>
            <a:off x="6351421" y="33814229"/>
            <a:ext cx="19442430" cy="5070631"/>
          </a:xfrm>
        </p:spPr>
        <p:txBody>
          <a:bodyPr/>
          <a:lstStyle>
            <a:lvl1pPr marL="0" indent="0">
              <a:buNone/>
              <a:defRPr sz="6600"/>
            </a:lvl1pPr>
            <a:lvl2pPr marL="2159859" indent="0">
              <a:buNone/>
              <a:defRPr sz="5700"/>
            </a:lvl2pPr>
            <a:lvl3pPr marL="4319718" indent="0">
              <a:buNone/>
              <a:defRPr sz="4700"/>
            </a:lvl3pPr>
            <a:lvl4pPr marL="6479577" indent="0">
              <a:buNone/>
              <a:defRPr sz="4300"/>
            </a:lvl4pPr>
            <a:lvl5pPr marL="8639440" indent="0">
              <a:buNone/>
              <a:defRPr sz="4300"/>
            </a:lvl5pPr>
            <a:lvl6pPr marL="10799299" indent="0">
              <a:buNone/>
              <a:defRPr sz="4300"/>
            </a:lvl6pPr>
            <a:lvl7pPr marL="12959158" indent="0">
              <a:buNone/>
              <a:defRPr sz="4300"/>
            </a:lvl7pPr>
            <a:lvl8pPr marL="15119017" indent="0">
              <a:buNone/>
              <a:defRPr sz="4300"/>
            </a:lvl8pPr>
            <a:lvl9pPr marL="17278876" indent="0">
              <a:buNone/>
              <a:defRPr sz="43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5318CBE-D169-462E-90DF-A7F1B55E89F9}" type="datetimeFigureOut">
              <a:rPr lang="pt-BR" smtClean="0"/>
              <a:t>05/02/2020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6307D9-98F2-4DDB-820B-4A5F489C3D59}"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20203" y="1730219"/>
            <a:ext cx="29163645" cy="7200900"/>
          </a:xfrm>
          <a:prstGeom prst="rect">
            <a:avLst/>
          </a:prstGeom>
        </p:spPr>
        <p:txBody>
          <a:bodyPr vert="horz" lIns="431974" tIns="215984" rIns="431974" bIns="215984"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20203" y="10081269"/>
            <a:ext cx="29163645" cy="28513567"/>
          </a:xfrm>
          <a:prstGeom prst="rect">
            <a:avLst/>
          </a:prstGeom>
        </p:spPr>
        <p:txBody>
          <a:bodyPr vert="horz" lIns="431974" tIns="215984" rIns="431974" bIns="215984"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620203" y="40045014"/>
            <a:ext cx="7560945" cy="2300288"/>
          </a:xfrm>
          <a:prstGeom prst="rect">
            <a:avLst/>
          </a:prstGeom>
        </p:spPr>
        <p:txBody>
          <a:bodyPr vert="horz" lIns="431974" tIns="215984" rIns="431974" bIns="215984" rtlCol="0" anchor="ctr"/>
          <a:lstStyle>
            <a:lvl1pPr algn="l">
              <a:defRPr sz="5700">
                <a:solidFill>
                  <a:schemeClr val="tx1">
                    <a:tint val="75000"/>
                  </a:schemeClr>
                </a:solidFill>
              </a:defRPr>
            </a:lvl1pPr>
          </a:lstStyle>
          <a:p>
            <a:fld id="{D5318CBE-D169-462E-90DF-A7F1B55E89F9}" type="datetimeFigureOut">
              <a:rPr lang="pt-BR" smtClean="0"/>
              <a:t>05/02/2020</a:t>
            </a:fld>
            <a:endParaRPr lang="pt-BR"/>
          </a:p>
        </p:txBody>
      </p:sp>
      <p:sp>
        <p:nvSpPr>
          <p:cNvPr id="5" name="Espaço Reservado para Rodapé 4"/>
          <p:cNvSpPr>
            <a:spLocks noGrp="1"/>
          </p:cNvSpPr>
          <p:nvPr>
            <p:ph type="ftr" sz="quarter" idx="3"/>
          </p:nvPr>
        </p:nvSpPr>
        <p:spPr>
          <a:xfrm>
            <a:off x="11071384" y="40045014"/>
            <a:ext cx="10261283" cy="2300288"/>
          </a:xfrm>
          <a:prstGeom prst="rect">
            <a:avLst/>
          </a:prstGeom>
        </p:spPr>
        <p:txBody>
          <a:bodyPr vert="horz" lIns="431974" tIns="215984" rIns="431974" bIns="215984" rtlCol="0" anchor="ctr"/>
          <a:lstStyle>
            <a:lvl1pPr algn="ctr">
              <a:defRPr sz="57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22903" y="40045014"/>
            <a:ext cx="7560945" cy="2300288"/>
          </a:xfrm>
          <a:prstGeom prst="rect">
            <a:avLst/>
          </a:prstGeom>
        </p:spPr>
        <p:txBody>
          <a:bodyPr vert="horz" lIns="431974" tIns="215984" rIns="431974" bIns="215984" rtlCol="0" anchor="ctr"/>
          <a:lstStyle>
            <a:lvl1pPr algn="r">
              <a:defRPr sz="5700">
                <a:solidFill>
                  <a:schemeClr val="tx1">
                    <a:tint val="75000"/>
                  </a:schemeClr>
                </a:solidFill>
              </a:defRPr>
            </a:lvl1pPr>
          </a:lstStyle>
          <a:p>
            <a:fld id="{3C6307D9-98F2-4DDB-820B-4A5F489C3D59}"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319718" rtl="0" eaLnBrk="1" latinLnBrk="0" hangingPunct="1">
        <a:spcBef>
          <a:spcPct val="0"/>
        </a:spcBef>
        <a:buNone/>
        <a:defRPr sz="20800" kern="1200">
          <a:solidFill>
            <a:schemeClr val="tx1"/>
          </a:solidFill>
          <a:latin typeface="+mj-lt"/>
          <a:ea typeface="+mj-ea"/>
          <a:cs typeface="+mj-cs"/>
        </a:defRPr>
      </a:lvl1pPr>
    </p:titleStyle>
    <p:bodyStyle>
      <a:lvl1pPr marL="1619895" indent="-1619895" algn="l" defTabSz="4319718"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09773" indent="-1349914" algn="l" defTabSz="4319718"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399650" indent="-1079932" algn="l" defTabSz="4319718"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59509" indent="-1079932" algn="l" defTabSz="4319718"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19368" indent="-1079932" algn="l" defTabSz="4319718"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79226" indent="-1079932" algn="l" defTabSz="4319718"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39085" indent="-1079932" algn="l" defTabSz="4319718"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98944" indent="-1079932" algn="l" defTabSz="4319718"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58808" indent="-1079932" algn="l" defTabSz="4319718"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pt-BR"/>
      </a:defPPr>
      <a:lvl1pPr marL="0" algn="l" defTabSz="4319718" rtl="0" eaLnBrk="1" latinLnBrk="0" hangingPunct="1">
        <a:defRPr sz="8500" kern="1200">
          <a:solidFill>
            <a:schemeClr val="tx1"/>
          </a:solidFill>
          <a:latin typeface="+mn-lt"/>
          <a:ea typeface="+mn-ea"/>
          <a:cs typeface="+mn-cs"/>
        </a:defRPr>
      </a:lvl1pPr>
      <a:lvl2pPr marL="2159859" algn="l" defTabSz="4319718" rtl="0" eaLnBrk="1" latinLnBrk="0" hangingPunct="1">
        <a:defRPr sz="8500" kern="1200">
          <a:solidFill>
            <a:schemeClr val="tx1"/>
          </a:solidFill>
          <a:latin typeface="+mn-lt"/>
          <a:ea typeface="+mn-ea"/>
          <a:cs typeface="+mn-cs"/>
        </a:defRPr>
      </a:lvl2pPr>
      <a:lvl3pPr marL="4319718" algn="l" defTabSz="4319718" rtl="0" eaLnBrk="1" latinLnBrk="0" hangingPunct="1">
        <a:defRPr sz="8500" kern="1200">
          <a:solidFill>
            <a:schemeClr val="tx1"/>
          </a:solidFill>
          <a:latin typeface="+mn-lt"/>
          <a:ea typeface="+mn-ea"/>
          <a:cs typeface="+mn-cs"/>
        </a:defRPr>
      </a:lvl3pPr>
      <a:lvl4pPr marL="6479577" algn="l" defTabSz="4319718" rtl="0" eaLnBrk="1" latinLnBrk="0" hangingPunct="1">
        <a:defRPr sz="8500" kern="1200">
          <a:solidFill>
            <a:schemeClr val="tx1"/>
          </a:solidFill>
          <a:latin typeface="+mn-lt"/>
          <a:ea typeface="+mn-ea"/>
          <a:cs typeface="+mn-cs"/>
        </a:defRPr>
      </a:lvl4pPr>
      <a:lvl5pPr marL="8639440" algn="l" defTabSz="4319718" rtl="0" eaLnBrk="1" latinLnBrk="0" hangingPunct="1">
        <a:defRPr sz="8500" kern="1200">
          <a:solidFill>
            <a:schemeClr val="tx1"/>
          </a:solidFill>
          <a:latin typeface="+mn-lt"/>
          <a:ea typeface="+mn-ea"/>
          <a:cs typeface="+mn-cs"/>
        </a:defRPr>
      </a:lvl5pPr>
      <a:lvl6pPr marL="10799299" algn="l" defTabSz="4319718" rtl="0" eaLnBrk="1" latinLnBrk="0" hangingPunct="1">
        <a:defRPr sz="8500" kern="1200">
          <a:solidFill>
            <a:schemeClr val="tx1"/>
          </a:solidFill>
          <a:latin typeface="+mn-lt"/>
          <a:ea typeface="+mn-ea"/>
          <a:cs typeface="+mn-cs"/>
        </a:defRPr>
      </a:lvl6pPr>
      <a:lvl7pPr marL="12959158" algn="l" defTabSz="4319718" rtl="0" eaLnBrk="1" latinLnBrk="0" hangingPunct="1">
        <a:defRPr sz="8500" kern="1200">
          <a:solidFill>
            <a:schemeClr val="tx1"/>
          </a:solidFill>
          <a:latin typeface="+mn-lt"/>
          <a:ea typeface="+mn-ea"/>
          <a:cs typeface="+mn-cs"/>
        </a:defRPr>
      </a:lvl7pPr>
      <a:lvl8pPr marL="15119017" algn="l" defTabSz="4319718" rtl="0" eaLnBrk="1" latinLnBrk="0" hangingPunct="1">
        <a:defRPr sz="8500" kern="1200">
          <a:solidFill>
            <a:schemeClr val="tx1"/>
          </a:solidFill>
          <a:latin typeface="+mn-lt"/>
          <a:ea typeface="+mn-ea"/>
          <a:cs typeface="+mn-cs"/>
        </a:defRPr>
      </a:lvl8pPr>
      <a:lvl9pPr marL="17278876" algn="l" defTabSz="4319718"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04281" y="360040"/>
            <a:ext cx="31467721" cy="511286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8132" name="Picture 4" descr="Resultado de imagem para bos"/>
          <p:cNvPicPr>
            <a:picLocks noChangeAspect="1" noChangeArrowheads="1"/>
          </p:cNvPicPr>
          <p:nvPr/>
        </p:nvPicPr>
        <p:blipFill>
          <a:blip r:embed="rId2" cstate="print"/>
          <a:srcRect/>
          <a:stretch>
            <a:fillRect/>
          </a:stretch>
        </p:blipFill>
        <p:spPr bwMode="auto">
          <a:xfrm>
            <a:off x="-1007887" y="-431748"/>
            <a:ext cx="11449272" cy="6837165"/>
          </a:xfrm>
          <a:prstGeom prst="rect">
            <a:avLst/>
          </a:prstGeom>
          <a:noFill/>
        </p:spPr>
      </p:pic>
      <p:sp>
        <p:nvSpPr>
          <p:cNvPr id="7" name="CaixaDeTexto 6"/>
          <p:cNvSpPr txBox="1"/>
          <p:nvPr/>
        </p:nvSpPr>
        <p:spPr>
          <a:xfrm>
            <a:off x="9001225" y="648372"/>
            <a:ext cx="22682745" cy="4708981"/>
          </a:xfrm>
          <a:prstGeom prst="rect">
            <a:avLst/>
          </a:prstGeom>
          <a:noFill/>
        </p:spPr>
        <p:txBody>
          <a:bodyPr wrap="square" rtlCol="0">
            <a:spAutoFit/>
          </a:bodyPr>
          <a:lstStyle/>
          <a:p>
            <a:pPr algn="just"/>
            <a:r>
              <a:rPr lang="en-US" sz="8000" b="1" dirty="0" smtClean="0">
                <a:solidFill>
                  <a:schemeClr val="bg1">
                    <a:lumMod val="75000"/>
                  </a:schemeClr>
                </a:solidFill>
                <a:latin typeface="+mj-lt"/>
              </a:rPr>
              <a:t>CARCINOMA ESPINOCELULAR DE CONJUNTIVA COM EVOLUÇÃO PARA ENUCLEAÇÃO: RELATO DE CASO</a:t>
            </a:r>
          </a:p>
          <a:p>
            <a:pPr algn="just"/>
            <a:r>
              <a:rPr lang="en-US" sz="6000" dirty="0" smtClean="0">
                <a:solidFill>
                  <a:schemeClr val="accent1"/>
                </a:solidFill>
                <a:latin typeface="+mj-lt"/>
              </a:rPr>
              <a:t>Souza MBD¹, </a:t>
            </a:r>
            <a:r>
              <a:rPr lang="en-US" sz="6000" dirty="0" err="1" smtClean="0">
                <a:solidFill>
                  <a:schemeClr val="accent1"/>
                </a:solidFill>
                <a:latin typeface="+mj-lt"/>
              </a:rPr>
              <a:t>Gonçalves</a:t>
            </a:r>
            <a:r>
              <a:rPr lang="en-US" sz="6000" dirty="0" smtClean="0">
                <a:solidFill>
                  <a:schemeClr val="accent1"/>
                </a:solidFill>
                <a:latin typeface="+mj-lt"/>
              </a:rPr>
              <a:t> FTI</a:t>
            </a:r>
            <a:r>
              <a:rPr lang="en-US" sz="6000" dirty="0" smtClean="0">
                <a:solidFill>
                  <a:schemeClr val="accent1"/>
                </a:solidFill>
              </a:rPr>
              <a:t>¹</a:t>
            </a:r>
            <a:r>
              <a:rPr lang="en-US" sz="6000" dirty="0" smtClean="0">
                <a:solidFill>
                  <a:schemeClr val="accent1"/>
                </a:solidFill>
                <a:latin typeface="+mj-lt"/>
              </a:rPr>
              <a:t>, </a:t>
            </a:r>
            <a:r>
              <a:rPr lang="en-US" sz="6000" dirty="0" err="1" smtClean="0">
                <a:solidFill>
                  <a:schemeClr val="accent1"/>
                </a:solidFill>
                <a:latin typeface="+mj-lt"/>
              </a:rPr>
              <a:t>Saulle</a:t>
            </a:r>
            <a:r>
              <a:rPr lang="en-US" sz="6000" dirty="0" smtClean="0">
                <a:solidFill>
                  <a:schemeClr val="accent1"/>
                </a:solidFill>
                <a:latin typeface="+mj-lt"/>
              </a:rPr>
              <a:t> MA</a:t>
            </a:r>
            <a:r>
              <a:rPr lang="en-US" sz="6000" dirty="0" smtClean="0">
                <a:solidFill>
                  <a:schemeClr val="accent1"/>
                </a:solidFill>
              </a:rPr>
              <a:t>²</a:t>
            </a:r>
            <a:r>
              <a:rPr lang="en-US" sz="6000" dirty="0" smtClean="0">
                <a:solidFill>
                  <a:schemeClr val="accent1"/>
                </a:solidFill>
                <a:latin typeface="+mj-lt"/>
              </a:rPr>
              <a:t>, </a:t>
            </a:r>
            <a:r>
              <a:rPr lang="en-US" sz="6000" dirty="0" err="1" smtClean="0">
                <a:solidFill>
                  <a:schemeClr val="accent1"/>
                </a:solidFill>
                <a:latin typeface="+mj-lt"/>
              </a:rPr>
              <a:t>Cursino</a:t>
            </a:r>
            <a:r>
              <a:rPr lang="en-US" sz="6000" dirty="0" smtClean="0">
                <a:solidFill>
                  <a:schemeClr val="accent1"/>
                </a:solidFill>
                <a:latin typeface="+mj-lt"/>
              </a:rPr>
              <a:t> SRT</a:t>
            </a:r>
            <a:r>
              <a:rPr lang="en-US" sz="6000" dirty="0" smtClean="0">
                <a:solidFill>
                  <a:schemeClr val="accent1"/>
                </a:solidFill>
              </a:rPr>
              <a:t>²</a:t>
            </a:r>
            <a:r>
              <a:rPr lang="en-US" sz="6000" dirty="0" smtClean="0">
                <a:solidFill>
                  <a:schemeClr val="accent1"/>
                </a:solidFill>
                <a:latin typeface="+mj-lt"/>
              </a:rPr>
              <a:t>, </a:t>
            </a:r>
            <a:r>
              <a:rPr lang="en-US" sz="6000" dirty="0" err="1" smtClean="0">
                <a:solidFill>
                  <a:schemeClr val="accent1"/>
                </a:solidFill>
                <a:latin typeface="+mj-lt"/>
              </a:rPr>
              <a:t>Kanekadan</a:t>
            </a:r>
            <a:r>
              <a:rPr lang="en-US" sz="6000" dirty="0" smtClean="0">
                <a:solidFill>
                  <a:schemeClr val="accent1"/>
                </a:solidFill>
                <a:latin typeface="+mj-lt"/>
              </a:rPr>
              <a:t> RT</a:t>
            </a:r>
            <a:r>
              <a:rPr lang="en-US" sz="6000" dirty="0" smtClean="0">
                <a:solidFill>
                  <a:schemeClr val="accent1"/>
                </a:solidFill>
              </a:rPr>
              <a:t>²</a:t>
            </a:r>
            <a:endParaRPr lang="en-US" sz="6000" dirty="0" smtClean="0">
              <a:solidFill>
                <a:schemeClr val="accent1"/>
              </a:solidFill>
              <a:latin typeface="+mj-lt"/>
            </a:endParaRPr>
          </a:p>
          <a:p>
            <a:pPr algn="just"/>
            <a:r>
              <a:rPr lang="en-US" sz="4000" i="1" dirty="0" smtClean="0">
                <a:solidFill>
                  <a:schemeClr val="bg1"/>
                </a:solidFill>
                <a:latin typeface="+mj-lt"/>
              </a:rPr>
              <a:t>1- </a:t>
            </a:r>
            <a:r>
              <a:rPr lang="en-US" sz="4000" i="1" dirty="0" smtClean="0">
                <a:solidFill>
                  <a:schemeClr val="bg1"/>
                </a:solidFill>
                <a:latin typeface="+mj-lt"/>
              </a:rPr>
              <a:t>Fellows do </a:t>
            </a:r>
            <a:r>
              <a:rPr lang="en-US" sz="4000" i="1" dirty="0" err="1" smtClean="0">
                <a:solidFill>
                  <a:schemeClr val="bg1"/>
                </a:solidFill>
                <a:latin typeface="+mj-lt"/>
              </a:rPr>
              <a:t>segundo</a:t>
            </a:r>
            <a:r>
              <a:rPr lang="en-US" sz="4000" i="1" dirty="0" smtClean="0">
                <a:solidFill>
                  <a:schemeClr val="bg1"/>
                </a:solidFill>
                <a:latin typeface="+mj-lt"/>
              </a:rPr>
              <a:t> </a:t>
            </a:r>
            <a:r>
              <a:rPr lang="en-US" sz="4000" i="1" dirty="0" err="1" smtClean="0">
                <a:solidFill>
                  <a:schemeClr val="bg1"/>
                </a:solidFill>
                <a:latin typeface="+mj-lt"/>
              </a:rPr>
              <a:t>ano</a:t>
            </a:r>
            <a:r>
              <a:rPr lang="en-US" sz="4000" i="1" dirty="0" smtClean="0">
                <a:solidFill>
                  <a:schemeClr val="bg1"/>
                </a:solidFill>
                <a:latin typeface="+mj-lt"/>
              </a:rPr>
              <a:t> de </a:t>
            </a:r>
            <a:r>
              <a:rPr lang="en-US" sz="4000" i="1" dirty="0" err="1" smtClean="0">
                <a:solidFill>
                  <a:schemeClr val="bg1"/>
                </a:solidFill>
                <a:latin typeface="+mj-lt"/>
              </a:rPr>
              <a:t>Especialização</a:t>
            </a:r>
            <a:r>
              <a:rPr lang="en-US" sz="4000" i="1" dirty="0" smtClean="0">
                <a:solidFill>
                  <a:schemeClr val="bg1"/>
                </a:solidFill>
                <a:latin typeface="+mj-lt"/>
              </a:rPr>
              <a:t> </a:t>
            </a:r>
            <a:r>
              <a:rPr lang="en-US" sz="4000" i="1" dirty="0" err="1" smtClean="0">
                <a:solidFill>
                  <a:schemeClr val="bg1"/>
                </a:solidFill>
                <a:latin typeface="+mj-lt"/>
              </a:rPr>
              <a:t>em</a:t>
            </a:r>
            <a:r>
              <a:rPr lang="en-US" sz="4000" i="1" dirty="0" smtClean="0">
                <a:solidFill>
                  <a:schemeClr val="bg1"/>
                </a:solidFill>
                <a:latin typeface="+mj-lt"/>
              </a:rPr>
              <a:t> </a:t>
            </a:r>
            <a:r>
              <a:rPr lang="en-US" sz="4000" i="1" dirty="0" err="1" smtClean="0">
                <a:solidFill>
                  <a:schemeClr val="bg1"/>
                </a:solidFill>
                <a:latin typeface="+mj-lt"/>
              </a:rPr>
              <a:t>Oculoplástica</a:t>
            </a:r>
            <a:r>
              <a:rPr lang="en-US" sz="4000" i="1" dirty="0" smtClean="0">
                <a:solidFill>
                  <a:schemeClr val="bg1"/>
                </a:solidFill>
                <a:latin typeface="+mj-lt"/>
              </a:rPr>
              <a:t> e </a:t>
            </a:r>
            <a:r>
              <a:rPr lang="en-US" sz="4000" i="1" dirty="0" err="1" smtClean="0">
                <a:solidFill>
                  <a:schemeClr val="bg1"/>
                </a:solidFill>
                <a:latin typeface="+mj-lt"/>
              </a:rPr>
              <a:t>Vias</a:t>
            </a:r>
            <a:r>
              <a:rPr lang="en-US" sz="4000" i="1" dirty="0" smtClean="0">
                <a:solidFill>
                  <a:schemeClr val="bg1"/>
                </a:solidFill>
                <a:latin typeface="+mj-lt"/>
              </a:rPr>
              <a:t> </a:t>
            </a:r>
            <a:r>
              <a:rPr lang="en-US" sz="4000" i="1" dirty="0" err="1" smtClean="0">
                <a:solidFill>
                  <a:schemeClr val="bg1"/>
                </a:solidFill>
                <a:latin typeface="+mj-lt"/>
              </a:rPr>
              <a:t>Lacrimais</a:t>
            </a:r>
            <a:r>
              <a:rPr lang="en-US" sz="4000" i="1" dirty="0" smtClean="0">
                <a:solidFill>
                  <a:schemeClr val="bg1"/>
                </a:solidFill>
                <a:latin typeface="+mj-lt"/>
              </a:rPr>
              <a:t> do BOS</a:t>
            </a:r>
          </a:p>
          <a:p>
            <a:pPr algn="just"/>
            <a:r>
              <a:rPr lang="en-US" sz="4000" i="1" dirty="0" smtClean="0">
                <a:solidFill>
                  <a:schemeClr val="bg1"/>
                </a:solidFill>
                <a:latin typeface="+mj-lt"/>
              </a:rPr>
              <a:t>2- </a:t>
            </a:r>
            <a:r>
              <a:rPr lang="en-US" sz="4000" i="1" dirty="0" err="1" smtClean="0">
                <a:solidFill>
                  <a:schemeClr val="bg1"/>
                </a:solidFill>
                <a:latin typeface="+mj-lt"/>
              </a:rPr>
              <a:t>Preceptores</a:t>
            </a:r>
            <a:r>
              <a:rPr lang="en-US" sz="4000" i="1" dirty="0" smtClean="0">
                <a:solidFill>
                  <a:schemeClr val="bg1"/>
                </a:solidFill>
                <a:latin typeface="+mj-lt"/>
              </a:rPr>
              <a:t> do </a:t>
            </a:r>
            <a:r>
              <a:rPr lang="en-US" sz="4000" i="1" dirty="0" err="1" smtClean="0">
                <a:solidFill>
                  <a:schemeClr val="bg1"/>
                </a:solidFill>
                <a:latin typeface="+mj-lt"/>
              </a:rPr>
              <a:t>Setor</a:t>
            </a:r>
            <a:r>
              <a:rPr lang="en-US" sz="4000" i="1" dirty="0" smtClean="0">
                <a:solidFill>
                  <a:schemeClr val="bg1"/>
                </a:solidFill>
                <a:latin typeface="+mj-lt"/>
              </a:rPr>
              <a:t> de </a:t>
            </a:r>
            <a:r>
              <a:rPr lang="en-US" sz="4000" i="1" dirty="0" err="1">
                <a:solidFill>
                  <a:schemeClr val="bg1"/>
                </a:solidFill>
              </a:rPr>
              <a:t>Oculoplástica</a:t>
            </a:r>
            <a:r>
              <a:rPr lang="en-US" sz="4000" i="1" dirty="0">
                <a:solidFill>
                  <a:schemeClr val="bg1"/>
                </a:solidFill>
              </a:rPr>
              <a:t> e </a:t>
            </a:r>
            <a:r>
              <a:rPr lang="en-US" sz="4000" i="1" dirty="0" err="1">
                <a:solidFill>
                  <a:schemeClr val="bg1"/>
                </a:solidFill>
              </a:rPr>
              <a:t>Vias</a:t>
            </a:r>
            <a:r>
              <a:rPr lang="en-US" sz="4000" i="1" dirty="0">
                <a:solidFill>
                  <a:schemeClr val="bg1"/>
                </a:solidFill>
              </a:rPr>
              <a:t> </a:t>
            </a:r>
            <a:r>
              <a:rPr lang="en-US" sz="4000" i="1" dirty="0" err="1">
                <a:solidFill>
                  <a:schemeClr val="bg1"/>
                </a:solidFill>
              </a:rPr>
              <a:t>Lacrimais</a:t>
            </a:r>
            <a:r>
              <a:rPr lang="en-US" sz="4000" i="1" dirty="0">
                <a:solidFill>
                  <a:schemeClr val="bg1"/>
                </a:solidFill>
              </a:rPr>
              <a:t> do BOS</a:t>
            </a:r>
            <a:endParaRPr lang="pt-BR" sz="4000" i="1" dirty="0">
              <a:solidFill>
                <a:schemeClr val="bg1"/>
              </a:solidFill>
              <a:latin typeface="+mj-lt"/>
            </a:endParaRPr>
          </a:p>
        </p:txBody>
      </p:sp>
      <p:sp>
        <p:nvSpPr>
          <p:cNvPr id="8" name="Retângulo de cantos arredondados 7"/>
          <p:cNvSpPr/>
          <p:nvPr/>
        </p:nvSpPr>
        <p:spPr>
          <a:xfrm>
            <a:off x="576289" y="5904956"/>
            <a:ext cx="15481720" cy="31323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mj-lt"/>
              </a:rPr>
              <a:t>INTRODUÇÃO</a:t>
            </a:r>
            <a:endParaRPr lang="en-US" sz="4800" dirty="0">
              <a:solidFill>
                <a:schemeClr val="bg2"/>
              </a:solidFill>
            </a:endParaRPr>
          </a:p>
          <a:p>
            <a:pPr algn="just"/>
            <a:r>
              <a:rPr lang="pt-BR" sz="3600" dirty="0">
                <a:solidFill>
                  <a:schemeClr val="bg2"/>
                </a:solidFill>
              </a:rPr>
              <a:t> </a:t>
            </a:r>
            <a:r>
              <a:rPr lang="pt-BR" sz="3600" dirty="0" smtClean="0">
                <a:solidFill>
                  <a:schemeClr val="bg2"/>
                </a:solidFill>
              </a:rPr>
              <a:t>    O </a:t>
            </a:r>
            <a:r>
              <a:rPr lang="pt-BR" sz="3600" dirty="0">
                <a:solidFill>
                  <a:schemeClr val="bg2"/>
                </a:solidFill>
              </a:rPr>
              <a:t>carcinoma </a:t>
            </a:r>
            <a:r>
              <a:rPr lang="pt-BR" sz="3600" dirty="0" err="1">
                <a:solidFill>
                  <a:schemeClr val="bg2"/>
                </a:solidFill>
              </a:rPr>
              <a:t>espinocelular</a:t>
            </a:r>
            <a:r>
              <a:rPr lang="pt-BR" sz="3600" dirty="0">
                <a:solidFill>
                  <a:schemeClr val="bg2"/>
                </a:solidFill>
              </a:rPr>
              <a:t> (CEC) da conjuntiva, também denominado carcinoma de células escamosas, é o tumor maligno mais comum da conjuntiva.(1) É responsável por 20% das lesões </a:t>
            </a:r>
            <a:r>
              <a:rPr lang="pt-BR" sz="3600" dirty="0" err="1">
                <a:solidFill>
                  <a:schemeClr val="bg2"/>
                </a:solidFill>
              </a:rPr>
              <a:t>conjuntivais</a:t>
            </a:r>
            <a:r>
              <a:rPr lang="pt-BR" sz="3600" dirty="0">
                <a:solidFill>
                  <a:schemeClr val="bg2"/>
                </a:solidFill>
              </a:rPr>
              <a:t>, representando 61,53% dos tumores malignos do local. (2) Possui etiologia </a:t>
            </a:r>
            <a:r>
              <a:rPr lang="pt-BR" sz="3600" dirty="0" smtClean="0">
                <a:solidFill>
                  <a:schemeClr val="bg2"/>
                </a:solidFill>
              </a:rPr>
              <a:t>multifatorial como </a:t>
            </a:r>
            <a:r>
              <a:rPr lang="pt-BR" sz="3600" dirty="0">
                <a:solidFill>
                  <a:schemeClr val="bg2"/>
                </a:solidFill>
              </a:rPr>
              <a:t>idade avançada, exposição a raios ultravioleta, e a derivados do petróleo, fumaça de cigarro, infecção pelo </a:t>
            </a:r>
            <a:r>
              <a:rPr lang="pt-BR" sz="3600" dirty="0" err="1">
                <a:solidFill>
                  <a:schemeClr val="bg2"/>
                </a:solidFill>
              </a:rPr>
              <a:t>papilomavírus</a:t>
            </a:r>
            <a:r>
              <a:rPr lang="pt-BR" sz="3600" dirty="0">
                <a:solidFill>
                  <a:schemeClr val="bg2"/>
                </a:solidFill>
              </a:rPr>
              <a:t> humano (HPV), e pelo vírus da imunodeficiência humana (HIV). (1-2)</a:t>
            </a:r>
          </a:p>
          <a:p>
            <a:pPr algn="just"/>
            <a:r>
              <a:rPr lang="pt-BR" sz="3600" dirty="0">
                <a:solidFill>
                  <a:schemeClr val="bg2"/>
                </a:solidFill>
              </a:rPr>
              <a:t> </a:t>
            </a:r>
            <a:r>
              <a:rPr lang="pt-BR" sz="3600" dirty="0" smtClean="0">
                <a:solidFill>
                  <a:schemeClr val="bg2"/>
                </a:solidFill>
              </a:rPr>
              <a:t>     A </a:t>
            </a:r>
            <a:r>
              <a:rPr lang="pt-BR" sz="3600" dirty="0">
                <a:solidFill>
                  <a:schemeClr val="bg2"/>
                </a:solidFill>
              </a:rPr>
              <a:t>apresentação clínica dessas lesões se estende por um amplo espectro e difere com base no grau de envolvimento patológico. Este último pode variar de displasia leve a grave, displasia epitelial de espessura total (carcinoma in </a:t>
            </a:r>
            <a:r>
              <a:rPr lang="pt-BR" sz="3600" dirty="0" err="1">
                <a:solidFill>
                  <a:schemeClr val="bg2"/>
                </a:solidFill>
              </a:rPr>
              <a:t>situ</a:t>
            </a:r>
            <a:r>
              <a:rPr lang="pt-BR" sz="3600" dirty="0">
                <a:solidFill>
                  <a:schemeClr val="bg2"/>
                </a:solidFill>
              </a:rPr>
              <a:t>) e carcinoma </a:t>
            </a:r>
            <a:r>
              <a:rPr lang="pt-BR" sz="3600" dirty="0" err="1">
                <a:solidFill>
                  <a:schemeClr val="bg2"/>
                </a:solidFill>
              </a:rPr>
              <a:t>espinocelular</a:t>
            </a:r>
            <a:r>
              <a:rPr lang="pt-BR" sz="3600" dirty="0">
                <a:solidFill>
                  <a:schemeClr val="bg2"/>
                </a:solidFill>
              </a:rPr>
              <a:t> invasivo. (3)</a:t>
            </a:r>
          </a:p>
          <a:p>
            <a:pPr algn="just"/>
            <a:r>
              <a:rPr lang="pt-BR" sz="3600" dirty="0" smtClean="0">
                <a:solidFill>
                  <a:schemeClr val="bg2"/>
                </a:solidFill>
              </a:rPr>
              <a:t>     O </a:t>
            </a:r>
            <a:r>
              <a:rPr lang="pt-BR" sz="3600" dirty="0">
                <a:solidFill>
                  <a:schemeClr val="bg2"/>
                </a:solidFill>
              </a:rPr>
              <a:t>tratamento primário para o CEC é a excisão cirúrgica com margens de segurança, podendo mesmo assim, haver recorrência da lesão. Quando o tumor é difuso a taxa de recorrência é alta. Lesões envolvendo mais de 50% do limbo </a:t>
            </a:r>
            <a:r>
              <a:rPr lang="pt-BR" sz="3600" dirty="0" err="1">
                <a:solidFill>
                  <a:schemeClr val="bg2"/>
                </a:solidFill>
              </a:rPr>
              <a:t>corneano</a:t>
            </a:r>
            <a:r>
              <a:rPr lang="pt-BR" sz="3600" dirty="0">
                <a:solidFill>
                  <a:schemeClr val="bg2"/>
                </a:solidFill>
              </a:rPr>
              <a:t> tendem a apresentar um pior prognóstico. (4) </a:t>
            </a:r>
          </a:p>
          <a:p>
            <a:pPr algn="ctr"/>
            <a:endParaRPr lang="en-US" sz="1800" dirty="0" smtClean="0"/>
          </a:p>
          <a:p>
            <a:endParaRPr lang="en-US" sz="5400" b="1" dirty="0"/>
          </a:p>
          <a:p>
            <a:pPr algn="ctr"/>
            <a:r>
              <a:rPr lang="en-US" sz="4400" b="1" dirty="0" smtClean="0">
                <a:latin typeface="+mj-lt"/>
              </a:rPr>
              <a:t>RELATO DE </a:t>
            </a:r>
            <a:r>
              <a:rPr lang="en-US" sz="4400" b="1" dirty="0" smtClean="0">
                <a:latin typeface="+mj-lt"/>
              </a:rPr>
              <a:t>CASO</a:t>
            </a:r>
            <a:endParaRPr lang="en-US" sz="5400" b="1" dirty="0">
              <a:latin typeface="+mj-lt"/>
            </a:endParaRPr>
          </a:p>
          <a:p>
            <a:pPr algn="just"/>
            <a:r>
              <a:rPr lang="pt-BR" sz="3200" dirty="0" smtClean="0">
                <a:solidFill>
                  <a:schemeClr val="bg2"/>
                </a:solidFill>
              </a:rPr>
              <a:t>     </a:t>
            </a:r>
            <a:r>
              <a:rPr lang="pt-BR" sz="3600" dirty="0" smtClean="0">
                <a:solidFill>
                  <a:schemeClr val="bg2"/>
                </a:solidFill>
              </a:rPr>
              <a:t>Paciente VDS </a:t>
            </a:r>
            <a:r>
              <a:rPr lang="pt-BR" sz="3600" dirty="0">
                <a:solidFill>
                  <a:schemeClr val="bg2"/>
                </a:solidFill>
              </a:rPr>
              <a:t>de 85 anos, do sexo masculino</a:t>
            </a:r>
            <a:r>
              <a:rPr lang="pt-BR" sz="3600" dirty="0" smtClean="0">
                <a:solidFill>
                  <a:schemeClr val="bg2"/>
                </a:solidFill>
              </a:rPr>
              <a:t>,  </a:t>
            </a:r>
            <a:r>
              <a:rPr lang="pt-BR" sz="3600" dirty="0">
                <a:solidFill>
                  <a:schemeClr val="bg2"/>
                </a:solidFill>
              </a:rPr>
              <a:t>procurou o Pronto Atendimento de nosso serviço com queixa de </a:t>
            </a:r>
            <a:r>
              <a:rPr lang="pt-BR" sz="3600" dirty="0" err="1">
                <a:solidFill>
                  <a:schemeClr val="bg2"/>
                </a:solidFill>
              </a:rPr>
              <a:t>tumoração</a:t>
            </a:r>
            <a:r>
              <a:rPr lang="pt-BR" sz="3600" dirty="0">
                <a:solidFill>
                  <a:schemeClr val="bg2"/>
                </a:solidFill>
              </a:rPr>
              <a:t> em olho esquerdo de crescimento rápido no último ano, que acompanhou perda da visão deste. Seu acompanhante relatou que o tumor foi negligenciado, uma vez que o paciente apresentava DM descontrolada, não apresentando exames laboratoriais </a:t>
            </a:r>
            <a:r>
              <a:rPr lang="pt-BR" sz="3600" dirty="0" smtClean="0">
                <a:solidFill>
                  <a:schemeClr val="bg2"/>
                </a:solidFill>
              </a:rPr>
              <a:t>estáveis </a:t>
            </a:r>
            <a:r>
              <a:rPr lang="pt-BR" sz="3600" dirty="0">
                <a:solidFill>
                  <a:schemeClr val="bg2"/>
                </a:solidFill>
              </a:rPr>
              <a:t>para que fosse realizado procedimentos cirúrgicos ou biópsia, além de ter amputado os membros inferiores no último ano.  Ao exame o paciente apresentou acuidade visual de olho esquerdo de ausência de percepção luminosa, </a:t>
            </a:r>
            <a:r>
              <a:rPr lang="pt-BR" sz="3600" dirty="0" err="1">
                <a:solidFill>
                  <a:schemeClr val="bg2"/>
                </a:solidFill>
              </a:rPr>
              <a:t>ectoscopia</a:t>
            </a:r>
            <a:r>
              <a:rPr lang="pt-BR" sz="3600" dirty="0">
                <a:solidFill>
                  <a:schemeClr val="bg2"/>
                </a:solidFill>
              </a:rPr>
              <a:t> com presença de </a:t>
            </a:r>
            <a:r>
              <a:rPr lang="pt-BR" sz="3600" dirty="0" err="1">
                <a:solidFill>
                  <a:schemeClr val="bg2"/>
                </a:solidFill>
              </a:rPr>
              <a:t>tumoração</a:t>
            </a:r>
            <a:r>
              <a:rPr lang="pt-BR" sz="3600" dirty="0">
                <a:solidFill>
                  <a:schemeClr val="bg2"/>
                </a:solidFill>
              </a:rPr>
              <a:t> de provável etiologia de conjuntiva bulbar, de consistência endurecida e pouco móvel, atingindo a totalidade da fenda palpebral, sendo friável e com </a:t>
            </a:r>
            <a:r>
              <a:rPr lang="pt-BR" sz="3600" dirty="0" err="1">
                <a:solidFill>
                  <a:schemeClr val="bg2"/>
                </a:solidFill>
              </a:rPr>
              <a:t>telangectasias</a:t>
            </a:r>
            <a:r>
              <a:rPr lang="pt-BR" sz="3600" dirty="0" smtClean="0">
                <a:solidFill>
                  <a:schemeClr val="bg2"/>
                </a:solidFill>
              </a:rPr>
              <a:t>. (imagens 1 e 2) </a:t>
            </a:r>
            <a:r>
              <a:rPr lang="pt-BR" sz="3600" dirty="0">
                <a:solidFill>
                  <a:schemeClr val="bg2"/>
                </a:solidFill>
              </a:rPr>
              <a:t>Não era possível avaliar superfície ocular, pressão </a:t>
            </a:r>
            <a:r>
              <a:rPr lang="pt-BR" sz="3600" dirty="0" smtClean="0">
                <a:solidFill>
                  <a:schemeClr val="bg2"/>
                </a:solidFill>
              </a:rPr>
              <a:t>intraocular </a:t>
            </a:r>
            <a:r>
              <a:rPr lang="pt-BR" sz="3600" dirty="0">
                <a:solidFill>
                  <a:schemeClr val="bg2"/>
                </a:solidFill>
              </a:rPr>
              <a:t>e </a:t>
            </a:r>
            <a:r>
              <a:rPr lang="pt-BR" sz="3600" dirty="0" err="1">
                <a:solidFill>
                  <a:schemeClr val="bg2"/>
                </a:solidFill>
              </a:rPr>
              <a:t>fundoscopia</a:t>
            </a:r>
            <a:r>
              <a:rPr lang="pt-BR" sz="3600" dirty="0">
                <a:solidFill>
                  <a:schemeClr val="bg2"/>
                </a:solidFill>
              </a:rPr>
              <a:t>. </a:t>
            </a:r>
            <a:r>
              <a:rPr lang="pt-BR" sz="3600" dirty="0" smtClean="0">
                <a:solidFill>
                  <a:schemeClr val="bg2"/>
                </a:solidFill>
              </a:rPr>
              <a:t>(imagem 3) Toda </a:t>
            </a:r>
            <a:r>
              <a:rPr lang="pt-BR" sz="3600" dirty="0">
                <a:solidFill>
                  <a:schemeClr val="bg2"/>
                </a:solidFill>
              </a:rPr>
              <a:t>extensão da lesão era corada por azul de toluidina. Foi solicitado TC de órbita que revelou apenas invasão </a:t>
            </a:r>
            <a:r>
              <a:rPr lang="pt-BR" sz="3600" dirty="0" err="1" smtClean="0">
                <a:solidFill>
                  <a:schemeClr val="bg2"/>
                </a:solidFill>
              </a:rPr>
              <a:t>extraorbitária</a:t>
            </a:r>
            <a:r>
              <a:rPr lang="pt-BR" sz="3600" dirty="0" smtClean="0">
                <a:solidFill>
                  <a:schemeClr val="bg2"/>
                </a:solidFill>
              </a:rPr>
              <a:t>, compatível com US ocular. </a:t>
            </a:r>
            <a:r>
              <a:rPr lang="pt-BR" sz="3600" dirty="0">
                <a:solidFill>
                  <a:schemeClr val="bg2"/>
                </a:solidFill>
              </a:rPr>
              <a:t>A biópsia </a:t>
            </a:r>
            <a:r>
              <a:rPr lang="pt-BR" sz="3600" dirty="0" err="1">
                <a:solidFill>
                  <a:schemeClr val="bg2"/>
                </a:solidFill>
              </a:rPr>
              <a:t>incisional</a:t>
            </a:r>
            <a:r>
              <a:rPr lang="pt-BR" sz="3600" dirty="0">
                <a:solidFill>
                  <a:schemeClr val="bg2"/>
                </a:solidFill>
              </a:rPr>
              <a:t> confirmou a suspeita de Carcinoma </a:t>
            </a:r>
            <a:r>
              <a:rPr lang="pt-BR" sz="3600" dirty="0" err="1">
                <a:solidFill>
                  <a:schemeClr val="bg2"/>
                </a:solidFill>
              </a:rPr>
              <a:t>Espinocelular</a:t>
            </a:r>
            <a:r>
              <a:rPr lang="pt-BR" sz="3600" dirty="0">
                <a:solidFill>
                  <a:schemeClr val="bg2"/>
                </a:solidFill>
              </a:rPr>
              <a:t>, sendo este bem diferenciado. Optou-se por </a:t>
            </a:r>
            <a:r>
              <a:rPr lang="pt-BR" sz="3600" dirty="0" err="1" smtClean="0">
                <a:solidFill>
                  <a:schemeClr val="bg2"/>
                </a:solidFill>
              </a:rPr>
              <a:t>enucleação</a:t>
            </a:r>
            <a:r>
              <a:rPr lang="pt-BR" sz="3600" dirty="0" smtClean="0">
                <a:solidFill>
                  <a:schemeClr val="bg2"/>
                </a:solidFill>
              </a:rPr>
              <a:t> estendida </a:t>
            </a:r>
            <a:r>
              <a:rPr lang="pt-BR" sz="3600" dirty="0">
                <a:solidFill>
                  <a:schemeClr val="bg2"/>
                </a:solidFill>
              </a:rPr>
              <a:t>que </a:t>
            </a:r>
            <a:r>
              <a:rPr lang="pt-BR" sz="3600" dirty="0" smtClean="0">
                <a:solidFill>
                  <a:schemeClr val="bg2"/>
                </a:solidFill>
              </a:rPr>
              <a:t>reafirmou </a:t>
            </a:r>
            <a:r>
              <a:rPr lang="pt-BR" sz="3600" dirty="0">
                <a:solidFill>
                  <a:schemeClr val="bg2"/>
                </a:solidFill>
              </a:rPr>
              <a:t>o diagnóstico prévio</a:t>
            </a:r>
            <a:r>
              <a:rPr lang="pt-BR" sz="3600" dirty="0" smtClean="0">
                <a:solidFill>
                  <a:schemeClr val="bg2"/>
                </a:solidFill>
              </a:rPr>
              <a:t>. (imagem 4) </a:t>
            </a:r>
            <a:r>
              <a:rPr lang="pt-BR" sz="3600" dirty="0">
                <a:solidFill>
                  <a:schemeClr val="bg2"/>
                </a:solidFill>
              </a:rPr>
              <a:t>O paciente </a:t>
            </a:r>
            <a:r>
              <a:rPr lang="pt-BR" sz="3600" dirty="0" smtClean="0">
                <a:solidFill>
                  <a:schemeClr val="bg2"/>
                </a:solidFill>
              </a:rPr>
              <a:t>segue </a:t>
            </a:r>
            <a:r>
              <a:rPr lang="pt-BR" sz="3600" dirty="0">
                <a:solidFill>
                  <a:schemeClr val="bg2"/>
                </a:solidFill>
              </a:rPr>
              <a:t>em nosso serviço</a:t>
            </a:r>
            <a:r>
              <a:rPr lang="pt-BR" sz="3600" dirty="0" smtClean="0">
                <a:solidFill>
                  <a:schemeClr val="bg2"/>
                </a:solidFill>
              </a:rPr>
              <a:t>, com visitas mensais, atualmente </a:t>
            </a:r>
            <a:r>
              <a:rPr lang="pt-BR" sz="3600" dirty="0">
                <a:solidFill>
                  <a:schemeClr val="bg2"/>
                </a:solidFill>
              </a:rPr>
              <a:t>livre de neoplasias e em acompanhamento com </a:t>
            </a:r>
            <a:r>
              <a:rPr lang="pt-BR" sz="3600" dirty="0" smtClean="0">
                <a:solidFill>
                  <a:schemeClr val="bg2"/>
                </a:solidFill>
              </a:rPr>
              <a:t>Oncologista Clínico.</a:t>
            </a: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smtClean="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smtClean="0">
              <a:solidFill>
                <a:schemeClr val="bg2"/>
              </a:solidFill>
            </a:endParaRPr>
          </a:p>
          <a:p>
            <a:pPr algn="just"/>
            <a:endParaRPr lang="pt-BR" sz="3600" dirty="0" smtClean="0">
              <a:solidFill>
                <a:schemeClr val="bg2"/>
              </a:solidFill>
            </a:endParaRPr>
          </a:p>
          <a:p>
            <a:pPr algn="just"/>
            <a:endParaRPr lang="pt-BR" sz="3600" b="1" dirty="0">
              <a:solidFill>
                <a:schemeClr val="bg2"/>
              </a:solidFill>
              <a:latin typeface="+mj-lt"/>
            </a:endParaRPr>
          </a:p>
          <a:p>
            <a:pPr algn="just"/>
            <a:endParaRPr lang="pt-BR" sz="3600" b="1" dirty="0" smtClean="0">
              <a:solidFill>
                <a:schemeClr val="bg2"/>
              </a:solidFill>
              <a:latin typeface="+mj-lt"/>
            </a:endParaRPr>
          </a:p>
          <a:p>
            <a:pPr algn="ctr"/>
            <a:r>
              <a:rPr lang="pt-BR" sz="3600" b="1" dirty="0" smtClean="0">
                <a:solidFill>
                  <a:schemeClr val="bg2"/>
                </a:solidFill>
                <a:latin typeface="+mj-lt"/>
              </a:rPr>
              <a:t>Imagens 1 e 2: </a:t>
            </a:r>
            <a:r>
              <a:rPr lang="pt-BR" sz="3600" b="1" dirty="0" err="1" smtClean="0">
                <a:solidFill>
                  <a:schemeClr val="bg2"/>
                </a:solidFill>
                <a:latin typeface="+mj-lt"/>
              </a:rPr>
              <a:t>Ectoscopia</a:t>
            </a:r>
            <a:r>
              <a:rPr lang="pt-BR" sz="3600" b="1" dirty="0" smtClean="0">
                <a:solidFill>
                  <a:schemeClr val="bg2"/>
                </a:solidFill>
                <a:latin typeface="+mj-lt"/>
              </a:rPr>
              <a:t> revelando </a:t>
            </a:r>
            <a:r>
              <a:rPr lang="pt-BR" sz="3600" b="1" dirty="0" err="1" smtClean="0">
                <a:solidFill>
                  <a:schemeClr val="bg2"/>
                </a:solidFill>
                <a:latin typeface="+mj-lt"/>
              </a:rPr>
              <a:t>tumoração</a:t>
            </a:r>
            <a:r>
              <a:rPr lang="pt-BR" sz="3600" b="1" dirty="0" smtClean="0">
                <a:solidFill>
                  <a:schemeClr val="bg2"/>
                </a:solidFill>
                <a:latin typeface="+mj-lt"/>
              </a:rPr>
              <a:t> extensa</a:t>
            </a:r>
            <a:endParaRPr lang="pt-BR" sz="3600" b="1" dirty="0">
              <a:solidFill>
                <a:schemeClr val="bg2"/>
              </a:solidFill>
              <a:latin typeface="+mj-lt"/>
            </a:endParaRPr>
          </a:p>
        </p:txBody>
      </p:sp>
      <p:sp>
        <p:nvSpPr>
          <p:cNvPr id="9" name="Retângulo de cantos arredondados 8"/>
          <p:cNvSpPr/>
          <p:nvPr/>
        </p:nvSpPr>
        <p:spPr>
          <a:xfrm>
            <a:off x="16346041" y="5904956"/>
            <a:ext cx="15481720" cy="31395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600" b="1" dirty="0" smtClean="0">
              <a:solidFill>
                <a:schemeClr val="bg2"/>
              </a:solidFill>
            </a:endParaRPr>
          </a:p>
          <a:p>
            <a:pPr algn="ctr"/>
            <a:endParaRPr lang="pt-BR" sz="3600" b="1" dirty="0">
              <a:solidFill>
                <a:schemeClr val="bg2"/>
              </a:solidFill>
            </a:endParaRPr>
          </a:p>
          <a:p>
            <a:pPr algn="ctr"/>
            <a:endParaRPr lang="pt-BR" sz="3600" b="1" dirty="0" smtClean="0">
              <a:solidFill>
                <a:schemeClr val="bg2"/>
              </a:solidFill>
            </a:endParaRPr>
          </a:p>
          <a:p>
            <a:pPr algn="ctr"/>
            <a:endParaRPr lang="pt-BR" sz="3600" b="1" dirty="0" smtClean="0">
              <a:solidFill>
                <a:schemeClr val="bg2"/>
              </a:solidFill>
            </a:endParaRPr>
          </a:p>
          <a:p>
            <a:pPr algn="ctr"/>
            <a:endParaRPr lang="pt-BR" sz="3600" b="1" dirty="0">
              <a:solidFill>
                <a:schemeClr val="bg2"/>
              </a:solidFill>
            </a:endParaRPr>
          </a:p>
          <a:p>
            <a:pPr algn="ctr"/>
            <a:endParaRPr lang="pt-BR" sz="3600" b="1" dirty="0" smtClean="0">
              <a:solidFill>
                <a:schemeClr val="bg2"/>
              </a:solidFill>
            </a:endParaRPr>
          </a:p>
          <a:p>
            <a:pPr algn="ctr"/>
            <a:endParaRPr lang="pt-BR" sz="3600" b="1" dirty="0">
              <a:solidFill>
                <a:schemeClr val="bg2"/>
              </a:solidFill>
            </a:endParaRPr>
          </a:p>
          <a:p>
            <a:pPr algn="ctr"/>
            <a:endParaRPr lang="pt-BR" sz="3600" b="1" dirty="0" smtClean="0">
              <a:solidFill>
                <a:schemeClr val="bg2"/>
              </a:solidFill>
            </a:endParaRPr>
          </a:p>
          <a:p>
            <a:pPr algn="ctr"/>
            <a:endParaRPr lang="pt-BR" sz="3600" b="1" dirty="0">
              <a:solidFill>
                <a:schemeClr val="bg2"/>
              </a:solidFill>
            </a:endParaRPr>
          </a:p>
          <a:p>
            <a:pPr algn="ctr"/>
            <a:endParaRPr lang="pt-BR" sz="3600" b="1" dirty="0" smtClean="0">
              <a:solidFill>
                <a:schemeClr val="bg2"/>
              </a:solidFill>
            </a:endParaRPr>
          </a:p>
          <a:p>
            <a:pPr algn="ctr"/>
            <a:r>
              <a:rPr lang="pt-BR" sz="3600" b="1" dirty="0" smtClean="0">
                <a:solidFill>
                  <a:schemeClr val="bg2"/>
                </a:solidFill>
              </a:rPr>
              <a:t>Imagem </a:t>
            </a:r>
            <a:r>
              <a:rPr lang="pt-BR" sz="3600" b="1" dirty="0">
                <a:solidFill>
                  <a:schemeClr val="bg2"/>
                </a:solidFill>
              </a:rPr>
              <a:t>3</a:t>
            </a:r>
            <a:r>
              <a:rPr lang="pt-BR" sz="3600" b="1" dirty="0" smtClean="0">
                <a:solidFill>
                  <a:schemeClr val="bg2"/>
                </a:solidFill>
              </a:rPr>
              <a:t>: </a:t>
            </a:r>
            <a:r>
              <a:rPr lang="pt-BR" sz="3600" b="1" dirty="0" err="1" smtClean="0">
                <a:solidFill>
                  <a:schemeClr val="bg2"/>
                </a:solidFill>
              </a:rPr>
              <a:t>Biomicroscopia</a:t>
            </a:r>
            <a:r>
              <a:rPr lang="pt-BR" sz="3600" b="1" dirty="0" smtClean="0">
                <a:solidFill>
                  <a:schemeClr val="bg2"/>
                </a:solidFill>
              </a:rPr>
              <a:t> evidenciando aspecto friável e presença de </a:t>
            </a:r>
            <a:r>
              <a:rPr lang="pt-BR" sz="3600" b="1" dirty="0" err="1" smtClean="0">
                <a:solidFill>
                  <a:schemeClr val="bg2"/>
                </a:solidFill>
              </a:rPr>
              <a:t>telangectasias</a:t>
            </a:r>
            <a:r>
              <a:rPr lang="pt-BR" sz="3600" b="1" dirty="0" smtClean="0">
                <a:solidFill>
                  <a:schemeClr val="bg2"/>
                </a:solidFill>
              </a:rPr>
              <a:t> em </a:t>
            </a:r>
            <a:r>
              <a:rPr lang="pt-BR" sz="3600" b="1" dirty="0" err="1" smtClean="0">
                <a:solidFill>
                  <a:schemeClr val="bg2"/>
                </a:solidFill>
              </a:rPr>
              <a:t>tumoração</a:t>
            </a:r>
            <a:r>
              <a:rPr lang="pt-BR" sz="3600" b="1" dirty="0" smtClean="0">
                <a:solidFill>
                  <a:schemeClr val="bg2"/>
                </a:solidFill>
              </a:rPr>
              <a:t>, sem possibilidade de visualização de superfície ocular</a:t>
            </a:r>
            <a:endParaRPr lang="pt-BR" sz="3600" b="1" dirty="0">
              <a:solidFill>
                <a:schemeClr val="bg2"/>
              </a:solidFill>
            </a:endParaRPr>
          </a:p>
          <a:p>
            <a:pPr algn="ctr"/>
            <a:endParaRPr lang="en-US" sz="4400" b="1" dirty="0">
              <a:latin typeface="+mj-lt"/>
            </a:endParaRPr>
          </a:p>
          <a:p>
            <a:pPr algn="ctr"/>
            <a:r>
              <a:rPr lang="en-US" sz="4400" b="1" dirty="0" smtClean="0">
                <a:latin typeface="+mj-lt"/>
              </a:rPr>
              <a:t>DISCUSSÃO</a:t>
            </a:r>
            <a:endParaRPr lang="en-US" sz="5400" b="1" dirty="0">
              <a:latin typeface="+mj-lt"/>
            </a:endParaRPr>
          </a:p>
          <a:p>
            <a:pPr algn="just"/>
            <a:r>
              <a:rPr lang="pt-BR" sz="3600" dirty="0" smtClean="0">
                <a:solidFill>
                  <a:schemeClr val="bg2"/>
                </a:solidFill>
              </a:rPr>
              <a:t>     O </a:t>
            </a:r>
            <a:r>
              <a:rPr lang="pt-BR" sz="3600" dirty="0">
                <a:solidFill>
                  <a:schemeClr val="bg2"/>
                </a:solidFill>
              </a:rPr>
              <a:t>CEC de conjuntiva apresenta proliferação de células tumorais invadindo o estroma </a:t>
            </a:r>
            <a:r>
              <a:rPr lang="pt-BR" sz="3600" dirty="0" err="1">
                <a:solidFill>
                  <a:schemeClr val="bg2"/>
                </a:solidFill>
              </a:rPr>
              <a:t>conjuntival</a:t>
            </a:r>
            <a:r>
              <a:rPr lang="pt-BR" sz="3600" dirty="0">
                <a:solidFill>
                  <a:schemeClr val="bg2"/>
                </a:solidFill>
              </a:rPr>
              <a:t>.</a:t>
            </a:r>
            <a:r>
              <a:rPr lang="pt-BR" sz="3600" baseline="30000" dirty="0">
                <a:solidFill>
                  <a:schemeClr val="bg2"/>
                </a:solidFill>
              </a:rPr>
              <a:t> </a:t>
            </a:r>
            <a:r>
              <a:rPr lang="pt-BR" sz="3600" dirty="0">
                <a:solidFill>
                  <a:schemeClr val="bg2"/>
                </a:solidFill>
              </a:rPr>
              <a:t>Sua localização mais comumente encontrada é o limbo, na conjuntiva bulbar, sendo raramente encontrado na conjuntiva palpebral ou isolado no epitélio da córnea. O aspecto da lesão é em placa ou em forma de nódulo, </a:t>
            </a:r>
            <a:r>
              <a:rPr lang="pt-BR" sz="3600" dirty="0" err="1">
                <a:solidFill>
                  <a:schemeClr val="bg2"/>
                </a:solidFill>
              </a:rPr>
              <a:t>exofítica</a:t>
            </a:r>
            <a:r>
              <a:rPr lang="pt-BR" sz="3600" dirty="0">
                <a:solidFill>
                  <a:schemeClr val="bg2"/>
                </a:solidFill>
              </a:rPr>
              <a:t> e pedunculada. Dados da literatura indicam que o carcinoma escamoso apresenta baixa probabilidade </a:t>
            </a:r>
            <a:r>
              <a:rPr lang="pt-BR" sz="3600" dirty="0" smtClean="0">
                <a:solidFill>
                  <a:schemeClr val="bg2"/>
                </a:solidFill>
              </a:rPr>
              <a:t>de agressividade e </a:t>
            </a:r>
            <a:r>
              <a:rPr lang="pt-BR" sz="3600" dirty="0" err="1" smtClean="0">
                <a:solidFill>
                  <a:schemeClr val="bg2"/>
                </a:solidFill>
              </a:rPr>
              <a:t>metastização</a:t>
            </a:r>
            <a:r>
              <a:rPr lang="pt-BR" sz="3600" dirty="0" smtClean="0">
                <a:solidFill>
                  <a:schemeClr val="bg2"/>
                </a:solidFill>
              </a:rPr>
              <a:t>, </a:t>
            </a:r>
            <a:r>
              <a:rPr lang="pt-BR" sz="3600" dirty="0">
                <a:solidFill>
                  <a:schemeClr val="bg2"/>
                </a:solidFill>
              </a:rPr>
              <a:t>contudo pacientes </a:t>
            </a:r>
            <a:r>
              <a:rPr lang="pt-BR" sz="3600" dirty="0" err="1">
                <a:solidFill>
                  <a:schemeClr val="bg2"/>
                </a:solidFill>
              </a:rPr>
              <a:t>imunodeprimidos</a:t>
            </a:r>
            <a:r>
              <a:rPr lang="pt-BR" sz="3600" dirty="0">
                <a:solidFill>
                  <a:schemeClr val="bg2"/>
                </a:solidFill>
              </a:rPr>
              <a:t> apresentam maior risco para tal fato. Histologicamente as células hipercromáticas e </a:t>
            </a:r>
            <a:r>
              <a:rPr lang="pt-BR" sz="3600" dirty="0" err="1">
                <a:solidFill>
                  <a:schemeClr val="bg2"/>
                </a:solidFill>
              </a:rPr>
              <a:t>pleomórficas</a:t>
            </a:r>
            <a:r>
              <a:rPr lang="pt-BR" sz="3600" dirty="0">
                <a:solidFill>
                  <a:schemeClr val="bg2"/>
                </a:solidFill>
              </a:rPr>
              <a:t> podem mostrar-se indistinguíveis com os fibroblastos</a:t>
            </a:r>
            <a:r>
              <a:rPr lang="pt-BR" sz="3600" dirty="0" smtClean="0">
                <a:solidFill>
                  <a:schemeClr val="bg2"/>
                </a:solidFill>
              </a:rPr>
              <a:t>. (5</a:t>
            </a:r>
            <a:r>
              <a:rPr lang="pt-BR" sz="3600" dirty="0" smtClean="0">
                <a:solidFill>
                  <a:schemeClr val="bg2"/>
                </a:solidFill>
              </a:rPr>
              <a:t>)</a:t>
            </a:r>
          </a:p>
          <a:p>
            <a:pPr algn="just"/>
            <a:r>
              <a:rPr lang="pt-BR" sz="3600" dirty="0">
                <a:solidFill>
                  <a:schemeClr val="bg2"/>
                </a:solidFill>
              </a:rPr>
              <a:t> </a:t>
            </a:r>
            <a:r>
              <a:rPr lang="pt-BR" sz="3600" dirty="0" smtClean="0">
                <a:solidFill>
                  <a:schemeClr val="bg2"/>
                </a:solidFill>
              </a:rPr>
              <a:t>     Não </a:t>
            </a:r>
            <a:r>
              <a:rPr lang="pt-BR" sz="3600" dirty="0">
                <a:solidFill>
                  <a:schemeClr val="bg2"/>
                </a:solidFill>
              </a:rPr>
              <a:t>é incomum que pacientes, principalmente no atual Sistema Único de Saúde brasileiro, não valorizem pequenas lesões e procurem atendimento quando as </a:t>
            </a:r>
            <a:r>
              <a:rPr lang="pt-BR" sz="3600" dirty="0" err="1">
                <a:solidFill>
                  <a:schemeClr val="bg2"/>
                </a:solidFill>
              </a:rPr>
              <a:t>tumorações</a:t>
            </a:r>
            <a:r>
              <a:rPr lang="pt-BR" sz="3600" dirty="0">
                <a:solidFill>
                  <a:schemeClr val="bg2"/>
                </a:solidFill>
              </a:rPr>
              <a:t> tomam proporções notáveis à olho nu. É necessário que o oftalmologista </a:t>
            </a:r>
            <a:r>
              <a:rPr lang="pt-BR" sz="3600" dirty="0" smtClean="0">
                <a:solidFill>
                  <a:schemeClr val="bg2"/>
                </a:solidFill>
              </a:rPr>
              <a:t>valorize </a:t>
            </a:r>
            <a:r>
              <a:rPr lang="pt-BR" sz="3600" dirty="0">
                <a:solidFill>
                  <a:schemeClr val="bg2"/>
                </a:solidFill>
              </a:rPr>
              <a:t>qualquer lesão potencialmente maligna e realize seu tratamento em prontidão.</a:t>
            </a:r>
            <a:endParaRPr lang="pt-BR" sz="3600" dirty="0">
              <a:solidFill>
                <a:schemeClr val="bg2"/>
              </a:solidFill>
            </a:endParaRPr>
          </a:p>
          <a:p>
            <a:pPr algn="just"/>
            <a:endParaRPr lang="en-US" sz="5400" b="1" dirty="0">
              <a:latin typeface="+mj-lt"/>
            </a:endParaRPr>
          </a:p>
          <a:p>
            <a:pPr algn="ctr"/>
            <a:r>
              <a:rPr lang="en-US" sz="4400" b="1" dirty="0" smtClean="0">
                <a:latin typeface="+mj-lt"/>
              </a:rPr>
              <a:t>CONCLUSÃO</a:t>
            </a:r>
            <a:endParaRPr lang="en-US" sz="5400" b="1" dirty="0">
              <a:latin typeface="+mj-lt"/>
            </a:endParaRPr>
          </a:p>
          <a:p>
            <a:pPr algn="just"/>
            <a:r>
              <a:rPr lang="pt-BR" sz="3600" dirty="0" smtClean="0">
                <a:solidFill>
                  <a:schemeClr val="bg2"/>
                </a:solidFill>
              </a:rPr>
              <a:t>     É </a:t>
            </a:r>
            <a:r>
              <a:rPr lang="pt-BR" sz="3600" dirty="0">
                <a:solidFill>
                  <a:schemeClr val="bg2"/>
                </a:solidFill>
              </a:rPr>
              <a:t>necessário atentar-se para pacientes </a:t>
            </a:r>
            <a:r>
              <a:rPr lang="pt-BR" sz="3600" dirty="0" err="1" smtClean="0">
                <a:solidFill>
                  <a:schemeClr val="bg2"/>
                </a:solidFill>
              </a:rPr>
              <a:t>imunodeprimidos</a:t>
            </a:r>
            <a:r>
              <a:rPr lang="pt-BR" sz="3600" dirty="0" smtClean="0">
                <a:solidFill>
                  <a:schemeClr val="bg2"/>
                </a:solidFill>
              </a:rPr>
              <a:t> e orienta-los além de </a:t>
            </a:r>
            <a:r>
              <a:rPr lang="pt-BR" sz="3600" dirty="0">
                <a:solidFill>
                  <a:schemeClr val="bg2"/>
                </a:solidFill>
              </a:rPr>
              <a:t>seus familiares para que lesões potencialmente malignas não sejam negligenciadas. Exames laboratoriais são de extrema importância para um ato cirúrgico seguro, porém não devemos deixar que suas alterações impeçam decisões urgentes para o bem estar do paciente. Exérese total da lesão </a:t>
            </a:r>
            <a:r>
              <a:rPr lang="pt-BR" sz="3600" dirty="0" smtClean="0">
                <a:solidFill>
                  <a:schemeClr val="bg2"/>
                </a:solidFill>
              </a:rPr>
              <a:t>com margem </a:t>
            </a:r>
            <a:r>
              <a:rPr lang="pt-BR" sz="3600" dirty="0">
                <a:solidFill>
                  <a:schemeClr val="bg2"/>
                </a:solidFill>
              </a:rPr>
              <a:t>de segurança deve ser feita em primeira instância perante o diagnóstico do tumor, para impedir </a:t>
            </a:r>
            <a:r>
              <a:rPr lang="pt-BR" sz="3600" dirty="0" smtClean="0">
                <a:solidFill>
                  <a:schemeClr val="bg2"/>
                </a:solidFill>
              </a:rPr>
              <a:t>a necessidade de medidas extremas como a </a:t>
            </a:r>
            <a:r>
              <a:rPr lang="pt-BR" sz="3600" dirty="0" err="1" smtClean="0">
                <a:solidFill>
                  <a:schemeClr val="bg2"/>
                </a:solidFill>
              </a:rPr>
              <a:t>enucleação</a:t>
            </a:r>
            <a:r>
              <a:rPr lang="pt-BR" sz="3600" dirty="0" smtClean="0">
                <a:solidFill>
                  <a:schemeClr val="bg2"/>
                </a:solidFill>
              </a:rPr>
              <a:t>, além de </a:t>
            </a:r>
            <a:r>
              <a:rPr lang="pt-BR" sz="3600" dirty="0">
                <a:solidFill>
                  <a:schemeClr val="bg2"/>
                </a:solidFill>
              </a:rPr>
              <a:t>invasão </a:t>
            </a:r>
            <a:r>
              <a:rPr lang="pt-BR" sz="3600" dirty="0" err="1">
                <a:solidFill>
                  <a:schemeClr val="bg2"/>
                </a:solidFill>
              </a:rPr>
              <a:t>intra-ocular</a:t>
            </a:r>
            <a:r>
              <a:rPr lang="pt-BR" sz="3600" dirty="0">
                <a:solidFill>
                  <a:schemeClr val="bg2"/>
                </a:solidFill>
              </a:rPr>
              <a:t> ou disseminação à distância</a:t>
            </a:r>
            <a:r>
              <a:rPr lang="pt-BR" sz="3600" dirty="0" smtClean="0">
                <a:solidFill>
                  <a:schemeClr val="bg2"/>
                </a:solidFill>
              </a:rPr>
              <a:t>.</a:t>
            </a: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just"/>
            <a:endParaRPr lang="pt-BR" sz="3600" dirty="0" smtClean="0">
              <a:solidFill>
                <a:schemeClr val="bg2"/>
              </a:solidFill>
            </a:endParaRPr>
          </a:p>
          <a:p>
            <a:pPr algn="just"/>
            <a:endParaRPr lang="pt-BR" sz="3600" dirty="0">
              <a:solidFill>
                <a:schemeClr val="bg2"/>
              </a:solidFill>
            </a:endParaRPr>
          </a:p>
          <a:p>
            <a:pPr algn="ctr"/>
            <a:r>
              <a:rPr lang="pt-BR" sz="3600" b="1" dirty="0">
                <a:solidFill>
                  <a:schemeClr val="bg2"/>
                </a:solidFill>
              </a:rPr>
              <a:t>Imagem </a:t>
            </a:r>
            <a:r>
              <a:rPr lang="pt-BR" sz="3600" b="1" dirty="0" smtClean="0">
                <a:solidFill>
                  <a:schemeClr val="bg2"/>
                </a:solidFill>
              </a:rPr>
              <a:t>4: Globo ocular com presença de </a:t>
            </a:r>
            <a:r>
              <a:rPr lang="pt-BR" sz="3600" b="1" dirty="0" err="1" smtClean="0">
                <a:solidFill>
                  <a:schemeClr val="bg2"/>
                </a:solidFill>
              </a:rPr>
              <a:t>tumoração</a:t>
            </a:r>
            <a:r>
              <a:rPr lang="pt-BR" sz="3600" b="1" dirty="0" smtClean="0">
                <a:solidFill>
                  <a:schemeClr val="bg2"/>
                </a:solidFill>
              </a:rPr>
              <a:t> extensa compatível com Carcinoma </a:t>
            </a:r>
            <a:r>
              <a:rPr lang="pt-BR" sz="3600" b="1" dirty="0" err="1" smtClean="0">
                <a:solidFill>
                  <a:schemeClr val="bg2"/>
                </a:solidFill>
              </a:rPr>
              <a:t>Espinocelular</a:t>
            </a:r>
            <a:r>
              <a:rPr lang="pt-BR" sz="3600" b="1" dirty="0" smtClean="0">
                <a:solidFill>
                  <a:schemeClr val="bg2"/>
                </a:solidFill>
              </a:rPr>
              <a:t> bem diferenciado</a:t>
            </a:r>
            <a:endParaRPr lang="pt-BR" sz="3600" b="1" dirty="0">
              <a:solidFill>
                <a:schemeClr val="bg2"/>
              </a:solidFill>
            </a:endParaRPr>
          </a:p>
        </p:txBody>
      </p:sp>
      <p:sp>
        <p:nvSpPr>
          <p:cNvPr id="10" name="Retângulo de cantos arredondados 9"/>
          <p:cNvSpPr/>
          <p:nvPr/>
        </p:nvSpPr>
        <p:spPr>
          <a:xfrm>
            <a:off x="504281" y="37876508"/>
            <a:ext cx="31467721" cy="50408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5400" b="1" dirty="0" smtClean="0">
              <a:latin typeface="+mj-lt"/>
            </a:endParaRPr>
          </a:p>
          <a:p>
            <a:pPr algn="just"/>
            <a:endParaRPr lang="en-US" sz="4400" b="1" dirty="0" smtClean="0">
              <a:latin typeface="+mj-lt"/>
            </a:endParaRPr>
          </a:p>
          <a:p>
            <a:pPr algn="just"/>
            <a:r>
              <a:rPr lang="en-US" sz="4400" b="1" dirty="0" smtClean="0">
                <a:latin typeface="+mj-lt"/>
              </a:rPr>
              <a:t>REFERÊNCIAS BIBLIOGRÁFICAS:</a:t>
            </a:r>
          </a:p>
          <a:p>
            <a:pPr lvl="0" algn="just"/>
            <a:r>
              <a:rPr lang="en-US" sz="3200" dirty="0" smtClean="0"/>
              <a:t>1) </a:t>
            </a:r>
            <a:r>
              <a:rPr lang="en-US" sz="3200" dirty="0" err="1" smtClean="0"/>
              <a:t>Satto</a:t>
            </a:r>
            <a:r>
              <a:rPr lang="en-US" sz="3200" dirty="0" smtClean="0"/>
              <a:t> </a:t>
            </a:r>
            <a:r>
              <a:rPr lang="en-US" sz="3200" dirty="0"/>
              <a:t>LH, Marques MEA, </a:t>
            </a:r>
            <a:r>
              <a:rPr lang="en-US" sz="3200" dirty="0" err="1"/>
              <a:t>Schellini</a:t>
            </a:r>
            <a:r>
              <a:rPr lang="en-US" sz="3200" dirty="0"/>
              <a:t> AS. </a:t>
            </a:r>
            <a:r>
              <a:rPr lang="pt-BR" sz="3200" dirty="0"/>
              <a:t>Carcinoma </a:t>
            </a:r>
            <a:r>
              <a:rPr lang="pt-BR" sz="3200" dirty="0" err="1"/>
              <a:t>espinocelular</a:t>
            </a:r>
            <a:r>
              <a:rPr lang="pt-BR" sz="3200" dirty="0"/>
              <a:t> de conjuntiva com evolução para </a:t>
            </a:r>
            <a:r>
              <a:rPr lang="pt-BR" sz="3200" dirty="0" err="1"/>
              <a:t>exenteração</a:t>
            </a:r>
            <a:r>
              <a:rPr lang="pt-BR" sz="3200" dirty="0"/>
              <a:t>: relato de caso. </a:t>
            </a:r>
            <a:r>
              <a:rPr lang="pt-BR" sz="3200" dirty="0" err="1"/>
              <a:t>Arq</a:t>
            </a:r>
            <a:r>
              <a:rPr lang="pt-BR" sz="3200" dirty="0"/>
              <a:t> </a:t>
            </a:r>
            <a:r>
              <a:rPr lang="pt-BR" sz="3200" dirty="0" err="1"/>
              <a:t>Bras</a:t>
            </a:r>
            <a:r>
              <a:rPr lang="pt-BR" sz="3200" dirty="0"/>
              <a:t> Oftalmol. 2012;75(1):61-3</a:t>
            </a:r>
          </a:p>
          <a:p>
            <a:pPr lvl="0" algn="just"/>
            <a:r>
              <a:rPr lang="pt-BR" sz="3200" dirty="0" smtClean="0"/>
              <a:t>2) </a:t>
            </a:r>
            <a:r>
              <a:rPr lang="pt-BR" sz="3200" dirty="0" err="1" smtClean="0"/>
              <a:t>Tonietto</a:t>
            </a:r>
            <a:r>
              <a:rPr lang="pt-BR" sz="3200" dirty="0" smtClean="0"/>
              <a:t> </a:t>
            </a:r>
            <a:r>
              <a:rPr lang="pt-BR" sz="3200" dirty="0"/>
              <a:t>AP, </a:t>
            </a:r>
            <a:r>
              <a:rPr lang="pt-BR" sz="3200" dirty="0" err="1"/>
              <a:t>Magnani</a:t>
            </a:r>
            <a:r>
              <a:rPr lang="pt-BR" sz="3200" dirty="0"/>
              <a:t> AC, </a:t>
            </a:r>
            <a:r>
              <a:rPr lang="pt-BR" sz="3200" dirty="0" err="1"/>
              <a:t>Márcico</a:t>
            </a:r>
            <a:r>
              <a:rPr lang="pt-BR" sz="3200" dirty="0"/>
              <a:t> J, </a:t>
            </a:r>
            <a:r>
              <a:rPr lang="pt-BR" sz="3200" dirty="0" err="1"/>
              <a:t>Mason</a:t>
            </a:r>
            <a:r>
              <a:rPr lang="pt-BR" sz="3200" dirty="0"/>
              <a:t> EM, Filho JBF. Carcinoma de células escamosas de conjuntiva: aspectos cl[</a:t>
            </a:r>
            <a:r>
              <a:rPr lang="pt-BR" sz="3200" dirty="0" err="1"/>
              <a:t>inicos</a:t>
            </a:r>
            <a:r>
              <a:rPr lang="pt-BR" sz="3200" dirty="0"/>
              <a:t> e histopatológicos em cinco pacientes. Ver </a:t>
            </a:r>
            <a:r>
              <a:rPr lang="pt-BR" sz="3200" dirty="0" err="1"/>
              <a:t>Bras</a:t>
            </a:r>
            <a:r>
              <a:rPr lang="pt-BR" sz="3200" dirty="0"/>
              <a:t> Oftalmol. 2005; 64 (3): 140-145</a:t>
            </a:r>
          </a:p>
          <a:p>
            <a:pPr lvl="0" algn="just"/>
            <a:r>
              <a:rPr lang="pt-BR" sz="3200" dirty="0" smtClean="0"/>
              <a:t>3) </a:t>
            </a:r>
            <a:r>
              <a:rPr lang="pt-BR" sz="3200" dirty="0" err="1" smtClean="0"/>
              <a:t>Basti</a:t>
            </a:r>
            <a:r>
              <a:rPr lang="pt-BR" sz="3200" dirty="0" smtClean="0"/>
              <a:t> </a:t>
            </a:r>
            <a:r>
              <a:rPr lang="pt-BR" sz="3200" dirty="0"/>
              <a:t>S, </a:t>
            </a:r>
            <a:r>
              <a:rPr lang="pt-BR" sz="3200" dirty="0" err="1"/>
              <a:t>Macsai</a:t>
            </a:r>
            <a:r>
              <a:rPr lang="pt-BR" sz="3200" dirty="0"/>
              <a:t> MS. Ocular </a:t>
            </a:r>
            <a:r>
              <a:rPr lang="pt-BR" sz="3200" dirty="0" err="1"/>
              <a:t>surface</a:t>
            </a:r>
            <a:r>
              <a:rPr lang="pt-BR" sz="3200" dirty="0"/>
              <a:t> </a:t>
            </a:r>
            <a:r>
              <a:rPr lang="pt-BR" sz="3200" dirty="0" err="1"/>
              <a:t>squamous</a:t>
            </a:r>
            <a:r>
              <a:rPr lang="pt-BR" sz="3200" dirty="0"/>
              <a:t> neoplasia: a </a:t>
            </a:r>
            <a:r>
              <a:rPr lang="pt-BR" sz="3200" dirty="0" err="1"/>
              <a:t>review</a:t>
            </a:r>
            <a:r>
              <a:rPr lang="pt-BR" sz="3200" dirty="0"/>
              <a:t>. </a:t>
            </a:r>
            <a:r>
              <a:rPr lang="pt-BR" sz="3200" dirty="0" err="1"/>
              <a:t>Cornea</a:t>
            </a:r>
            <a:r>
              <a:rPr lang="pt-BR" sz="3200" dirty="0"/>
              <a:t>. 2003;22(7): 687-704</a:t>
            </a:r>
          </a:p>
          <a:p>
            <a:pPr lvl="0" algn="just"/>
            <a:r>
              <a:rPr lang="en-US" sz="3200" dirty="0" smtClean="0"/>
              <a:t>4) Yamamoto </a:t>
            </a:r>
            <a:r>
              <a:rPr lang="en-US" sz="3200" dirty="0"/>
              <a:t>N, Ohmura T, Suzuki H, </a:t>
            </a:r>
            <a:r>
              <a:rPr lang="en-US" sz="3200" dirty="0" err="1"/>
              <a:t>Shirasawa</a:t>
            </a:r>
            <a:r>
              <a:rPr lang="en-US" sz="3200" dirty="0"/>
              <a:t> H. Successful treatment with 5-Fluo-­­­­­­­­­­rouracil </a:t>
            </a:r>
            <a:r>
              <a:rPr lang="en-US" sz="3200" dirty="0" err="1"/>
              <a:t>conjunctival</a:t>
            </a:r>
            <a:r>
              <a:rPr lang="en-US" sz="3200" dirty="0"/>
              <a:t> intraepithelial </a:t>
            </a:r>
            <a:r>
              <a:rPr lang="en-US" sz="3200" dirty="0" err="1"/>
              <a:t>neoplasia</a:t>
            </a:r>
            <a:r>
              <a:rPr lang="en-US" sz="3200" dirty="0"/>
              <a:t> refractive to </a:t>
            </a:r>
            <a:r>
              <a:rPr lang="en-US" sz="3200" dirty="0" err="1"/>
              <a:t>mitomycin</a:t>
            </a:r>
            <a:r>
              <a:rPr lang="en-US" sz="3200" dirty="0"/>
              <a:t>-C. Ophthalmology. 2002;109(2):249-52. Comment in: Ophthalmology. 2003;110(6):1262-3; author reply 1263. Ophthalmology. 2003;110(4):625-6; author reply 626. Ophthalmology. </a:t>
            </a:r>
            <a:r>
              <a:rPr lang="pt-BR" sz="3200" dirty="0"/>
              <a:t>2003;110(7):</a:t>
            </a:r>
            <a:r>
              <a:rPr lang="pt-BR" sz="3200" dirty="0" smtClean="0"/>
              <a:t>1289</a:t>
            </a:r>
          </a:p>
          <a:p>
            <a:pPr algn="just"/>
            <a:r>
              <a:rPr lang="en-US" sz="3200" dirty="0" smtClean="0"/>
              <a:t>5) </a:t>
            </a:r>
            <a:r>
              <a:rPr lang="pt-BR" sz="3200" dirty="0"/>
              <a:t>Matheus LGM, Camargo RNC, </a:t>
            </a:r>
            <a:r>
              <a:rPr lang="pt-BR" sz="3200" dirty="0" err="1"/>
              <a:t>Moscovici</a:t>
            </a:r>
            <a:r>
              <a:rPr lang="pt-BR" sz="3200" dirty="0"/>
              <a:t> BK, </a:t>
            </a:r>
            <a:r>
              <a:rPr lang="pt-BR" sz="3200" dirty="0" err="1"/>
              <a:t>Tachibana</a:t>
            </a:r>
            <a:r>
              <a:rPr lang="pt-BR" sz="3200" dirty="0"/>
              <a:t> U. Tumor de conjuntiva epitelial: uma revisão da literatura. 10.17545/</a:t>
            </a:r>
            <a:r>
              <a:rPr lang="pt-BR" sz="3200" dirty="0" err="1"/>
              <a:t>e-oftalmo</a:t>
            </a:r>
            <a:r>
              <a:rPr lang="pt-BR" sz="3200" dirty="0"/>
              <a:t>.</a:t>
            </a:r>
            <a:r>
              <a:rPr lang="pt-BR" sz="3200" dirty="0" err="1"/>
              <a:t>cbo</a:t>
            </a:r>
            <a:r>
              <a:rPr lang="pt-BR" sz="3200" dirty="0"/>
              <a:t>/2017.86</a:t>
            </a:r>
          </a:p>
          <a:p>
            <a:pPr lvl="0" algn="just"/>
            <a:endParaRPr lang="pt-BR" sz="3200" dirty="0"/>
          </a:p>
          <a:p>
            <a:pPr algn="just"/>
            <a:endParaRPr lang="pt-BR" sz="3200" b="1" dirty="0">
              <a:latin typeface="+mj-lt"/>
            </a:endParaRPr>
          </a:p>
        </p:txBody>
      </p:sp>
      <p:pic>
        <p:nvPicPr>
          <p:cNvPr id="1026" name="Picture 2" descr="Visualização da ima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260" y="27939404"/>
            <a:ext cx="8302099" cy="352839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4"/>
          <a:stretch>
            <a:fillRect/>
          </a:stretch>
        </p:blipFill>
        <p:spPr>
          <a:xfrm>
            <a:off x="4131916" y="31603151"/>
            <a:ext cx="8306707" cy="4401149"/>
          </a:xfrm>
          <a:prstGeom prst="rect">
            <a:avLst/>
          </a:prstGeom>
        </p:spPr>
      </p:pic>
      <p:pic>
        <p:nvPicPr>
          <p:cNvPr id="4" name="Imagem 3"/>
          <p:cNvPicPr>
            <a:picLocks noChangeAspect="1"/>
          </p:cNvPicPr>
          <p:nvPr/>
        </p:nvPicPr>
        <p:blipFill>
          <a:blip r:embed="rId5"/>
          <a:stretch>
            <a:fillRect/>
          </a:stretch>
        </p:blipFill>
        <p:spPr>
          <a:xfrm>
            <a:off x="19993848" y="6264696"/>
            <a:ext cx="8186106" cy="5452043"/>
          </a:xfrm>
          <a:prstGeom prst="rect">
            <a:avLst/>
          </a:prstGeom>
        </p:spPr>
      </p:pic>
      <p:pic>
        <p:nvPicPr>
          <p:cNvPr id="1032" name="Picture 8" descr="Visualização da imag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34240" y="29576720"/>
            <a:ext cx="6505321" cy="570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Personalizada 2">
      <a:dk1>
        <a:sysClr val="windowText" lastClr="000000"/>
      </a:dk1>
      <a:lt1>
        <a:srgbClr val="1F497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780</Words>
  <Application>Microsoft Office PowerPoint</Application>
  <PresentationFormat>Personalizar</PresentationFormat>
  <Paragraphs>67</Paragraphs>
  <Slides>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Mariana</dc:creator>
  <cp:lastModifiedBy>Usuário do Windows</cp:lastModifiedBy>
  <cp:revision>20</cp:revision>
  <dcterms:created xsi:type="dcterms:W3CDTF">2020-01-28T21:52:08Z</dcterms:created>
  <dcterms:modified xsi:type="dcterms:W3CDTF">2020-02-06T01:09:22Z</dcterms:modified>
</cp:coreProperties>
</file>