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14" d="100"/>
          <a:sy n="14" d="100"/>
        </p:scale>
        <p:origin x="19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24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047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067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132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898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2756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242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199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19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481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5967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EB706-3E9A-4D6B-8CF7-4DB76DE48DEB}" type="datetimeFigureOut">
              <a:rPr lang="pt-BR" smtClean="0"/>
              <a:t>09/01/2019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E8AA9-E63B-44D5-951A-CB8689EE3B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425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7900" y="1056899"/>
            <a:ext cx="8035153" cy="2909665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429971" y="5003256"/>
            <a:ext cx="25531009" cy="338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CORRELAÇÃO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ENTRE IDADE E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ABERRAÇÕES </a:t>
            </a:r>
            <a:r>
              <a:rPr lang="pt-BR" b="1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OCULARES EM CRIANÇAS ESCOLARES COM POUCO ACESSO A DISPOSITIVOS </a:t>
            </a:r>
            <a:r>
              <a:rPr lang="pt-BR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MÓVEIS</a:t>
            </a:r>
            <a:endParaRPr lang="pt-BR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6" name="object 10"/>
          <p:cNvSpPr/>
          <p:nvPr/>
        </p:nvSpPr>
        <p:spPr>
          <a:xfrm>
            <a:off x="4184019" y="8855242"/>
            <a:ext cx="24306760" cy="283066"/>
          </a:xfrm>
          <a:custGeom>
            <a:avLst/>
            <a:gdLst/>
            <a:ahLst/>
            <a:cxnLst/>
            <a:rect l="l" t="t" r="r" b="b"/>
            <a:pathLst>
              <a:path w="8860155">
                <a:moveTo>
                  <a:pt x="0" y="0"/>
                </a:moveTo>
                <a:lnTo>
                  <a:pt x="8859748" y="0"/>
                </a:lnTo>
              </a:path>
            </a:pathLst>
          </a:custGeom>
          <a:ln w="12700">
            <a:solidFill>
              <a:srgbClr val="000000"/>
            </a:solidFill>
            <a:prstDash val="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CaixaDeTexto 6"/>
          <p:cNvSpPr txBox="1"/>
          <p:nvPr/>
        </p:nvSpPr>
        <p:spPr>
          <a:xfrm>
            <a:off x="3571894" y="9600327"/>
            <a:ext cx="25531009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Rautha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Y. V. B. L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Hida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R. Y.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2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Tsubota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K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3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.; Teixeira, I. C.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Caiado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G. C.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1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; </a:t>
            </a:r>
            <a:r>
              <a:rPr lang="es-ES" sz="40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Heringer</a:t>
            </a:r>
            <a:r>
              <a:rPr lang="es-ES" sz="40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T. F.</a:t>
            </a:r>
            <a:r>
              <a:rPr lang="en-US" altLang="en-US" sz="4000" b="1" baseline="30000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4</a:t>
            </a:r>
          </a:p>
          <a:p>
            <a:pPr algn="ctr"/>
            <a:endParaRPr lang="en-US" sz="4000" b="1" baseline="30000" dirty="0">
              <a:solidFill>
                <a:schemeClr val="accent5">
                  <a:lumMod val="50000"/>
                </a:schemeClr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1-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Departamento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Oftalmologia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da Santa Casa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Misericórdia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São Paulo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– SP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2-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Departamento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Oftalmologia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da </a:t>
            </a:r>
            <a:r>
              <a:rPr lang="en-US" sz="3600" b="1" dirty="0" err="1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Universidade</a:t>
            </a:r>
            <a:r>
              <a:rPr lang="en-US" sz="3600" b="1" dirty="0" smtClean="0">
                <a:solidFill>
                  <a:schemeClr val="accent5">
                    <a:lumMod val="50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de São Paulo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– SP </a:t>
            </a: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3- Departamento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Oftalmologia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da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Universidade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de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Keio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–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Tóquio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,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Japão</a:t>
            </a:r>
            <a:endParaRPr lang="es-ES" sz="3600" b="1" dirty="0" smtClean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  <a:p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4- Médica graduada pela </a:t>
            </a:r>
            <a:r>
              <a:rPr lang="es-ES" sz="3600" b="1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Universidade</a:t>
            </a:r>
            <a:r>
              <a:rPr lang="es-ES" sz="36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 Federal de Minas Gerais</a:t>
            </a:r>
          </a:p>
          <a:p>
            <a:pPr algn="ctr"/>
            <a:endParaRPr lang="pt-BR" sz="36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006797" y="14503170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INTRODUÇÃO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2050351" y="16106129"/>
            <a:ext cx="12876828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 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As 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aberrações ópticas estão relacionadas aos desvios sofridos pela luz ao cruzar o sistema óptico, e podem ser divididas em baixa e alta ordem. Constituem fonte importante de baixa acuidade visual, e sua magnitude é expressa pelo RMS (root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mean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square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). </a:t>
            </a:r>
          </a:p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O objetivo deste trabalho é correlacionar idade e aberrações de alta ordem em crianças em idade escolar que têm pouco acesso a dispositivos móveis.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006797" y="23649175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MÉTODOS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081802" y="20706277"/>
            <a:ext cx="128768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Correlação 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positiva (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rho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= 0.277, p &lt; 0.0001) para idade e aberração 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esférica (Tabela 1). </a:t>
            </a:r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Correlação negativa fraca (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rho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= -0,173, p 0,0003) para idade e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trefoil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vertical (Tabela 1).</a:t>
            </a:r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Não foi encontrada nenhuma correlação entre idade e demais aberrações avaliadas.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8549654" y="18620245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RESULTADOS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050351" y="25252134"/>
            <a:ext cx="128768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 Estudo transversal e observacional, realizado em crianças em idade escolar na cidade de Aracati - CE. Foram analisados 427 olhos direitos de 427 crianças (216 homens), entre 5 e 17 anos, submetidos a aberrometria (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i.Profiler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®,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Zeiss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, Alemanha). Um paciente de 16 anos com catarata congênita foi excluído do estudo por falha no 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exame. 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Aberrações de alta ordem (coma horizontal e </a:t>
            </a:r>
            <a:r>
              <a:rPr lang="pt-BR" sz="4400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trefoil</a:t>
            </a:r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oblíquo e vertical, aberração</a:t>
            </a:r>
            <a:endParaRPr lang="pt-BR" sz="44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18597780" y="26262881"/>
            <a:ext cx="99411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  <a:cs typeface="Calibri" panose="020F0502020204030204" pitchFamily="34" charset="0"/>
              </a:rPr>
              <a:t>CONCLUSÃO</a:t>
            </a:r>
            <a:endParaRPr lang="pt-BR" sz="5400" b="1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7081802" y="28540504"/>
            <a:ext cx="1287682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A aberração esférica é a única aberração ocular de alta ordem entre as avaliadas que pode ser correlacionada com a idade em escolares que tem pouco acesso a dispositivos móveis</a:t>
            </a:r>
            <a:r>
              <a:rPr lang="pt-BR" sz="4400" dirty="0"/>
              <a:t>.</a:t>
            </a:r>
          </a:p>
        </p:txBody>
      </p:sp>
      <p:sp>
        <p:nvSpPr>
          <p:cNvPr id="22" name="CaixaDeTexto 21"/>
          <p:cNvSpPr txBox="1"/>
          <p:nvPr/>
        </p:nvSpPr>
        <p:spPr>
          <a:xfrm>
            <a:off x="17081802" y="14351824"/>
            <a:ext cx="1287682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esférica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) foram avaliadas e correlacionadas com a idade dos pacientes. O coeficiente de correlação de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Spearman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(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rho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) foi calculado utilizando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MedCalc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</a:t>
            </a:r>
            <a:r>
              <a:rPr lang="pt-BR" sz="4400" dirty="0" err="1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Statistical</a:t>
            </a:r>
            <a:r>
              <a:rPr lang="pt-BR" sz="44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Software (versão 17.9.7).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4186987" y="41392316"/>
            <a:ext cx="249159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Tabela 1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1: Correlação entre idade e aberrações oculares de alta ordem. R = Coeficiente </a:t>
            </a:r>
            <a:r>
              <a:rPr lang="pt-BR" sz="4000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r</a:t>
            </a:r>
            <a:r>
              <a:rPr lang="pt-BR" sz="4000" dirty="0" err="1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ho</a:t>
            </a:r>
            <a:r>
              <a:rPr lang="pt-BR" sz="4000" dirty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,</a:t>
            </a:r>
            <a:r>
              <a:rPr lang="pt-BR" sz="4000" dirty="0" smtClean="0">
                <a:solidFill>
                  <a:schemeClr val="accent5">
                    <a:lumMod val="50000"/>
                  </a:schemeClr>
                </a:solidFill>
                <a:latin typeface="Muli" panose="00000500000000000000" pitchFamily="2" charset="0"/>
              </a:rPr>
              <a:t> P = P valor</a:t>
            </a:r>
            <a:endParaRPr lang="pt-BR" sz="4000" dirty="0">
              <a:solidFill>
                <a:schemeClr val="accent5">
                  <a:lumMod val="50000"/>
                </a:schemeClr>
              </a:solidFill>
              <a:latin typeface="Muli" panose="00000500000000000000" pitchFamily="2" charset="0"/>
            </a:endParaRPr>
          </a:p>
        </p:txBody>
      </p:sp>
      <p:pic>
        <p:nvPicPr>
          <p:cNvPr id="24" name="Imagem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6315" y="32381986"/>
            <a:ext cx="24824665" cy="8865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77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250</Words>
  <Application>Microsoft Office PowerPoint</Application>
  <PresentationFormat>Personalizar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Muli</vt:lpstr>
      <vt:lpstr>Tahoma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PC</cp:lastModifiedBy>
  <cp:revision>7</cp:revision>
  <dcterms:created xsi:type="dcterms:W3CDTF">2019-01-09T21:00:39Z</dcterms:created>
  <dcterms:modified xsi:type="dcterms:W3CDTF">2019-01-09T21:55:31Z</dcterms:modified>
</cp:coreProperties>
</file>