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32397700" cy="43192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5870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12" name="Nível de Corpo Um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ível de Corpo Um…"/>
          <p:cNvSpPr txBox="1"/>
          <p:nvPr>
            <p:ph type="body" sz="quarter" idx="1"/>
          </p:nvPr>
        </p:nvSpPr>
        <p:spPr>
          <a:xfrm>
            <a:off x="3163835" y="25298040"/>
            <a:ext cx="26070032" cy="1828316"/>
          </a:xfrm>
          <a:prstGeom prst="rect">
            <a:avLst/>
          </a:prstGeom>
        </p:spPr>
        <p:txBody>
          <a:bodyPr/>
          <a:lstStyle>
            <a:lvl1pPr>
              <a:defRPr i="1" sz="10600"/>
            </a:lvl1pPr>
            <a:lvl2pPr>
              <a:defRPr i="1" sz="10600"/>
            </a:lvl2pPr>
            <a:lvl3pPr>
              <a:defRPr i="1" sz="10600"/>
            </a:lvl3pPr>
            <a:lvl4pPr>
              <a:defRPr i="1" sz="10600"/>
            </a:lvl4pPr>
            <a:lvl5pPr>
              <a:defRPr i="1" sz="106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“Digite uma citação aqui.”"/>
          <p:cNvSpPr txBox="1"/>
          <p:nvPr>
            <p:ph type="body" sz="quarter" idx="13"/>
          </p:nvPr>
        </p:nvSpPr>
        <p:spPr>
          <a:xfrm>
            <a:off x="3163837" y="19576054"/>
            <a:ext cx="26070028" cy="2521952"/>
          </a:xfrm>
          <a:prstGeom prst="rect">
            <a:avLst/>
          </a:prstGeom>
        </p:spPr>
        <p:txBody>
          <a:bodyPr anchor="ctr"/>
          <a:lstStyle/>
          <a:p>
            <a:pPr defTabSz="2457708">
              <a:defRPr sz="15389"/>
            </a:pPr>
          </a:p>
        </p:txBody>
      </p:sp>
      <p:sp>
        <p:nvSpPr>
          <p:cNvPr id="9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m"/>
          <p:cNvSpPr/>
          <p:nvPr>
            <p:ph type="pic" idx="13"/>
          </p:nvPr>
        </p:nvSpPr>
        <p:spPr>
          <a:xfrm>
            <a:off x="0" y="9447210"/>
            <a:ext cx="32397700" cy="242982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m"/>
          <p:cNvSpPr/>
          <p:nvPr>
            <p:ph type="pic" sz="half" idx="13"/>
          </p:nvPr>
        </p:nvSpPr>
        <p:spPr>
          <a:xfrm>
            <a:off x="4049712" y="11124045"/>
            <a:ext cx="24298277" cy="147118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exto do Título"/>
          <p:cNvSpPr txBox="1"/>
          <p:nvPr>
            <p:ph type="title"/>
          </p:nvPr>
        </p:nvSpPr>
        <p:spPr>
          <a:xfrm>
            <a:off x="3163835" y="26183914"/>
            <a:ext cx="26070032" cy="3543503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22" name="Nível de Corpo Um…"/>
          <p:cNvSpPr txBox="1"/>
          <p:nvPr>
            <p:ph type="body" sz="quarter" idx="1"/>
          </p:nvPr>
        </p:nvSpPr>
        <p:spPr>
          <a:xfrm>
            <a:off x="3163835" y="29759051"/>
            <a:ext cx="26070032" cy="2815819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/>
          <p:nvPr>
            <p:ph type="title"/>
          </p:nvPr>
        </p:nvSpPr>
        <p:spPr>
          <a:xfrm>
            <a:off x="3163835" y="17483360"/>
            <a:ext cx="26070032" cy="8225982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Texto do Título</a:t>
            </a:r>
          </a:p>
        </p:txBody>
      </p:sp>
      <p:sp>
        <p:nvSpPr>
          <p:cNvPr id="3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m"/>
          <p:cNvSpPr/>
          <p:nvPr>
            <p:ph type="pic" sz="quarter" idx="13"/>
          </p:nvPr>
        </p:nvSpPr>
        <p:spPr>
          <a:xfrm>
            <a:off x="16736702" y="11029129"/>
            <a:ext cx="13288123" cy="204700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exto do Título"/>
          <p:cNvSpPr txBox="1"/>
          <p:nvPr>
            <p:ph type="title"/>
          </p:nvPr>
        </p:nvSpPr>
        <p:spPr>
          <a:xfrm>
            <a:off x="2372878" y="11029129"/>
            <a:ext cx="13288121" cy="9934455"/>
          </a:xfrm>
          <a:prstGeom prst="rect">
            <a:avLst/>
          </a:prstGeom>
        </p:spPr>
        <p:txBody>
          <a:bodyPr/>
          <a:lstStyle>
            <a:lvl1pPr>
              <a:defRPr sz="26400"/>
            </a:lvl1pPr>
          </a:lstStyle>
          <a:p>
            <a:pPr/>
            <a:r>
              <a:t>Texto do Título</a:t>
            </a:r>
          </a:p>
        </p:txBody>
      </p:sp>
      <p:sp>
        <p:nvSpPr>
          <p:cNvPr id="40" name="Nível de Corpo Um…"/>
          <p:cNvSpPr txBox="1"/>
          <p:nvPr>
            <p:ph type="body" sz="quarter" idx="1"/>
          </p:nvPr>
        </p:nvSpPr>
        <p:spPr>
          <a:xfrm>
            <a:off x="2372878" y="21216689"/>
            <a:ext cx="13288121" cy="10250838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/>
          <p:nvPr>
            <p:ph type="title"/>
          </p:nvPr>
        </p:nvSpPr>
        <p:spPr>
          <a:xfrm>
            <a:off x="2372878" y="10079980"/>
            <a:ext cx="27651944" cy="5378527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Texto do Título</a:t>
            </a:r>
          </a:p>
        </p:txBody>
      </p:sp>
      <p:sp>
        <p:nvSpPr>
          <p:cNvPr id="4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o Título"/>
          <p:cNvSpPr txBox="1"/>
          <p:nvPr>
            <p:ph type="title"/>
          </p:nvPr>
        </p:nvSpPr>
        <p:spPr>
          <a:xfrm>
            <a:off x="2372878" y="10079980"/>
            <a:ext cx="27651944" cy="5378527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Texto do Título</a:t>
            </a:r>
          </a:p>
        </p:txBody>
      </p:sp>
      <p:sp>
        <p:nvSpPr>
          <p:cNvPr id="57" name="Nível de Corpo Um…"/>
          <p:cNvSpPr txBox="1"/>
          <p:nvPr>
            <p:ph type="body" sz="half" idx="1"/>
          </p:nvPr>
        </p:nvSpPr>
        <p:spPr>
          <a:xfrm>
            <a:off x="2372878" y="15901440"/>
            <a:ext cx="27651944" cy="15661001"/>
          </a:xfrm>
          <a:prstGeom prst="rect">
            <a:avLst/>
          </a:prstGeom>
        </p:spPr>
        <p:txBody>
          <a:bodyPr anchor="ctr"/>
          <a:lstStyle>
            <a:lvl1pPr marL="1944685" indent="-1944685" algn="l">
              <a:spcBef>
                <a:spcPts val="18500"/>
              </a:spcBef>
              <a:buSzPct val="145000"/>
              <a:buChar char="•"/>
              <a:defRPr sz="14000"/>
            </a:lvl1pPr>
            <a:lvl2pPr marL="2389185" indent="-1944685" algn="l">
              <a:spcBef>
                <a:spcPts val="18500"/>
              </a:spcBef>
              <a:buSzPct val="145000"/>
              <a:buChar char="•"/>
              <a:defRPr sz="14000"/>
            </a:lvl2pPr>
            <a:lvl3pPr marL="2833685" indent="-1944685" algn="l">
              <a:spcBef>
                <a:spcPts val="18500"/>
              </a:spcBef>
              <a:buSzPct val="145000"/>
              <a:buChar char="•"/>
              <a:defRPr sz="14000"/>
            </a:lvl3pPr>
            <a:lvl4pPr marL="3278187" indent="-1944685" algn="l">
              <a:spcBef>
                <a:spcPts val="18500"/>
              </a:spcBef>
              <a:buSzPct val="145000"/>
              <a:buChar char="•"/>
              <a:defRPr sz="14000"/>
            </a:lvl4pPr>
            <a:lvl5pPr marL="3722687" indent="-1944685" algn="l">
              <a:spcBef>
                <a:spcPts val="18500"/>
              </a:spcBef>
              <a:buSzPct val="145000"/>
              <a:buChar char="•"/>
              <a:defRPr sz="140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m"/>
          <p:cNvSpPr/>
          <p:nvPr>
            <p:ph type="pic" sz="quarter" idx="13"/>
          </p:nvPr>
        </p:nvSpPr>
        <p:spPr>
          <a:xfrm>
            <a:off x="16736702" y="15901440"/>
            <a:ext cx="13288123" cy="15661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exto do Título"/>
          <p:cNvSpPr txBox="1"/>
          <p:nvPr>
            <p:ph type="title"/>
          </p:nvPr>
        </p:nvSpPr>
        <p:spPr>
          <a:xfrm>
            <a:off x="2372878" y="10079980"/>
            <a:ext cx="27651944" cy="5378527"/>
          </a:xfrm>
          <a:prstGeom prst="rect">
            <a:avLst/>
          </a:prstGeom>
        </p:spPr>
        <p:txBody>
          <a:bodyPr anchor="ctr"/>
          <a:lstStyle/>
          <a:p>
            <a:pPr/>
            <a:r>
              <a:t>Texto do Título</a:t>
            </a:r>
          </a:p>
        </p:txBody>
      </p:sp>
      <p:sp>
        <p:nvSpPr>
          <p:cNvPr id="67" name="Nível de Corpo Um…"/>
          <p:cNvSpPr txBox="1"/>
          <p:nvPr>
            <p:ph type="body" sz="quarter" idx="1"/>
          </p:nvPr>
        </p:nvSpPr>
        <p:spPr>
          <a:xfrm>
            <a:off x="2372878" y="15901440"/>
            <a:ext cx="13288121" cy="15661001"/>
          </a:xfrm>
          <a:prstGeom prst="rect">
            <a:avLst/>
          </a:prstGeom>
        </p:spPr>
        <p:txBody>
          <a:bodyPr anchor="ctr"/>
          <a:lstStyle>
            <a:lvl1pPr marL="1494064" indent="-1494064" algn="l">
              <a:spcBef>
                <a:spcPts val="14100"/>
              </a:spcBef>
              <a:buSzPct val="145000"/>
              <a:buChar char="•"/>
              <a:defRPr sz="12200"/>
            </a:lvl1pPr>
            <a:lvl2pPr marL="1836964" indent="-1494064" algn="l">
              <a:spcBef>
                <a:spcPts val="14100"/>
              </a:spcBef>
              <a:buSzPct val="145000"/>
              <a:buChar char="•"/>
              <a:defRPr sz="12200"/>
            </a:lvl2pPr>
            <a:lvl3pPr marL="2179864" indent="-1494064" algn="l">
              <a:spcBef>
                <a:spcPts val="14100"/>
              </a:spcBef>
              <a:buSzPct val="145000"/>
              <a:buChar char="•"/>
              <a:defRPr sz="12200"/>
            </a:lvl3pPr>
            <a:lvl4pPr marL="2522764" indent="-1494064" algn="l">
              <a:spcBef>
                <a:spcPts val="14100"/>
              </a:spcBef>
              <a:buSzPct val="145000"/>
              <a:buChar char="•"/>
              <a:defRPr sz="12200"/>
            </a:lvl4pPr>
            <a:lvl5pPr marL="2865664" indent="-1494064" algn="l">
              <a:spcBef>
                <a:spcPts val="14100"/>
              </a:spcBef>
              <a:buSzPct val="145000"/>
              <a:buChar char="•"/>
              <a:defRPr sz="12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/>
          <p:nvPr>
            <p:ph type="sldNum" sz="quarter" idx="2"/>
          </p:nvPr>
        </p:nvSpPr>
        <p:spPr>
          <a:xfrm>
            <a:off x="15563227" y="32606505"/>
            <a:ext cx="1254373" cy="131990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ível de Corpo Um…"/>
          <p:cNvSpPr txBox="1"/>
          <p:nvPr>
            <p:ph type="body" sz="half" idx="1"/>
          </p:nvPr>
        </p:nvSpPr>
        <p:spPr>
          <a:xfrm>
            <a:off x="2372878" y="12611048"/>
            <a:ext cx="27651944" cy="17970604"/>
          </a:xfrm>
          <a:prstGeom prst="rect">
            <a:avLst/>
          </a:prstGeom>
        </p:spPr>
        <p:txBody>
          <a:bodyPr anchor="ctr"/>
          <a:lstStyle>
            <a:lvl1pPr marL="1944685" indent="-1944685" algn="l">
              <a:spcBef>
                <a:spcPts val="18500"/>
              </a:spcBef>
              <a:buSzPct val="145000"/>
              <a:buChar char="•"/>
              <a:defRPr sz="14000"/>
            </a:lvl1pPr>
            <a:lvl2pPr marL="2389185" indent="-1944685" algn="l">
              <a:spcBef>
                <a:spcPts val="18500"/>
              </a:spcBef>
              <a:buSzPct val="145000"/>
              <a:buChar char="•"/>
              <a:defRPr sz="14000"/>
            </a:lvl2pPr>
            <a:lvl3pPr marL="2833685" indent="-1944685" algn="l">
              <a:spcBef>
                <a:spcPts val="18500"/>
              </a:spcBef>
              <a:buSzPct val="145000"/>
              <a:buChar char="•"/>
              <a:defRPr sz="14000"/>
            </a:lvl3pPr>
            <a:lvl4pPr marL="3278187" indent="-1944685" algn="l">
              <a:spcBef>
                <a:spcPts val="18500"/>
              </a:spcBef>
              <a:buSzPct val="145000"/>
              <a:buChar char="•"/>
              <a:defRPr sz="14000"/>
            </a:lvl4pPr>
            <a:lvl5pPr marL="3722687" indent="-1944685" algn="l">
              <a:spcBef>
                <a:spcPts val="18500"/>
              </a:spcBef>
              <a:buSzPct val="145000"/>
              <a:buChar char="•"/>
              <a:defRPr sz="140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m"/>
          <p:cNvSpPr/>
          <p:nvPr>
            <p:ph type="pic" sz="quarter" idx="13"/>
          </p:nvPr>
        </p:nvSpPr>
        <p:spPr>
          <a:xfrm>
            <a:off x="16736702" y="22134202"/>
            <a:ext cx="13288123" cy="9396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m"/>
          <p:cNvSpPr/>
          <p:nvPr>
            <p:ph type="pic" sz="quarter" idx="14"/>
          </p:nvPr>
        </p:nvSpPr>
        <p:spPr>
          <a:xfrm>
            <a:off x="16736702" y="11661899"/>
            <a:ext cx="13288123" cy="93966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m"/>
          <p:cNvSpPr/>
          <p:nvPr>
            <p:ph type="pic" sz="quarter" idx="15"/>
          </p:nvPr>
        </p:nvSpPr>
        <p:spPr>
          <a:xfrm>
            <a:off x="2372878" y="11661899"/>
            <a:ext cx="13288121" cy="198689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/>
          <p:nvPr>
            <p:ph type="title"/>
          </p:nvPr>
        </p:nvSpPr>
        <p:spPr>
          <a:xfrm>
            <a:off x="3163835" y="13528563"/>
            <a:ext cx="26070032" cy="8225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552" tIns="126552" rIns="126552" bIns="126552" anchor="b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Nível de Corpo Um…"/>
          <p:cNvSpPr txBox="1"/>
          <p:nvPr>
            <p:ph type="body" idx="1"/>
          </p:nvPr>
        </p:nvSpPr>
        <p:spPr>
          <a:xfrm>
            <a:off x="3163835" y="22007647"/>
            <a:ext cx="26070032" cy="2815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552" tIns="126552" rIns="126552" bIns="126552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5563227" y="32606505"/>
            <a:ext cx="1254373" cy="1306818"/>
          </a:xfrm>
          <a:prstGeom prst="rect">
            <a:avLst/>
          </a:prstGeom>
          <a:ln w="12700">
            <a:miter lim="400000"/>
          </a:ln>
        </p:spPr>
        <p:txBody>
          <a:bodyPr wrap="none" lIns="126552" tIns="126552" rIns="126552" bIns="126552">
            <a:spAutoFit/>
          </a:bodyPr>
          <a:lstStyle>
            <a:lvl1pPr>
              <a:defRPr sz="70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4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0" algn="ctr" defTabSz="25870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Relationship Id="rId7" Type="http://schemas.openxmlformats.org/officeDocument/2006/relationships/image" Target="../media/image6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Retângulo 5"/>
          <p:cNvGrpSpPr/>
          <p:nvPr/>
        </p:nvGrpSpPr>
        <p:grpSpPr>
          <a:xfrm>
            <a:off x="-30610" y="12374"/>
            <a:ext cx="32419237" cy="3205141"/>
            <a:chOff x="0" y="0"/>
            <a:chExt cx="32419236" cy="3205140"/>
          </a:xfrm>
        </p:grpSpPr>
        <p:sp>
          <p:nvSpPr>
            <p:cNvPr id="119" name="Retângulo"/>
            <p:cNvSpPr/>
            <p:nvPr/>
          </p:nvSpPr>
          <p:spPr>
            <a:xfrm>
              <a:off x="0" y="0"/>
              <a:ext cx="32419237" cy="3205141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126552" tIns="126552" rIns="126552" bIns="126552" numCol="1" anchor="ctr">
              <a:noAutofit/>
            </a:bodyPr>
            <a:lstStyle/>
            <a:p>
              <a:pPr defTabSz="4286648">
                <a:defRPr b="1" sz="2800">
                  <a:solidFill>
                    <a:srgbClr val="D9D9D9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" name="CERATITE NEUROTRÓFICA  SECUNDÁRIA À DIABETES MELLITUS…"/>
            <p:cNvSpPr txBox="1"/>
            <p:nvPr/>
          </p:nvSpPr>
          <p:spPr>
            <a:xfrm>
              <a:off x="0" y="410859"/>
              <a:ext cx="32419237" cy="2383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9303" tIns="69303" rIns="69303" bIns="69303" numCol="1" anchor="ctr">
              <a:spAutoFit/>
            </a:bodyPr>
            <a:lstStyle/>
            <a:p>
              <a:pPr defTabSz="4286648">
                <a:defRPr b="1" sz="52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DESCOLAMENTO DE RETINA BOLHOSO ASSOCIADO A CORIORRETINOPATIA SEROSA CENTRAL</a:t>
              </a:r>
            </a:p>
            <a:p>
              <a:pPr defTabSz="4286648">
                <a:defRPr b="1" sz="2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  <a:p>
              <a:pPr defTabSz="4286648">
                <a:defRPr b="1" sz="3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Hugo Mendes Silva,</a:t>
              </a:r>
              <a:r>
                <a:rPr sz="2800"/>
                <a:t> </a:t>
              </a:r>
              <a:r>
                <a:t>Marina Souza Rocha, David Leonardo Cruvinel Isaac, Leonardo Landó, Marcos Pereira de Ávila</a:t>
              </a:r>
            </a:p>
            <a:p>
              <a:pPr defTabSz="4286648">
                <a:defRPr b="1" sz="3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Centro de Referência em Oftalmologia (CEROF) da Universidade Federal de Goiás - EBSERH/HC/UFG</a:t>
              </a:r>
            </a:p>
          </p:txBody>
        </p:sp>
      </p:grpSp>
      <p:grpSp>
        <p:nvGrpSpPr>
          <p:cNvPr id="124" name="Retângulo 8"/>
          <p:cNvGrpSpPr/>
          <p:nvPr/>
        </p:nvGrpSpPr>
        <p:grpSpPr>
          <a:xfrm>
            <a:off x="715872" y="4302393"/>
            <a:ext cx="14536501" cy="1151999"/>
            <a:chOff x="0" y="0"/>
            <a:chExt cx="14536500" cy="1151997"/>
          </a:xfrm>
        </p:grpSpPr>
        <p:sp>
          <p:nvSpPr>
            <p:cNvPr id="122" name="Retângulo"/>
            <p:cNvSpPr/>
            <p:nvPr/>
          </p:nvSpPr>
          <p:spPr>
            <a:xfrm>
              <a:off x="-1" y="0"/>
              <a:ext cx="14536501" cy="1151999"/>
            </a:xfrm>
            <a:prstGeom prst="rect">
              <a:avLst/>
            </a:prstGeom>
            <a:solidFill>
              <a:srgbClr val="D9D9D9"/>
            </a:solidFill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26552" tIns="126552" rIns="126552" bIns="126552" numCol="1" anchor="ctr">
              <a:noAutofit/>
            </a:bodyPr>
            <a:lstStyle/>
            <a:p>
              <a:pPr algn="l" defTabSz="4286648">
                <a:defRPr sz="8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123" name="INTRODUÇÃO"/>
            <p:cNvSpPr txBox="1"/>
            <p:nvPr/>
          </p:nvSpPr>
          <p:spPr>
            <a:xfrm>
              <a:off x="-1" y="198336"/>
              <a:ext cx="14536501" cy="755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9303" tIns="69303" rIns="69303" bIns="69303" numCol="1" anchor="ctr">
              <a:spAutoFit/>
            </a:bodyPr>
            <a:lstStyle>
              <a:lvl1pPr algn="l" defTabSz="4286648">
                <a:defRPr b="1" sz="4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INTRODUÇÃO</a:t>
              </a:r>
            </a:p>
          </p:txBody>
        </p:sp>
      </p:grpSp>
      <p:sp>
        <p:nvSpPr>
          <p:cNvPr id="125" name="Retângulo 9"/>
          <p:cNvSpPr txBox="1"/>
          <p:nvPr/>
        </p:nvSpPr>
        <p:spPr>
          <a:xfrm>
            <a:off x="623308" y="6344229"/>
            <a:ext cx="14721628" cy="6470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9303" tIns="69303" rIns="69303" bIns="69303">
            <a:spAutoFit/>
          </a:bodyPr>
          <a:lstStyle/>
          <a:p>
            <a:pPr lvl="4" algn="just" defTabSz="4286648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       O Descolamento de Retina Bolhoso (DRB) secundário a corioretinopatia serosa central (CSC) é uma forma rara e esporádica da CSC. Caracteriza-se por envolvimento bilateral com descolamento de retina seroso com fluido subretiniano evanescente, descolamento de epitélio pigmentar multifocal e depósitos subretinianos exsudativos e fibrinoides. Geralmente acomete homens de meia idade. O tratamento inclui fotoaculação a laser nos pontos de vazamento e uso de antagonistas de receptores mineralocorticoides, como a espironolactona. </a:t>
            </a:r>
          </a:p>
        </p:txBody>
      </p:sp>
      <p:grpSp>
        <p:nvGrpSpPr>
          <p:cNvPr id="128" name="Retângulo 16"/>
          <p:cNvGrpSpPr/>
          <p:nvPr/>
        </p:nvGrpSpPr>
        <p:grpSpPr>
          <a:xfrm>
            <a:off x="715872" y="17655753"/>
            <a:ext cx="14536501" cy="1151999"/>
            <a:chOff x="0" y="0"/>
            <a:chExt cx="14536500" cy="1151997"/>
          </a:xfrm>
        </p:grpSpPr>
        <p:sp>
          <p:nvSpPr>
            <p:cNvPr id="126" name="Retângulo"/>
            <p:cNvSpPr/>
            <p:nvPr/>
          </p:nvSpPr>
          <p:spPr>
            <a:xfrm>
              <a:off x="-1" y="0"/>
              <a:ext cx="14536501" cy="1151999"/>
            </a:xfrm>
            <a:prstGeom prst="rect">
              <a:avLst/>
            </a:prstGeom>
            <a:solidFill>
              <a:srgbClr val="D9D9D9"/>
            </a:solidFill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26552" tIns="126552" rIns="126552" bIns="126552" numCol="1" anchor="ctr">
              <a:noAutofit/>
            </a:bodyPr>
            <a:lstStyle/>
            <a:p>
              <a:pPr algn="l" defTabSz="4286648">
                <a:defRPr sz="8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127" name="RESULTADO"/>
            <p:cNvSpPr txBox="1"/>
            <p:nvPr/>
          </p:nvSpPr>
          <p:spPr>
            <a:xfrm>
              <a:off x="-1" y="198335"/>
              <a:ext cx="14536501" cy="755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9303" tIns="69303" rIns="69303" bIns="69303" numCol="1" anchor="ctr">
              <a:spAutoFit/>
            </a:bodyPr>
            <a:lstStyle>
              <a:lvl1pPr algn="l" defTabSz="4286648">
                <a:defRPr b="1" sz="4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RESULTADO</a:t>
              </a:r>
            </a:p>
          </p:txBody>
        </p:sp>
      </p:grpSp>
      <p:sp>
        <p:nvSpPr>
          <p:cNvPr id="129" name="Retângulo 17"/>
          <p:cNvSpPr txBox="1"/>
          <p:nvPr/>
        </p:nvSpPr>
        <p:spPr>
          <a:xfrm>
            <a:off x="715873" y="19499403"/>
            <a:ext cx="14536499" cy="22345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9303" tIns="69303" rIns="69303" bIns="69303">
            <a:spAutoFit/>
          </a:bodyPr>
          <a:lstStyle/>
          <a:p>
            <a:pPr lvl="1" algn="just" defTabSz="4286648">
              <a:defRPr sz="4400">
                <a:latin typeface="Arial"/>
                <a:ea typeface="Arial"/>
                <a:cs typeface="Arial"/>
                <a:sym typeface="Arial"/>
              </a:defRPr>
            </a:pPr>
            <a:r>
              <a:t>      Paciente V.J.C., 39 anos, sexo masculino, sem comorbidades, sem uso de medicamentos, iniciou quadro de embaçamento visual em ambos os olhos há 6 semanas. Ao exame, a melhor acuidade visual corrigida era de conta dedos no olho direito e 20/30 no olho esquerdo. Sem alterações à biomicroscopia, pressão intraocular 12 mmHg em ambos os olhos. À fundoscopia observou-se descolamento de retina em olho direito, com envolvimento macular, depósitos exsudativos/fibrinoides abaixo da retina nasal superior, e ausência de roturas retinianas, associado a deslocamento do líquido subretiniano. No olho esquerdo observou-se descolamento macular seroso e pequena cicatriz retiniana temporal à mácula. A pressão arterial no momento do exame oftalmológico estava normal. A tomografia de coerência óptica (OCT) de mácula mostrou descolamento neurosensorial macular com pontos hiper-reflectivos em olho direito. A angiofluoresceinografia (AGF) demonstrou múltiplos descolamentos do epitlélio pigmentar de variados tamanhos e pontos de vazamento em ambos os olhos e áreas de defeito em janela do epitélio pigmentado da retina. Realizado o diagnóstico da variante bolhosa da CSC, foi iniciado o tratamento com espirinolactona 50 mg por 3 meses. Durante o seguimento, o paciente referiu melhora visual ao final do terceiro mês, havia alcançado acuidade de 20/20 em OD e 20/25 em OE, com metamorfopsia, retina completamente aplicada e resolução das lesões fibrinoides subretinianas. Decidiu-se por realizar fotoaculação a laser em OE devido a um ponto de vazamento refratário visualizado à AGF. O paciente evoluiu então com reabsorção completa do fluido subretiniano ao OCT e melhora da AV em OE para 20/20. A medicação foi suspensa e o paciente permaneceu clinicamente estável após seis meses de seguimento.</a:t>
            </a:r>
          </a:p>
        </p:txBody>
      </p:sp>
      <p:grpSp>
        <p:nvGrpSpPr>
          <p:cNvPr id="132" name="Retângulo 18"/>
          <p:cNvGrpSpPr/>
          <p:nvPr/>
        </p:nvGrpSpPr>
        <p:grpSpPr>
          <a:xfrm>
            <a:off x="16376518" y="28966796"/>
            <a:ext cx="14628084" cy="1159256"/>
            <a:chOff x="0" y="0"/>
            <a:chExt cx="14628083" cy="1159255"/>
          </a:xfrm>
        </p:grpSpPr>
        <p:sp>
          <p:nvSpPr>
            <p:cNvPr id="130" name="Retângulo"/>
            <p:cNvSpPr/>
            <p:nvPr/>
          </p:nvSpPr>
          <p:spPr>
            <a:xfrm>
              <a:off x="-1" y="0"/>
              <a:ext cx="14628085" cy="1159256"/>
            </a:xfrm>
            <a:prstGeom prst="rect">
              <a:avLst/>
            </a:prstGeom>
            <a:solidFill>
              <a:srgbClr val="D9D9D9"/>
            </a:solidFill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26552" tIns="126552" rIns="126552" bIns="126552" numCol="1" anchor="ctr">
              <a:noAutofit/>
            </a:bodyPr>
            <a:lstStyle/>
            <a:p>
              <a:pPr algn="l" defTabSz="4286648">
                <a:defRPr sz="8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131" name="CONCLUSÃO"/>
            <p:cNvSpPr txBox="1"/>
            <p:nvPr/>
          </p:nvSpPr>
          <p:spPr>
            <a:xfrm>
              <a:off x="-1" y="201964"/>
              <a:ext cx="14628085" cy="755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9303" tIns="69303" rIns="69303" bIns="69303" numCol="1" anchor="ctr">
              <a:spAutoFit/>
            </a:bodyPr>
            <a:lstStyle>
              <a:lvl1pPr algn="l" defTabSz="4286648">
                <a:defRPr b="1" sz="4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CONCLUSÃO</a:t>
              </a:r>
            </a:p>
          </p:txBody>
        </p:sp>
      </p:grpSp>
      <p:sp>
        <p:nvSpPr>
          <p:cNvPr id="133" name="Retângulo 9"/>
          <p:cNvSpPr txBox="1"/>
          <p:nvPr/>
        </p:nvSpPr>
        <p:spPr>
          <a:xfrm>
            <a:off x="16422312" y="30687236"/>
            <a:ext cx="14536498" cy="3930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9303" tIns="69303" rIns="69303" bIns="69303">
            <a:spAutoFit/>
          </a:bodyPr>
          <a:lstStyle>
            <a:lvl1pPr algn="just" defTabSz="4286648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    Após revisão da literatura, observamos que esse foi o segundo caso descrito sobre o uso de espirinolactona com sucesso no tratamento de descolamento de retina bolhoso secundário a CSC. Nosso trabalho sugere que a espirinolactona pode ser uma escolha razoável para tratar efetivamente essa rara variante da CSC.</a:t>
            </a:r>
          </a:p>
        </p:txBody>
      </p:sp>
      <p:grpSp>
        <p:nvGrpSpPr>
          <p:cNvPr id="136" name="Retângulo 20"/>
          <p:cNvGrpSpPr/>
          <p:nvPr/>
        </p:nvGrpSpPr>
        <p:grpSpPr>
          <a:xfrm>
            <a:off x="16422310" y="35178748"/>
            <a:ext cx="14536502" cy="957198"/>
            <a:chOff x="0" y="0"/>
            <a:chExt cx="14536500" cy="957196"/>
          </a:xfrm>
        </p:grpSpPr>
        <p:sp>
          <p:nvSpPr>
            <p:cNvPr id="134" name="Retângulo"/>
            <p:cNvSpPr/>
            <p:nvPr/>
          </p:nvSpPr>
          <p:spPr>
            <a:xfrm>
              <a:off x="0" y="-1"/>
              <a:ext cx="14536501" cy="957198"/>
            </a:xfrm>
            <a:prstGeom prst="rect">
              <a:avLst/>
            </a:prstGeom>
            <a:solidFill>
              <a:srgbClr val="D9D9D9"/>
            </a:solidFill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26552" tIns="126552" rIns="126552" bIns="126552" numCol="1" anchor="ctr">
              <a:noAutofit/>
            </a:bodyPr>
            <a:lstStyle/>
            <a:p>
              <a:pPr algn="l" defTabSz="4286648">
                <a:defRPr sz="8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135" name="REFERÊNCIAS BIBLIOGRÁFICAS"/>
            <p:cNvSpPr txBox="1"/>
            <p:nvPr/>
          </p:nvSpPr>
          <p:spPr>
            <a:xfrm>
              <a:off x="0" y="134554"/>
              <a:ext cx="14536501" cy="6880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9303" tIns="69303" rIns="69303" bIns="69303" numCol="1" anchor="ctr">
              <a:noAutofit/>
            </a:bodyPr>
            <a:lstStyle>
              <a:lvl1pPr algn="l" defTabSz="4286648">
                <a:defRPr b="1" sz="4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REFERÊNCIAS BIBLIOGRÁFICAS</a:t>
              </a:r>
            </a:p>
          </p:txBody>
        </p:sp>
      </p:grpSp>
      <p:sp>
        <p:nvSpPr>
          <p:cNvPr id="137" name="Retângulo 21"/>
          <p:cNvSpPr txBox="1"/>
          <p:nvPr/>
        </p:nvSpPr>
        <p:spPr>
          <a:xfrm>
            <a:off x="16534621" y="37185169"/>
            <a:ext cx="14311880" cy="4680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9303" tIns="69303" rIns="69303" bIns="69303">
            <a:spAutoFit/>
          </a:bodyPr>
          <a:lstStyle/>
          <a:p>
            <a:pPr algn="just" defTabSz="449580">
              <a:defRPr sz="3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ea typeface="Arial"/>
                <a:cs typeface="Arial"/>
                <a:sym typeface="Arial"/>
              </a:rPr>
              <a:t>1. Sahu DK, Namperumalsamy P, Hilton GF, et al. Bullous variant of idiopathic central serous chorioretinopathy. </a:t>
            </a:r>
            <a:r>
              <a:rPr i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ea typeface="Arial"/>
                <a:cs typeface="Arial"/>
                <a:sym typeface="Arial"/>
              </a:rPr>
              <a:t>Br J Ophthalmol</a:t>
            </a:r>
            <a:r>
              <a:rPr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ea typeface="Arial"/>
                <a:cs typeface="Arial"/>
                <a:sym typeface="Arial"/>
              </a:rPr>
              <a:t>. 2000;84(5):485-92.</a:t>
            </a:r>
            <a:endParaRPr>
              <a:solidFill>
                <a:srgbClr val="212121"/>
              </a:solidFill>
              <a:uFill>
                <a:solidFill>
                  <a:srgbClr val="212121"/>
                </a:solidFill>
              </a:uFill>
              <a:latin typeface="Arial"/>
              <a:ea typeface="Arial"/>
              <a:cs typeface="Arial"/>
              <a:sym typeface="Arial"/>
            </a:endParaRPr>
          </a:p>
          <a:p>
            <a:pPr algn="l" defTabSz="449580">
              <a:defRPr sz="380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algn="just" defTabSz="449580">
              <a:defRPr sz="3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ea typeface="Arial"/>
                <a:cs typeface="Arial"/>
                <a:sym typeface="Arial"/>
              </a:rPr>
              <a:t>2. Balaratnasingam C, Bailey K, Tan A, et al. Bullous variant of central serous chorioretinopathy: expansion of phenotypic features using multimethod imaging. </a:t>
            </a:r>
            <a:r>
              <a:rPr i="1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ea typeface="Arial"/>
                <a:cs typeface="Arial"/>
                <a:sym typeface="Arial"/>
              </a:rPr>
              <a:t>Ophthalmology</a:t>
            </a:r>
            <a:r>
              <a:rPr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"/>
                <a:ea typeface="Arial"/>
                <a:cs typeface="Arial"/>
                <a:sym typeface="Arial"/>
              </a:rPr>
              <a:t> 2016;123:1541–1552.</a:t>
            </a:r>
            <a:endParaRPr sz="1200">
              <a:solidFill>
                <a:srgbClr val="212121"/>
              </a:solidFill>
              <a:uFill>
                <a:solidFill>
                  <a:srgbClr val="212121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" name="Retângulo 16"/>
          <p:cNvGrpSpPr/>
          <p:nvPr/>
        </p:nvGrpSpPr>
        <p:grpSpPr>
          <a:xfrm>
            <a:off x="715872" y="13704394"/>
            <a:ext cx="14536501" cy="1151999"/>
            <a:chOff x="0" y="0"/>
            <a:chExt cx="14536500" cy="1151997"/>
          </a:xfrm>
        </p:grpSpPr>
        <p:sp>
          <p:nvSpPr>
            <p:cNvPr id="138" name="Retângulo"/>
            <p:cNvSpPr/>
            <p:nvPr/>
          </p:nvSpPr>
          <p:spPr>
            <a:xfrm>
              <a:off x="-1" y="0"/>
              <a:ext cx="14536501" cy="1151999"/>
            </a:xfrm>
            <a:prstGeom prst="rect">
              <a:avLst/>
            </a:prstGeom>
            <a:solidFill>
              <a:srgbClr val="D9D9D9"/>
            </a:solidFill>
            <a:ln w="12700" cap="flat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126552" tIns="126552" rIns="126552" bIns="126552" numCol="1" anchor="ctr">
              <a:noAutofit/>
            </a:bodyPr>
            <a:lstStyle/>
            <a:p>
              <a:pPr algn="l" defTabSz="4286648">
                <a:defRPr sz="8200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</a:p>
          </p:txBody>
        </p:sp>
        <p:sp>
          <p:nvSpPr>
            <p:cNvPr id="139" name="MÉTODO"/>
            <p:cNvSpPr txBox="1"/>
            <p:nvPr/>
          </p:nvSpPr>
          <p:spPr>
            <a:xfrm>
              <a:off x="-1" y="198335"/>
              <a:ext cx="14536501" cy="755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9303" tIns="69303" rIns="69303" bIns="69303" numCol="1" anchor="ctr">
              <a:spAutoFit/>
            </a:bodyPr>
            <a:lstStyle>
              <a:lvl1pPr algn="l" defTabSz="4286648">
                <a:defRPr b="1" sz="4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MÉTODO</a:t>
              </a:r>
            </a:p>
          </p:txBody>
        </p:sp>
      </p:grpSp>
      <p:sp>
        <p:nvSpPr>
          <p:cNvPr id="141" name="Relato de caso atendido no Pronto Socorro do Centro de Referência em Oftalmologia da UFG."/>
          <p:cNvSpPr txBox="1"/>
          <p:nvPr/>
        </p:nvSpPr>
        <p:spPr>
          <a:xfrm>
            <a:off x="670081" y="15404566"/>
            <a:ext cx="14628083" cy="1504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6552" tIns="126552" rIns="126552" bIns="126552" anchor="ctr">
            <a:spAutoFit/>
          </a:bodyPr>
          <a:lstStyle>
            <a:lvl1pPr algn="just"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     Relato de caso atendido no Pronto Socorro do Centro de Referência em Oftalmologia da UFG.</a:t>
            </a:r>
          </a:p>
        </p:txBody>
      </p:sp>
      <p:pic>
        <p:nvPicPr>
          <p:cNvPr id="142" name="Imagem" descr="Image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21698" y="5125407"/>
            <a:ext cx="7372264" cy="8510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69800" y="15178902"/>
            <a:ext cx="7719890" cy="5104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m" descr="Imagem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769800" y="21877805"/>
            <a:ext cx="7719890" cy="5058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m" descr="Imagem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202857" y="5138052"/>
            <a:ext cx="7697819" cy="848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m" descr="Imagem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961325" y="15069709"/>
            <a:ext cx="7868136" cy="5217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m" descr="Imagem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077927" y="21827511"/>
            <a:ext cx="7719890" cy="5146593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Antes do tratamento"/>
          <p:cNvSpPr txBox="1"/>
          <p:nvPr/>
        </p:nvSpPr>
        <p:spPr>
          <a:xfrm>
            <a:off x="16595247" y="3672798"/>
            <a:ext cx="6076690" cy="997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6552" tIns="126552" rIns="126552" bIns="126552" anchor="ctr">
            <a:spAutoFit/>
          </a:bodyPr>
          <a:lstStyle>
            <a:lvl1pPr>
              <a:defRPr sz="5000"/>
            </a:lvl1pPr>
          </a:lstStyle>
          <a:p>
            <a:pPr/>
            <a:r>
              <a:t>Antes do tratamento</a:t>
            </a:r>
          </a:p>
        </p:txBody>
      </p:sp>
      <p:sp>
        <p:nvSpPr>
          <p:cNvPr id="149" name="Após o tratamento"/>
          <p:cNvSpPr txBox="1"/>
          <p:nvPr/>
        </p:nvSpPr>
        <p:spPr>
          <a:xfrm>
            <a:off x="24911842" y="3679120"/>
            <a:ext cx="5547100" cy="997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6552" tIns="126552" rIns="126552" bIns="126552" anchor="ctr">
            <a:spAutoFit/>
          </a:bodyPr>
          <a:lstStyle>
            <a:lvl1pPr>
              <a:defRPr sz="5000"/>
            </a:lvl1pPr>
          </a:lstStyle>
          <a:p>
            <a:pPr/>
            <a:r>
              <a:t>Após o tratamento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26552" tIns="126552" rIns="126552" bIns="126552" numCol="1" spcCol="38100" rtlCol="0" anchor="ctr" upright="0">
        <a:spAutoFit/>
      </a:bodyPr>
      <a:lstStyle>
        <a:defPPr marL="0" marR="0" indent="0" algn="ctr" defTabSz="25870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