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94" y="482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2" y="0"/>
            <a:ext cx="32404046" cy="3235320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21141842"/>
            <a:ext cx="28623578" cy="10542118"/>
          </a:xfrm>
        </p:spPr>
        <p:txBody>
          <a:bodyPr vert="horz" lIns="432054" tIns="0" rIns="216027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22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0304" y="11521440"/>
            <a:ext cx="28623578" cy="9447581"/>
          </a:xfrm>
        </p:spPr>
        <p:txBody>
          <a:bodyPr lIns="561670" tIns="0" rIns="216027" bIns="0" anchor="b"/>
          <a:lstStyle>
            <a:lvl1pPr marL="0" indent="0" algn="l">
              <a:buNone/>
              <a:defRPr sz="9500">
                <a:solidFill>
                  <a:srgbClr val="FFFFFF"/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32308504"/>
            <a:ext cx="32404050" cy="28803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23384923" y="0"/>
            <a:ext cx="162020" cy="432054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23557743" y="0"/>
            <a:ext cx="8911117" cy="432054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033004" y="1730235"/>
            <a:ext cx="6750844" cy="36864608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920243"/>
            <a:ext cx="21332666" cy="3686460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357615" y="40177995"/>
            <a:ext cx="13595257" cy="2300288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979323"/>
            <a:ext cx="29163645" cy="7892186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6"/>
            <a:ext cx="32404050" cy="1639587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16395876"/>
            <a:ext cx="32404050" cy="28803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7132" y="748894"/>
            <a:ext cx="28396749" cy="10311689"/>
          </a:xfrm>
        </p:spPr>
        <p:txBody>
          <a:bodyPr vert="horz" lIns="432054" tIns="0" rIns="432054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222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24728" y="11521440"/>
            <a:ext cx="28429153" cy="4320540"/>
          </a:xfrm>
        </p:spPr>
        <p:txBody>
          <a:bodyPr lIns="691286" tIns="0" rIns="216027" bIns="0" anchor="t"/>
          <a:lstStyle>
            <a:lvl1pPr marL="0" indent="0">
              <a:buNone/>
              <a:defRPr sz="9500">
                <a:solidFill>
                  <a:srgbClr val="FFFFFF"/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1175797"/>
            <a:ext cx="14311789" cy="29130041"/>
          </a:xfrm>
        </p:spPr>
        <p:txBody>
          <a:bodyPr lIns="432054"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1175797"/>
            <a:ext cx="14311789" cy="29130041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703621"/>
            <a:ext cx="14317416" cy="4506737"/>
          </a:xfrm>
        </p:spPr>
        <p:txBody>
          <a:bodyPr lIns="691286" anchor="ctr"/>
          <a:lstStyle>
            <a:lvl1pPr marL="0" indent="0">
              <a:buNone/>
              <a:defRPr sz="10900" b="1" cap="all" baseline="0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5431926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10703621"/>
            <a:ext cx="14323040" cy="4506737"/>
          </a:xfrm>
        </p:spPr>
        <p:txBody>
          <a:bodyPr lIns="691286" anchor="ctr"/>
          <a:lstStyle>
            <a:lvl1pPr marL="0" indent="0">
              <a:buNone/>
              <a:defRPr sz="10900" b="1" cap="all" baseline="0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5431926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776" y="960120"/>
            <a:ext cx="8943518" cy="6163970"/>
          </a:xfrm>
        </p:spPr>
        <p:txBody>
          <a:bodyPr vert="horz" lIns="345643" rIns="216027" bIns="0" rtlCol="0" anchor="b">
            <a:normAutofit/>
            <a:sp3d prstMaterial="matte"/>
          </a:bodyPr>
          <a:lstStyle>
            <a:lvl1pPr algn="l">
              <a:defRPr sz="95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9919" y="10981741"/>
            <a:ext cx="20981272" cy="28720976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4776" y="10899113"/>
            <a:ext cx="8749094" cy="28803600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10120018" y="0"/>
            <a:ext cx="162020" cy="915954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10120018" y="0"/>
            <a:ext cx="162020" cy="915954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273" y="979323"/>
            <a:ext cx="8948500" cy="6163970"/>
          </a:xfrm>
        </p:spPr>
        <p:txBody>
          <a:bodyPr lIns="345643" bIns="0" anchor="b">
            <a:sp3d prstMaterial="matte"/>
          </a:bodyPr>
          <a:lstStyle>
            <a:lvl1pPr algn="l">
              <a:defRPr sz="95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290361" y="9354290"/>
            <a:ext cx="22139213" cy="33851110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83273" y="10887761"/>
            <a:ext cx="8749094" cy="28803600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83273" y="7373722"/>
            <a:ext cx="8943518" cy="1267358"/>
          </a:xfrm>
        </p:spPr>
        <p:txBody>
          <a:bodyPr/>
          <a:lstStyle/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0120018" y="0"/>
            <a:ext cx="162020" cy="432054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10120018" y="0"/>
            <a:ext cx="162020" cy="432054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758145" y="7373722"/>
            <a:ext cx="18405500" cy="126735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9552493" y="7373722"/>
            <a:ext cx="2600631" cy="1267358"/>
          </a:xfrm>
        </p:spPr>
        <p:txBody>
          <a:bodyPr/>
          <a:lstStyle/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9046139"/>
            <a:ext cx="32404050" cy="28803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2" y="3"/>
            <a:ext cx="32404046" cy="903251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960120"/>
            <a:ext cx="29163645" cy="7881691"/>
          </a:xfrm>
          <a:prstGeom prst="rect">
            <a:avLst/>
          </a:prstGeom>
        </p:spPr>
        <p:txBody>
          <a:bodyPr vert="horz" lIns="432054" tIns="216027" rIns="216027" bIns="216027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1183706"/>
            <a:ext cx="29163645" cy="29141337"/>
          </a:xfrm>
          <a:prstGeom prst="rect">
            <a:avLst/>
          </a:prstGeom>
        </p:spPr>
        <p:txBody>
          <a:bodyPr vert="horz" lIns="259232" tIns="432054" rIns="432054" bIns="216027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805094"/>
            <a:ext cx="7560945" cy="1728216"/>
          </a:xfrm>
          <a:prstGeom prst="rect">
            <a:avLst/>
          </a:prstGeom>
        </p:spPr>
        <p:txBody>
          <a:bodyPr vert="horz" lIns="518465" tIns="216027" rIns="216027" bIns="0" rtlCol="0" anchor="b"/>
          <a:lstStyle>
            <a:lvl1pPr algn="l" eaLnBrk="1" latinLnBrk="0" hangingPunct="1">
              <a:defRPr kumimoji="0" sz="57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3FE0A09-B31D-47EA-9158-0C8B9EEB7A2D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357614" y="40805094"/>
            <a:ext cx="19517979" cy="1728216"/>
          </a:xfrm>
          <a:prstGeom prst="rect">
            <a:avLst/>
          </a:prstGeom>
        </p:spPr>
        <p:txBody>
          <a:bodyPr vert="horz" lIns="216027" tIns="216027" rIns="216027" bIns="0" rtlCol="0" anchor="b"/>
          <a:lstStyle>
            <a:lvl1pPr algn="l" eaLnBrk="1" latinLnBrk="0" hangingPunct="1">
              <a:defRPr kumimoji="0" sz="57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9074328" y="40805094"/>
            <a:ext cx="2600631" cy="1728216"/>
          </a:xfrm>
          <a:prstGeom prst="rect">
            <a:avLst/>
          </a:prstGeom>
        </p:spPr>
        <p:txBody>
          <a:bodyPr vert="horz" lIns="432054" tIns="216027" rIns="432054" bIns="0" rtlCol="0" anchor="b"/>
          <a:lstStyle>
            <a:lvl1pPr algn="r" eaLnBrk="1" latinLnBrk="0" hangingPunct="1">
              <a:defRPr kumimoji="0" sz="57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B0018F-8D4B-4C4D-8153-C7604EBD55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213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073859" indent="-1512189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456432" indent="-1296162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4709389" indent="-1080135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46318" indent="-864108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6740042" indent="-864108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95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7690561" indent="-864108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indent="-864108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9591599" indent="-864108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0542118" indent="-864108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85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tângulo 8"/>
          <p:cNvGrpSpPr/>
          <p:nvPr/>
        </p:nvGrpSpPr>
        <p:grpSpPr>
          <a:xfrm>
            <a:off x="798123" y="6714508"/>
            <a:ext cx="15062789" cy="895287"/>
            <a:chOff x="0" y="8705"/>
            <a:chExt cx="2390918" cy="189478"/>
          </a:xfrm>
        </p:grpSpPr>
        <p:sp>
          <p:nvSpPr>
            <p:cNvPr id="22" name="Retângulo"/>
            <p:cNvSpPr/>
            <p:nvPr/>
          </p:nvSpPr>
          <p:spPr>
            <a:xfrm>
              <a:off x="0" y="8705"/>
              <a:ext cx="2390918" cy="189478"/>
            </a:xfrm>
            <a:prstGeom prst="rect">
              <a:avLst/>
            </a:prstGeom>
            <a:solidFill>
              <a:srgbClr val="D9D9D9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800">
                <a:latin typeface="Arial"/>
                <a:cs typeface="Arial"/>
              </a:endParaRPr>
            </a:p>
          </p:txBody>
        </p:sp>
        <p:sp>
          <p:nvSpPr>
            <p:cNvPr id="23" name="INTRODUÇÃO"/>
            <p:cNvSpPr txBox="1"/>
            <p:nvPr/>
          </p:nvSpPr>
          <p:spPr>
            <a:xfrm>
              <a:off x="7100" y="45099"/>
              <a:ext cx="2121102" cy="11215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pt-BR" sz="3200" dirty="0" smtClean="0">
                  <a:latin typeface="Arial"/>
                  <a:cs typeface="Arial"/>
                </a:rPr>
                <a:t>RESUMO / ABSTRACT</a:t>
              </a:r>
              <a:endParaRPr sz="3200" dirty="0">
                <a:latin typeface="Arial"/>
                <a:cs typeface="Arial"/>
              </a:endParaRPr>
            </a:p>
          </p:txBody>
        </p:sp>
      </p:grpSp>
      <p:grpSp>
        <p:nvGrpSpPr>
          <p:cNvPr id="3" name="Retângulo 9"/>
          <p:cNvGrpSpPr/>
          <p:nvPr/>
        </p:nvGrpSpPr>
        <p:grpSpPr>
          <a:xfrm>
            <a:off x="798123" y="7429516"/>
            <a:ext cx="15062789" cy="3037114"/>
            <a:chOff x="0" y="-1"/>
            <a:chExt cx="2390918" cy="1350003"/>
          </a:xfrm>
        </p:grpSpPr>
        <p:sp>
          <p:nvSpPr>
            <p:cNvPr id="25" name="Retângulo"/>
            <p:cNvSpPr/>
            <p:nvPr/>
          </p:nvSpPr>
          <p:spPr>
            <a:xfrm>
              <a:off x="0" y="-1"/>
              <a:ext cx="2390918" cy="1350003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26" name="Aqui vai o texto ..."/>
            <p:cNvSpPr txBox="1"/>
            <p:nvPr/>
          </p:nvSpPr>
          <p:spPr>
            <a:xfrm>
              <a:off x="0" y="-1"/>
              <a:ext cx="2390918" cy="1823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pt-BR" sz="3200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31" name="Retângulo"/>
          <p:cNvSpPr/>
          <p:nvPr/>
        </p:nvSpPr>
        <p:spPr>
          <a:xfrm>
            <a:off x="16554976" y="6670240"/>
            <a:ext cx="15062789" cy="23362143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round/>
          </a:ln>
          <a:effectLst/>
        </p:spPr>
        <p:txBody>
          <a:bodyPr wrap="square" lIns="61940" tIns="61940" rIns="61940" bIns="61940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2000"/>
          </a:p>
        </p:txBody>
      </p:sp>
      <p:grpSp>
        <p:nvGrpSpPr>
          <p:cNvPr id="4" name="Retângulo 19"/>
          <p:cNvGrpSpPr/>
          <p:nvPr/>
        </p:nvGrpSpPr>
        <p:grpSpPr>
          <a:xfrm>
            <a:off x="16559215" y="31389706"/>
            <a:ext cx="15062789" cy="4714908"/>
            <a:chOff x="0" y="0"/>
            <a:chExt cx="2390917" cy="1350000"/>
          </a:xfrm>
        </p:grpSpPr>
        <p:sp>
          <p:nvSpPr>
            <p:cNvPr id="37" name="Retângulo"/>
            <p:cNvSpPr/>
            <p:nvPr/>
          </p:nvSpPr>
          <p:spPr>
            <a:xfrm>
              <a:off x="0" y="0"/>
              <a:ext cx="2390918" cy="135000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38" name="Aqui vai o texto ..."/>
            <p:cNvSpPr txBox="1"/>
            <p:nvPr/>
          </p:nvSpPr>
          <p:spPr>
            <a:xfrm>
              <a:off x="0" y="0"/>
              <a:ext cx="2390918" cy="26128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fontAlgn="base"/>
              <a:endParaRPr lang="pt-BR" sz="3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Retângulo 20"/>
          <p:cNvGrpSpPr/>
          <p:nvPr/>
        </p:nvGrpSpPr>
        <p:grpSpPr>
          <a:xfrm>
            <a:off x="16579614" y="36402110"/>
            <a:ext cx="15062794" cy="1059826"/>
            <a:chOff x="0" y="1"/>
            <a:chExt cx="2390918" cy="224300"/>
          </a:xfrm>
        </p:grpSpPr>
        <p:sp>
          <p:nvSpPr>
            <p:cNvPr id="40" name="Retângulo"/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solidFill>
              <a:srgbClr val="D9D9D9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800">
                <a:latin typeface="Arial"/>
                <a:cs typeface="Arial"/>
              </a:endParaRPr>
            </a:p>
          </p:txBody>
        </p:sp>
        <p:sp>
          <p:nvSpPr>
            <p:cNvPr id="41" name="REFERÊNCIAS BIBLIOGRÁFICAS"/>
            <p:cNvSpPr txBox="1"/>
            <p:nvPr/>
          </p:nvSpPr>
          <p:spPr>
            <a:xfrm>
              <a:off x="0" y="1"/>
              <a:ext cx="2390918" cy="2243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sz="3200" dirty="0">
                  <a:latin typeface="Arial"/>
                  <a:cs typeface="Arial"/>
                </a:rPr>
                <a:t>REFERÊNCIAS BIBLIOGRÁFICAS</a:t>
              </a:r>
            </a:p>
          </p:txBody>
        </p:sp>
      </p:grpSp>
      <p:grpSp>
        <p:nvGrpSpPr>
          <p:cNvPr id="6" name="Retângulo 21"/>
          <p:cNvGrpSpPr/>
          <p:nvPr/>
        </p:nvGrpSpPr>
        <p:grpSpPr>
          <a:xfrm>
            <a:off x="16579611" y="37390498"/>
            <a:ext cx="15062789" cy="4714908"/>
            <a:chOff x="0" y="0"/>
            <a:chExt cx="2390917" cy="1350000"/>
          </a:xfrm>
        </p:grpSpPr>
        <p:sp>
          <p:nvSpPr>
            <p:cNvPr id="43" name="Retângulo"/>
            <p:cNvSpPr/>
            <p:nvPr/>
          </p:nvSpPr>
          <p:spPr>
            <a:xfrm>
              <a:off x="0" y="-1"/>
              <a:ext cx="2390918" cy="1350002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000">
                <a:latin typeface="Arial"/>
                <a:cs typeface="Arial"/>
              </a:endParaRPr>
            </a:p>
          </p:txBody>
        </p:sp>
        <p:sp>
          <p:nvSpPr>
            <p:cNvPr id="44" name="Aqui vai o texto ..."/>
            <p:cNvSpPr txBox="1"/>
            <p:nvPr/>
          </p:nvSpPr>
          <p:spPr>
            <a:xfrm>
              <a:off x="0" y="-1"/>
              <a:ext cx="2390918" cy="2682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endParaRPr lang="pt-BR" sz="4000" dirty="0">
                <a:latin typeface="Arial"/>
                <a:cs typeface="Arial"/>
              </a:endParaRPr>
            </a:p>
          </p:txBody>
        </p:sp>
      </p:grpSp>
      <p:grpSp>
        <p:nvGrpSpPr>
          <p:cNvPr id="7" name="Retângulo 18"/>
          <p:cNvGrpSpPr/>
          <p:nvPr/>
        </p:nvGrpSpPr>
        <p:grpSpPr>
          <a:xfrm>
            <a:off x="798125" y="17602172"/>
            <a:ext cx="15062784" cy="1059823"/>
            <a:chOff x="0" y="0"/>
            <a:chExt cx="2390917" cy="224299"/>
          </a:xfrm>
        </p:grpSpPr>
        <p:sp>
          <p:nvSpPr>
            <p:cNvPr id="46" name="Retângulo"/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solidFill>
              <a:srgbClr val="D9D9D9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pt-BR" sz="2800" dirty="0" err="1" smtClean="0">
                  <a:latin typeface="Arial"/>
                  <a:cs typeface="Arial"/>
                </a:rPr>
                <a:t>ty</a:t>
              </a:r>
              <a:endParaRPr sz="2800">
                <a:latin typeface="Arial"/>
                <a:cs typeface="Arial"/>
              </a:endParaRPr>
            </a:p>
          </p:txBody>
        </p:sp>
        <p:sp>
          <p:nvSpPr>
            <p:cNvPr id="47" name="RESULTADOS"/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pt-BR" sz="3200" dirty="0" smtClean="0">
                  <a:latin typeface="Arial"/>
                  <a:cs typeface="Arial"/>
                </a:rPr>
                <a:t>OBJETIVO</a:t>
              </a:r>
              <a:endParaRPr sz="3200" dirty="0">
                <a:latin typeface="Arial"/>
                <a:cs typeface="Arial"/>
              </a:endParaRPr>
            </a:p>
          </p:txBody>
        </p:sp>
      </p:grpSp>
      <p:grpSp>
        <p:nvGrpSpPr>
          <p:cNvPr id="8" name="Retângulo 19"/>
          <p:cNvGrpSpPr/>
          <p:nvPr/>
        </p:nvGrpSpPr>
        <p:grpSpPr>
          <a:xfrm>
            <a:off x="798123" y="18602304"/>
            <a:ext cx="15062789" cy="2024740"/>
            <a:chOff x="0" y="0"/>
            <a:chExt cx="2390918" cy="1350001"/>
          </a:xfrm>
        </p:grpSpPr>
        <p:sp>
          <p:nvSpPr>
            <p:cNvPr id="49" name="Retângulo"/>
            <p:cNvSpPr/>
            <p:nvPr/>
          </p:nvSpPr>
          <p:spPr>
            <a:xfrm>
              <a:off x="0" y="0"/>
              <a:ext cx="2390918" cy="135000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50" name="Aqui vai o texto ..."/>
            <p:cNvSpPr txBox="1"/>
            <p:nvPr/>
          </p:nvSpPr>
          <p:spPr>
            <a:xfrm>
              <a:off x="0" y="0"/>
              <a:ext cx="2390918" cy="26128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endParaRPr lang="pt-BR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Retângulo 20"/>
          <p:cNvGrpSpPr/>
          <p:nvPr/>
        </p:nvGrpSpPr>
        <p:grpSpPr>
          <a:xfrm>
            <a:off x="798125" y="21031196"/>
            <a:ext cx="15062784" cy="1059819"/>
            <a:chOff x="0" y="0"/>
            <a:chExt cx="2390917" cy="224299"/>
          </a:xfrm>
        </p:grpSpPr>
        <p:sp>
          <p:nvSpPr>
            <p:cNvPr id="52" name="Retângulo"/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solidFill>
              <a:srgbClr val="D9D9D9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53" name="DISCUSSÃO"/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pt-BR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RELATO DE CASO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Retângulo 21"/>
          <p:cNvGrpSpPr/>
          <p:nvPr/>
        </p:nvGrpSpPr>
        <p:grpSpPr>
          <a:xfrm>
            <a:off x="798125" y="22031323"/>
            <a:ext cx="15062790" cy="20074083"/>
            <a:chOff x="0" y="-146978"/>
            <a:chExt cx="2390918" cy="1350002"/>
          </a:xfrm>
        </p:grpSpPr>
        <p:sp>
          <p:nvSpPr>
            <p:cNvPr id="55" name="Retângulo"/>
            <p:cNvSpPr/>
            <p:nvPr/>
          </p:nvSpPr>
          <p:spPr>
            <a:xfrm>
              <a:off x="0" y="-146978"/>
              <a:ext cx="2390918" cy="1350002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56" name="Aqui vai o texto ..."/>
            <p:cNvSpPr txBox="1"/>
            <p:nvPr/>
          </p:nvSpPr>
          <p:spPr>
            <a:xfrm>
              <a:off x="0" y="-1"/>
              <a:ext cx="2390918" cy="2682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fontAlgn="base"/>
              <a:r>
                <a:rPr lang="pt-BR" sz="2800" dirty="0" smtClean="0"/>
                <a:t> </a:t>
              </a:r>
              <a:r>
                <a:rPr lang="pt-B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Retângulo 18"/>
          <p:cNvGrpSpPr/>
          <p:nvPr/>
        </p:nvGrpSpPr>
        <p:grpSpPr>
          <a:xfrm>
            <a:off x="798125" y="10719720"/>
            <a:ext cx="15062784" cy="1059823"/>
            <a:chOff x="0" y="0"/>
            <a:chExt cx="2390917" cy="224299"/>
          </a:xfrm>
        </p:grpSpPr>
        <p:sp>
          <p:nvSpPr>
            <p:cNvPr id="58" name="Retângulo"/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solidFill>
              <a:srgbClr val="D9D9D9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59" name="MATERIAL E MÉTODOS"/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pt-BR" sz="3200" dirty="0" smtClean="0">
                  <a:latin typeface="Arial"/>
                  <a:cs typeface="Arial"/>
                </a:rPr>
                <a:t>INTRODUÇÃO</a:t>
              </a:r>
              <a:endParaRPr sz="3200" dirty="0">
                <a:latin typeface="Arial"/>
                <a:cs typeface="Arial"/>
              </a:endParaRPr>
            </a:p>
          </p:txBody>
        </p:sp>
      </p:grpSp>
      <p:grpSp>
        <p:nvGrpSpPr>
          <p:cNvPr id="12" name="Retângulo 19"/>
          <p:cNvGrpSpPr/>
          <p:nvPr/>
        </p:nvGrpSpPr>
        <p:grpSpPr>
          <a:xfrm>
            <a:off x="798125" y="11732090"/>
            <a:ext cx="15062784" cy="5512892"/>
            <a:chOff x="0" y="0"/>
            <a:chExt cx="2390917" cy="1350000"/>
          </a:xfrm>
        </p:grpSpPr>
        <p:sp>
          <p:nvSpPr>
            <p:cNvPr id="61" name="Retângulo"/>
            <p:cNvSpPr/>
            <p:nvPr/>
          </p:nvSpPr>
          <p:spPr>
            <a:xfrm>
              <a:off x="0" y="0"/>
              <a:ext cx="2390918" cy="135000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62" name="Aqui vai o texto ..."/>
            <p:cNvSpPr txBox="1"/>
            <p:nvPr/>
          </p:nvSpPr>
          <p:spPr>
            <a:xfrm>
              <a:off x="0" y="0"/>
              <a:ext cx="2390918" cy="26128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fontAlgn="base"/>
              <a:endParaRPr lang="pt-BR" sz="3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Retângulo 10"/>
          <p:cNvGrpSpPr/>
          <p:nvPr/>
        </p:nvGrpSpPr>
        <p:grpSpPr>
          <a:xfrm>
            <a:off x="16579609" y="30401321"/>
            <a:ext cx="15062794" cy="1059823"/>
            <a:chOff x="201368" y="4432"/>
            <a:chExt cx="2390918" cy="224300"/>
          </a:xfrm>
        </p:grpSpPr>
        <p:sp>
          <p:nvSpPr>
            <p:cNvPr id="68" name="Retângulo"/>
            <p:cNvSpPr/>
            <p:nvPr/>
          </p:nvSpPr>
          <p:spPr>
            <a:xfrm>
              <a:off x="201368" y="17410"/>
              <a:ext cx="2390918" cy="189478"/>
            </a:xfrm>
            <a:prstGeom prst="rect">
              <a:avLst/>
            </a:prstGeom>
            <a:solidFill>
              <a:srgbClr val="D9D9D9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5610" tIns="15610" rIns="15610" bIns="1561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800">
                <a:latin typeface="Arial"/>
                <a:cs typeface="Arial"/>
              </a:endParaRPr>
            </a:p>
          </p:txBody>
        </p:sp>
        <p:sp>
          <p:nvSpPr>
            <p:cNvPr id="69" name="FIGURAS, TABELAS E GRÁFICOS"/>
            <p:cNvSpPr txBox="1"/>
            <p:nvPr/>
          </p:nvSpPr>
          <p:spPr>
            <a:xfrm>
              <a:off x="201368" y="4432"/>
              <a:ext cx="2390918" cy="2243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5610" tIns="15610" rIns="15610" bIns="15610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bg-BG" sz="3200" dirty="0" smtClean="0">
                  <a:latin typeface="Arial"/>
                  <a:cs typeface="Arial"/>
                </a:rPr>
                <a:t>CONCLUSÃO</a:t>
              </a:r>
              <a:endParaRPr sz="3200" dirty="0">
                <a:latin typeface="Arial"/>
                <a:cs typeface="Arial"/>
              </a:endParaRPr>
            </a:p>
          </p:txBody>
        </p:sp>
      </p:grpSp>
      <p:sp>
        <p:nvSpPr>
          <p:cNvPr id="65" name="Retângulo 64"/>
          <p:cNvSpPr/>
          <p:nvPr/>
        </p:nvSpPr>
        <p:spPr>
          <a:xfrm>
            <a:off x="10759480" y="1753025"/>
            <a:ext cx="16202025" cy="1104088"/>
          </a:xfrm>
          <a:prstGeom prst="rect">
            <a:avLst/>
          </a:prstGeom>
        </p:spPr>
        <p:txBody>
          <a:bodyPr lIns="483806" tIns="241905" rIns="483806" bIns="241905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4000" dirty="0"/>
          </a:p>
        </p:txBody>
      </p:sp>
      <p:sp>
        <p:nvSpPr>
          <p:cNvPr id="64" name="Retângulo 63"/>
          <p:cNvSpPr/>
          <p:nvPr/>
        </p:nvSpPr>
        <p:spPr>
          <a:xfrm>
            <a:off x="5700639" y="0"/>
            <a:ext cx="21260384" cy="6305512"/>
          </a:xfrm>
          <a:prstGeom prst="rect">
            <a:avLst/>
          </a:prstGeom>
        </p:spPr>
        <p:txBody>
          <a:bodyPr wrap="square" lIns="483806" tIns="241905" rIns="483806" bIns="241905">
            <a:spAutoFit/>
          </a:bodyPr>
          <a:lstStyle/>
          <a:p>
            <a:pPr algn="ctr" fontAlgn="base"/>
            <a:r>
              <a:rPr lang="pt-BR" sz="5400" b="1" dirty="0" smtClean="0">
                <a:solidFill>
                  <a:schemeClr val="bg1"/>
                </a:solidFill>
              </a:rPr>
              <a:t>AVALIAÇÃO MULTIMODAL DE IMAGEM E MICROPERIMETRIA NA EPITELIOPATIA PIGMENTÁRIA PLACÓIDE MULTIFOCAL POSTERIOR AGUDA (EPPMPA)</a:t>
            </a:r>
            <a:endParaRPr lang="pt-BR" sz="5400" dirty="0" smtClean="0">
              <a:solidFill>
                <a:schemeClr val="bg1"/>
              </a:solidFill>
            </a:endParaRPr>
          </a:p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5600" b="1" dirty="0">
              <a:sym typeface="Arial"/>
            </a:endParaRPr>
          </a:p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4000" dirty="0"/>
              <a:t>João Pedro </a:t>
            </a:r>
            <a:r>
              <a:rPr lang="pt-BR" sz="4000" dirty="0" err="1"/>
              <a:t>Dayrell</a:t>
            </a:r>
            <a:r>
              <a:rPr lang="pt-BR" sz="4000" dirty="0"/>
              <a:t> </a:t>
            </a:r>
            <a:r>
              <a:rPr lang="pt-BR" sz="4000" dirty="0" smtClean="0"/>
              <a:t>M. </a:t>
            </a:r>
            <a:r>
              <a:rPr lang="pt-BR" sz="4000" dirty="0"/>
              <a:t>Vieira; </a:t>
            </a:r>
            <a:r>
              <a:rPr lang="pt-BR" sz="4000" dirty="0" smtClean="0"/>
              <a:t>Daniel Vítor Vasconcelos Santos; </a:t>
            </a:r>
            <a:r>
              <a:rPr lang="pt-BR" sz="4000" dirty="0" err="1" smtClean="0"/>
              <a:t>Fellype</a:t>
            </a:r>
            <a:r>
              <a:rPr lang="pt-BR" sz="4000" dirty="0" smtClean="0"/>
              <a:t> Borges de Oliveira; </a:t>
            </a:r>
            <a:r>
              <a:rPr lang="pt-BR" sz="4000" dirty="0" err="1" smtClean="0"/>
              <a:t>Henderson</a:t>
            </a:r>
            <a:r>
              <a:rPr lang="pt-BR" sz="4000" dirty="0" smtClean="0"/>
              <a:t> H. Oliveira Coutinho; Carla de Souza Moreira</a:t>
            </a:r>
            <a:endParaRPr lang="pt-BR" sz="4000" dirty="0"/>
          </a:p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Hospital das Clínicas da UFMG - Hospital São Geraldo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914293" y="7529414"/>
            <a:ext cx="14848522" cy="35567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940" tIns="61940" rIns="61940" bIns="61940" numCol="1" spcCol="151181" rtlCol="0" anchor="t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Paciente feminino, 33 anos, com história de baixa acuidade visual após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pródromo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viral, apresenta lesões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retinianas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profundas em pólo posterior de OD. Após extensa propedêutica laboratorial e avaliação multimodal de imagem, que sugerem EPPMPA, é submetida à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corticoterapia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com excelente resultado final (AV: 20/20).</a:t>
            </a:r>
          </a:p>
          <a:p>
            <a:pPr defTabSz="3600936" hangingPunct="0"/>
            <a:endParaRPr lang="pt-BR" sz="6300" dirty="0">
              <a:solidFill>
                <a:srgbClr val="000000"/>
              </a:solidFill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1016036" y="12744461"/>
            <a:ext cx="14511056" cy="10945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940" tIns="61940" rIns="61940" bIns="61940" numCol="1" spcCol="151181" rtlCol="0" anchor="t">
            <a:spAutoFit/>
          </a:bodyPr>
          <a:lstStyle/>
          <a:p>
            <a:pPr defTabSz="3600936" hangingPunct="0"/>
            <a:endParaRPr lang="pt-BR" sz="6300" dirty="0">
              <a:solidFill>
                <a:srgbClr val="000000"/>
              </a:solidFill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985731" y="11958570"/>
            <a:ext cx="14511056" cy="50495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940" tIns="61940" rIns="61940" bIns="61940" numCol="1" spcCol="151181" rtlCol="0" anchor="t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 EPPMPA é uma doença inflamatória de início agudo que afeta 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coriocapilar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epitélio pigmentado da retina (EPR) e retina externa. Faz parte do grupo de doenças denominadas “Síndrome dos pontos brancos” e acomete jovens e adultos de meia-idade de ambos os sexos na mesma proporção. É bilateral em 70% dos casos, sendo o segundo olho afetado dias a semanas após o primeiro. 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Frequentemente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precedida por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pródromo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viral, sua etiologia é desconhecida, com provável imunidade celular associada aos genes HLA-B7 e HLA-DR2. Os pacientes queixam-se de baixa acuidade visual abrupta e indolor.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1016036" y="18785837"/>
            <a:ext cx="14511056" cy="11099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940" tIns="61940" rIns="61940" bIns="61940" numCol="1" spcCol="151181" rtlCol="0" anchor="t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Relatar caso de EPPMPA atendido em serviço de referência, apresentando avaliação multimodal de imagem, além de realizar breve revisão sobre o tema.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1128607" y="22317080"/>
            <a:ext cx="14173589" cy="109588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940" tIns="61940" rIns="61940" bIns="61940" numCol="1" spcCol="151181" rtlCol="0" anchor="t">
            <a:spAutoFit/>
          </a:bodyPr>
          <a:lstStyle/>
          <a:p>
            <a:pPr fontAlgn="base"/>
            <a:r>
              <a:rPr lang="pt-BR" sz="3200" dirty="0" smtClean="0">
                <a:latin typeface="Arial" pitchFamily="34" charset="0"/>
                <a:cs typeface="Arial" pitchFamily="34" charset="0"/>
              </a:rPr>
              <a:t>Paciente feminino, 33 anos, previamente hígida, com queixas de baixa acuidade visual, fotofobia e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fotopsia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em OD há 4 dias. Relatava febre alta,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artralgia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pt-BR" sz="3200" i="1" dirty="0" err="1" smtClean="0">
                <a:latin typeface="Arial" pitchFamily="34" charset="0"/>
                <a:cs typeface="Arial" pitchFamily="34" charset="0"/>
              </a:rPr>
              <a:t>rash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 cutâneo e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hiperemia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ocular 20 dias antes, com melhora espontânea há uma semana.</a:t>
            </a:r>
          </a:p>
          <a:p>
            <a:pPr fontAlgn="base"/>
            <a:r>
              <a:rPr lang="pt-BR" sz="3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r>
              <a:rPr lang="pt-BR" sz="3200" dirty="0" smtClean="0">
                <a:latin typeface="Arial" pitchFamily="34" charset="0"/>
                <a:cs typeface="Arial" pitchFamily="34" charset="0"/>
              </a:rPr>
              <a:t>Ao exame, apresentava AV de 20/150-1 em OD (com visão excêntrica) e 20/20 em OE.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Biomicroscopia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do segmento anterior sem alterações em ambos os olhos. À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fundoscopia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observaram-se em OD lesões amareladas confluentes, de aspecto amebóide/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placóide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acometendo pólo posterior e invadindo a fóvea. (Figura 1).</a:t>
            </a:r>
          </a:p>
          <a:p>
            <a:pPr fontAlgn="base"/>
            <a:r>
              <a:rPr lang="pt-BR" sz="3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r>
              <a:rPr lang="pt-BR" sz="3200" dirty="0" smtClean="0">
                <a:latin typeface="Arial" pitchFamily="34" charset="0"/>
                <a:cs typeface="Arial" pitchFamily="34" charset="0"/>
              </a:rPr>
              <a:t>Realizada extensa investigação laboratorial e de imagem, que afastou em princípio causa infecciosa. (Figuras 2-5). </a:t>
            </a:r>
          </a:p>
          <a:p>
            <a:pPr fontAlgn="base"/>
            <a:r>
              <a:rPr lang="pt-BR" sz="3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r>
              <a:rPr lang="pt-BR" sz="3200" dirty="0" smtClean="0">
                <a:latin typeface="Arial" pitchFamily="34" charset="0"/>
                <a:cs typeface="Arial" pitchFamily="34" charset="0"/>
              </a:rPr>
              <a:t>Diante do quadro sugestivo de EPPMPA com acometimento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foveal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foi prescrito regime reducional de prednisona (80mg/dia) associada 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valaciclovir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(2g </a:t>
            </a:r>
            <a:r>
              <a:rPr lang="pt-BR" sz="3200" i="1" dirty="0" err="1" smtClean="0">
                <a:latin typeface="Arial" pitchFamily="34" charset="0"/>
                <a:cs typeface="Arial" pitchFamily="34" charset="0"/>
              </a:rPr>
              <a:t>tid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), com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subsequentes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reperfusão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coriocapilar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e melhora progressiva das lesões e da acuidade visual, ao longo das semanas seguintes. Já com 9 semanas de seguimento, a paciente apresentava AV de 20/20 em AO, com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reestabelecimento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da retina externa à SD-OCT, pequenas cicatrizes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coriorretinianas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e mínimo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escotoma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central resultante.</a:t>
            </a:r>
          </a:p>
          <a:p>
            <a:pPr defTabSz="3600936" hangingPunct="0"/>
            <a:endParaRPr lang="pt-BR" sz="3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Georgia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16844967" y="31754232"/>
            <a:ext cx="14173589" cy="406463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940" tIns="61940" rIns="61940" bIns="61940" numCol="1" spcCol="151181" rtlCol="0" anchor="t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Perfil epidemiológico, curso clínico e características aos exames de imagem sugerem EPPMPA, sendo os principais diagnósticos diferenciais neste caso as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coroidites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ampiginosa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serpiginosa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Apesar de bom prognóstico visual e curso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autolimitado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na maioria dos casos, abordagem precoce e agressiva, guiada por avaliação multimodal de imagem/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microperimetria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é fundamental </a:t>
            </a:r>
            <a:r>
              <a:rPr lang="pt-BR" sz="320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3200" smtClean="0">
                <a:latin typeface="Arial" pitchFamily="34" charset="0"/>
                <a:cs typeface="Arial" pitchFamily="34" charset="0"/>
              </a:rPr>
              <a:t>quando há</a:t>
            </a:r>
            <a:r>
              <a:rPr lang="pt-BR" sz="32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acometimento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foveal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como apresentado.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16702091" y="37668056"/>
            <a:ext cx="14511056" cy="50802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940" tIns="61940" rIns="61940" bIns="61940" numCol="1" spcCol="151181" rtlCol="0" anchor="t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Raven, M.L,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Multi-modal imaging and anatomic classification of the white dot syndromes.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International Journal of  Retina and Vitreous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2017. </a:t>
            </a: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Polomsky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M; Adam, M.;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Thau,M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Acute Posterior Multifocal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Placoid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Pigment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Epitheliopathy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. Eye Week AAO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2019.</a:t>
            </a: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Burés-Jelstrup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A.;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Adán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A.;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Casaroli-Marano,R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Acute posterior multifocal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placoid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pigment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epitheliopathy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A study of 16 cases. </a:t>
            </a:r>
            <a:r>
              <a:rPr lang="pt-BR" sz="1900" i="1" dirty="0" err="1" smtClean="0">
                <a:latin typeface="Arial" pitchFamily="34" charset="0"/>
                <a:cs typeface="Arial" pitchFamily="34" charset="0"/>
              </a:rPr>
              <a:t>Arch</a:t>
            </a:r>
            <a:r>
              <a:rPr lang="pt-BR" sz="1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900" i="1" dirty="0" err="1" smtClean="0">
                <a:latin typeface="Arial" pitchFamily="34" charset="0"/>
                <a:cs typeface="Arial" pitchFamily="34" charset="0"/>
              </a:rPr>
              <a:t>Soc</a:t>
            </a:r>
            <a:r>
              <a:rPr lang="pt-BR" sz="1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900" i="1" dirty="0" err="1" smtClean="0">
                <a:latin typeface="Arial" pitchFamily="34" charset="0"/>
                <a:cs typeface="Arial" pitchFamily="34" charset="0"/>
              </a:rPr>
              <a:t>Esp</a:t>
            </a:r>
            <a:r>
              <a:rPr lang="pt-BR" sz="1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900" i="1" dirty="0" err="1" smtClean="0">
                <a:latin typeface="Arial" pitchFamily="34" charset="0"/>
                <a:cs typeface="Arial" pitchFamily="34" charset="0"/>
              </a:rPr>
              <a:t>Oftalmol</a:t>
            </a:r>
            <a:r>
              <a:rPr lang="pt-BR" sz="19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2007.</a:t>
            </a:r>
          </a:p>
          <a:p>
            <a:pPr lvl="0">
              <a:buFont typeface="Arial" pitchFamily="34" charset="0"/>
              <a:buChar char="•"/>
            </a:pP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Caspers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L,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Willermain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F,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Zierhut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M.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Ampiginous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choroiditis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Zierhut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M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et al. Intraocular inflammation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1st ed.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Berlin: </a:t>
            </a:r>
            <a:r>
              <a:rPr lang="pt-BR" sz="1900" dirty="0" err="1" smtClean="0">
                <a:latin typeface="Arial" pitchFamily="34" charset="0"/>
                <a:cs typeface="Arial" pitchFamily="34" charset="0"/>
              </a:rPr>
              <a:t>Springer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, 2016.</a:t>
            </a:r>
          </a:p>
          <a:p>
            <a:pPr lvl="0"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Crawford, C.M.;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Igboeli,O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A review of the inflammatory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chorioretinopathies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: the white dot syndromes.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International Scholarly Research Notices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2013.</a:t>
            </a: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900" dirty="0" err="1" smtClean="0">
                <a:latin typeface="Arial" pitchFamily="34" charset="0"/>
                <a:cs typeface="Arial" pitchFamily="34" charset="0"/>
              </a:rPr>
              <a:t>Bowling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, B. </a:t>
            </a:r>
            <a:r>
              <a:rPr lang="pt-BR" sz="1900" dirty="0" err="1" smtClean="0">
                <a:latin typeface="Arial" pitchFamily="34" charset="0"/>
                <a:cs typeface="Arial" pitchFamily="34" charset="0"/>
              </a:rPr>
              <a:t>Kansky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, Oftalmologia Clínica: uma abordagem sistêmica </a:t>
            </a:r>
            <a:r>
              <a:rPr lang="pt-BR" sz="1900" dirty="0" err="1" smtClean="0">
                <a:latin typeface="Arial" pitchFamily="34" charset="0"/>
                <a:cs typeface="Arial" pitchFamily="34" charset="0"/>
              </a:rPr>
              <a:t>8ªed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, Rio de Janeiro : </a:t>
            </a:r>
            <a:r>
              <a:rPr lang="pt-BR" sz="1900" dirty="0" err="1" smtClean="0">
                <a:latin typeface="Arial" pitchFamily="34" charset="0"/>
                <a:cs typeface="Arial" pitchFamily="34" charset="0"/>
              </a:rPr>
              <a:t>Elsevier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Cap.11, pg 456-457, 2016.</a:t>
            </a: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Goldenberg, D.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et a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l. Spectral domain optical coherence tomography classification of acute posterior multifocal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placoid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pigment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epitheliopathy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Retina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2012.</a:t>
            </a: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Kaplan,A.J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.;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Koushan,K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.;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Martin,J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Novel optical coherence tomography description of acute posterior multifocal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placoid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pigment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epitheliopathy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Can J 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Ophthalmo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2013. </a:t>
            </a: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3200" dirty="0"/>
              <a:t> </a:t>
            </a:r>
            <a:endParaRPr lang="pt-BR" sz="3200" dirty="0"/>
          </a:p>
          <a:p>
            <a:pPr defTabSz="3600936" hangingPunct="0"/>
            <a:endParaRPr lang="pt-BR" sz="24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Georgia"/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17202157" y="13744520"/>
            <a:ext cx="13498656" cy="22795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940" tIns="61940" rIns="61940" bIns="61940" numCol="1" spcCol="151181" rtlCol="0" anchor="t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Figura 3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Angiografia. A, C 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(OD):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Fluoresceínica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mostrando, respectivamente,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hipo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hiperfluorescência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das lesões. B e D: por ICV, lesões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hipocianescentes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em todos os tempos. F: ICV evidencia lesão em OE despercebida em exame físico (seta) – Ambos em D0.</a:t>
            </a:r>
          </a:p>
          <a:p>
            <a:pPr defTabSz="3600936" hangingPunct="0"/>
            <a:endParaRPr lang="pt-BR" sz="28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Georgia"/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17345033" y="28317872"/>
            <a:ext cx="12148791" cy="98686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940" tIns="61940" rIns="61940" bIns="61940" numCol="1" spcCol="151181" rtlCol="0" anchor="t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Figura 5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Angio-OCT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de OD. A em D0, com importante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hipoperfusão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coriocapilar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 B em D64, com melhora do padrão vascular.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17273595" y="21102634"/>
            <a:ext cx="12823724" cy="184863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940" tIns="61940" rIns="61940" bIns="61940" numCol="1" spcCol="151181" rtlCol="0" anchor="t">
            <a:spAutoFit/>
          </a:bodyPr>
          <a:lstStyle/>
          <a:p>
            <a:pPr defTabSz="3600936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Figura 4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SD-OCT. A em D0: Focos de refletividade homogênea da porção interna da coróide, com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hiperrefletividade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da retina sobrejacente e apagamento das camadas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retinianas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externas; B em D64: reestruturação anatômica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retiniana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com atrofia de EPR cicatricial</a:t>
            </a:r>
            <a:endParaRPr lang="pt-BR" sz="28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Georgia"/>
            </a:endParaRPr>
          </a:p>
        </p:txBody>
      </p:sp>
      <p:pic>
        <p:nvPicPr>
          <p:cNvPr id="14338" name="Picture 2" descr="Resultado de imagem para simasp 2020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103" y="0"/>
            <a:ext cx="6083373" cy="5840459"/>
          </a:xfrm>
          <a:prstGeom prst="rect">
            <a:avLst/>
          </a:prstGeom>
          <a:noFill/>
        </p:spPr>
      </p:pic>
      <p:pic>
        <p:nvPicPr>
          <p:cNvPr id="57" name="Picture 2" descr="Resultado de imagem para hospital sao geraldo bh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74849" y="1171432"/>
            <a:ext cx="4977613" cy="3214710"/>
          </a:xfrm>
          <a:prstGeom prst="rect">
            <a:avLst/>
          </a:prstGeom>
          <a:noFill/>
        </p:spPr>
      </p:pic>
      <p:pic>
        <p:nvPicPr>
          <p:cNvPr id="60" name="Imagem 59" descr="fundoscopia abc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615" y="33318532"/>
            <a:ext cx="12073022" cy="2957648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1342921" y="36461804"/>
            <a:ext cx="921550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Figura 1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Retinografia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A e B em D0; C em D em D64</a:t>
            </a:r>
          </a:p>
          <a:p>
            <a:endParaRPr lang="pt-BR" dirty="0"/>
          </a:p>
        </p:txBody>
      </p:sp>
      <p:pic>
        <p:nvPicPr>
          <p:cNvPr id="66" name="Imagem 65" descr="microperi ABC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31" y="37533374"/>
            <a:ext cx="14787666" cy="2207981"/>
          </a:xfrm>
          <a:prstGeom prst="rect">
            <a:avLst/>
          </a:prstGeom>
        </p:spPr>
      </p:pic>
      <p:sp>
        <p:nvSpPr>
          <p:cNvPr id="67" name="CaixaDeTexto 66"/>
          <p:cNvSpPr txBox="1"/>
          <p:nvPr/>
        </p:nvSpPr>
        <p:spPr>
          <a:xfrm>
            <a:off x="1485797" y="40105142"/>
            <a:ext cx="13644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Figura 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Microperimetria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A e B em D0; evidenciando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escotomas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centrais/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paracentrais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em exata correspondência com as lesões. C em D em D64, com melhora global dos parâmetros</a:t>
            </a:r>
            <a:r>
              <a:rPr lang="pt-BR" sz="2800" dirty="0" smtClean="0"/>
              <a:t>. 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Imagem 69" descr="ANGIO ABCDE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45165" y="7029348"/>
            <a:ext cx="11501518" cy="6602206"/>
          </a:xfrm>
          <a:prstGeom prst="rect">
            <a:avLst/>
          </a:prstGeom>
        </p:spPr>
      </p:pic>
      <p:pic>
        <p:nvPicPr>
          <p:cNvPr id="76" name="Imagem 75" descr="OCTA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6276" y="15744784"/>
            <a:ext cx="11530407" cy="5050783"/>
          </a:xfrm>
          <a:prstGeom prst="rect">
            <a:avLst/>
          </a:prstGeom>
        </p:spPr>
      </p:pic>
      <p:pic>
        <p:nvPicPr>
          <p:cNvPr id="78" name="Imagem 77" descr="ANGIOOC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73529" y="23317212"/>
            <a:ext cx="14611899" cy="47863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508</TotalTime>
  <Words>503</Words>
  <Application>Microsoft Office PowerPoint</Application>
  <PresentationFormat>Personalizar</PresentationFormat>
  <Paragraphs>42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Módulo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Joao Pedro</dc:creator>
  <cp:lastModifiedBy>Joao Pedro</cp:lastModifiedBy>
  <cp:revision>7</cp:revision>
  <dcterms:created xsi:type="dcterms:W3CDTF">2020-01-08T23:34:58Z</dcterms:created>
  <dcterms:modified xsi:type="dcterms:W3CDTF">2020-01-16T21:01:06Z</dcterms:modified>
</cp:coreProperties>
</file>