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handoutMasterIdLst>
    <p:handoutMasterId r:id="rId3"/>
  </p:handoutMasterIdLst>
  <p:sldIdLst>
    <p:sldId id="256" r:id="rId2"/>
  </p:sldIdLst>
  <p:sldSz cx="32399288" cy="43200638"/>
  <p:notesSz cx="6881813" cy="971073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06413" indent="-49213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14413" indent="-100013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22413" indent="-150813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30413" indent="-201613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9186" userDrawn="1">
          <p15:clr>
            <a:srgbClr val="A4A3A4"/>
          </p15:clr>
        </p15:guide>
        <p15:guide id="2" pos="151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FF"/>
    <a:srgbClr val="0000FF"/>
    <a:srgbClr val="000099"/>
    <a:srgbClr val="00008A"/>
    <a:srgbClr val="00007E"/>
    <a:srgbClr val="03007A"/>
    <a:srgbClr val="FF0000"/>
    <a:srgbClr val="0099CC"/>
    <a:srgbClr val="FFFF00"/>
    <a:srgbClr val="00007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5" autoAdjust="0"/>
    <p:restoredTop sz="99857" autoAdjust="0"/>
  </p:normalViewPr>
  <p:slideViewPr>
    <p:cSldViewPr>
      <p:cViewPr>
        <p:scale>
          <a:sx n="30" d="100"/>
          <a:sy n="30" d="100"/>
        </p:scale>
        <p:origin x="-588" y="-108"/>
      </p:cViewPr>
      <p:guideLst>
        <p:guide orient="horz" pos="19186"/>
        <p:guide pos="151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2DFD1-47DD-4412-9E48-15EFA6074DBC}" type="datetimeFigureOut">
              <a:rPr lang="pt-BR" smtClean="0"/>
              <a:pPr/>
              <a:t>20/01/2020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82913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97313" y="9223375"/>
            <a:ext cx="2982912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0718C-0CF6-49C1-9B54-8B41E06A3E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51626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1889960" y="8640128"/>
            <a:ext cx="27820188" cy="11520170"/>
          </a:xfrm>
          <a:ln>
            <a:noFill/>
          </a:ln>
        </p:spPr>
        <p:txBody>
          <a:bodyPr tIns="0" rIns="82296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25197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1889958" y="20337534"/>
            <a:ext cx="27830988" cy="11040163"/>
          </a:xfrm>
        </p:spPr>
        <p:txBody>
          <a:bodyPr lIns="0" rIns="82296"/>
          <a:lstStyle>
            <a:lvl1pPr marL="0" marR="205719" indent="0" algn="r">
              <a:buNone/>
              <a:defRPr>
                <a:solidFill>
                  <a:schemeClr val="tx1"/>
                </a:solidFill>
              </a:defRPr>
            </a:lvl1pPr>
            <a:lvl2pPr marL="2057194" indent="0" algn="ctr">
              <a:buNone/>
            </a:lvl2pPr>
            <a:lvl3pPr marL="4114389" indent="0" algn="ctr">
              <a:buNone/>
            </a:lvl3pPr>
            <a:lvl4pPr marL="6171583" indent="0" algn="ctr">
              <a:buNone/>
            </a:lvl4pPr>
            <a:lvl5pPr marL="8228777" indent="0" algn="ctr">
              <a:buNone/>
            </a:lvl5pPr>
            <a:lvl6pPr marL="10285971" indent="0" algn="ctr">
              <a:buNone/>
            </a:lvl6pPr>
            <a:lvl7pPr marL="12343166" indent="0" algn="ctr">
              <a:buNone/>
            </a:lvl7pPr>
            <a:lvl8pPr marL="14400360" indent="0" algn="ctr">
              <a:buNone/>
            </a:lvl8pPr>
            <a:lvl9pPr marL="16457554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58E7E-BAB2-40D9-BEA9-12B3705C9B2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3C654-30EE-4778-B7E2-BFBA69082D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89484" y="5760095"/>
            <a:ext cx="7289840" cy="32830489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19965" y="5760095"/>
            <a:ext cx="21329531" cy="32830489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D1481-5DF2-45B2-BC9D-095CC9CD2E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1619609" y="4434986"/>
            <a:ext cx="29160073" cy="3540528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96605-364E-4ED0-9F9A-7596C84561E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B8A40-E638-49EE-8B8C-A2F4D7A4D1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9159" y="8294525"/>
            <a:ext cx="27539395" cy="8582527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25197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79159" y="17037506"/>
            <a:ext cx="27539395" cy="9510139"/>
          </a:xfrm>
        </p:spPr>
        <p:txBody>
          <a:bodyPr lIns="205740" rIns="205740"/>
          <a:lstStyle>
            <a:lvl1pPr marL="0" indent="0">
              <a:buNone/>
              <a:defRPr sz="9899">
                <a:solidFill>
                  <a:schemeClr val="tx1"/>
                </a:solidFill>
              </a:defRPr>
            </a:lvl1pPr>
            <a:lvl2pPr>
              <a:buNone/>
              <a:defRPr sz="8099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7199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D30A6-6AC0-4CF2-8401-240A4C1DD8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965" y="4435264"/>
            <a:ext cx="29159359" cy="7200106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19964" y="12095203"/>
            <a:ext cx="14309686" cy="27936413"/>
          </a:xfrm>
        </p:spPr>
        <p:txBody>
          <a:bodyPr/>
          <a:lstStyle>
            <a:lvl1pPr>
              <a:defRPr sz="11699"/>
            </a:lvl1pPr>
            <a:lvl2pPr>
              <a:defRPr sz="10799"/>
            </a:lvl2pPr>
            <a:lvl3pPr>
              <a:defRPr sz="8999"/>
            </a:lvl3pPr>
            <a:lvl4pPr>
              <a:defRPr sz="8099"/>
            </a:lvl4pPr>
            <a:lvl5pPr>
              <a:defRPr sz="8099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69638" y="12095203"/>
            <a:ext cx="14309686" cy="27936413"/>
          </a:xfrm>
        </p:spPr>
        <p:txBody>
          <a:bodyPr/>
          <a:lstStyle>
            <a:lvl1pPr>
              <a:defRPr sz="11699"/>
            </a:lvl1pPr>
            <a:lvl2pPr>
              <a:defRPr sz="10799"/>
            </a:lvl2pPr>
            <a:lvl3pPr>
              <a:defRPr sz="8999"/>
            </a:lvl3pPr>
            <a:lvl4pPr>
              <a:defRPr sz="8099"/>
            </a:lvl4pPr>
            <a:lvl5pPr>
              <a:defRPr sz="8099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33CC1-238A-43BE-9653-22422E3843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965" y="4435264"/>
            <a:ext cx="29159359" cy="7200106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19964" y="11686774"/>
            <a:ext cx="14315312" cy="4153461"/>
          </a:xfrm>
        </p:spPr>
        <p:txBody>
          <a:bodyPr lIns="205740" tIns="0" rIns="205740" bIns="0" anchor="ctr">
            <a:noAutofit/>
          </a:bodyPr>
          <a:lstStyle>
            <a:lvl1pPr marL="0" indent="0">
              <a:buNone/>
              <a:defRPr sz="10799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8999" b="1"/>
            </a:lvl2pPr>
            <a:lvl3pPr>
              <a:buNone/>
              <a:defRPr sz="8099" b="1"/>
            </a:lvl3pPr>
            <a:lvl4pPr>
              <a:buNone/>
              <a:defRPr sz="7199" b="1"/>
            </a:lvl4pPr>
            <a:lvl5pPr>
              <a:buNone/>
              <a:defRPr sz="7199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16458391" y="11715183"/>
            <a:ext cx="14320935" cy="4125057"/>
          </a:xfrm>
        </p:spPr>
        <p:txBody>
          <a:bodyPr lIns="205740" tIns="0" rIns="205740" bIns="0" anchor="ctr"/>
          <a:lstStyle>
            <a:lvl1pPr marL="0" indent="0">
              <a:buNone/>
              <a:defRPr sz="10799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8999" b="1"/>
            </a:lvl2pPr>
            <a:lvl3pPr>
              <a:buNone/>
              <a:defRPr sz="8099" b="1"/>
            </a:lvl3pPr>
            <a:lvl4pPr>
              <a:buNone/>
              <a:defRPr sz="7199" b="1"/>
            </a:lvl4pPr>
            <a:lvl5pPr>
              <a:buNone/>
              <a:defRPr sz="7199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1619964" y="15840234"/>
            <a:ext cx="14315312" cy="24225366"/>
          </a:xfrm>
        </p:spPr>
        <p:txBody>
          <a:bodyPr tIns="0"/>
          <a:lstStyle>
            <a:lvl1pPr>
              <a:defRPr sz="9899"/>
            </a:lvl1pPr>
            <a:lvl2pPr>
              <a:defRPr sz="8999"/>
            </a:lvl2pPr>
            <a:lvl3pPr>
              <a:defRPr sz="8099"/>
            </a:lvl3pPr>
            <a:lvl4pPr>
              <a:defRPr sz="7199"/>
            </a:lvl4pPr>
            <a:lvl5pPr>
              <a:defRPr sz="7199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58391" y="15840234"/>
            <a:ext cx="14320935" cy="24225366"/>
          </a:xfrm>
        </p:spPr>
        <p:txBody>
          <a:bodyPr tIns="0"/>
          <a:lstStyle>
            <a:lvl1pPr>
              <a:defRPr sz="9899"/>
            </a:lvl1pPr>
            <a:lvl2pPr>
              <a:defRPr sz="8999"/>
            </a:lvl2pPr>
            <a:lvl3pPr>
              <a:defRPr sz="8099"/>
            </a:lvl3pPr>
            <a:lvl4pPr>
              <a:defRPr sz="7199"/>
            </a:lvl4pPr>
            <a:lvl5pPr>
              <a:defRPr sz="7199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70B29-A858-4060-95E8-BC51FB1509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965" y="4435264"/>
            <a:ext cx="29429353" cy="7200106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2498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BA388-5532-474E-8C56-D3EAF69325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716FD-4452-40E4-8947-2028A49CE3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29947" y="3240062"/>
            <a:ext cx="9719786" cy="7320108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11699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2429947" y="10560156"/>
            <a:ext cx="9719786" cy="28800425"/>
          </a:xfrm>
        </p:spPr>
        <p:txBody>
          <a:bodyPr lIns="82296" rIns="82296"/>
          <a:lstStyle>
            <a:lvl1pPr marL="0" indent="0" algn="l">
              <a:buNone/>
              <a:defRPr sz="6299"/>
            </a:lvl1pPr>
            <a:lvl2pPr indent="0" algn="l">
              <a:buNone/>
              <a:defRPr sz="5399"/>
            </a:lvl2pPr>
            <a:lvl3pPr indent="0" algn="l">
              <a:buNone/>
              <a:defRPr sz="4500"/>
            </a:lvl3pPr>
            <a:lvl4pPr indent="0" algn="l">
              <a:buNone/>
              <a:defRPr sz="4100"/>
            </a:lvl4pPr>
            <a:lvl5pPr indent="0" algn="l">
              <a:buNone/>
              <a:defRPr sz="41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2667223" y="10560156"/>
            <a:ext cx="18112103" cy="28800425"/>
          </a:xfrm>
        </p:spPr>
        <p:txBody>
          <a:bodyPr tIns="0"/>
          <a:lstStyle>
            <a:lvl1pPr>
              <a:defRPr sz="12599"/>
            </a:lvl1pPr>
            <a:lvl2pPr>
              <a:defRPr sz="11699"/>
            </a:lvl2pPr>
            <a:lvl3pPr>
              <a:defRPr sz="10799"/>
            </a:lvl3pPr>
            <a:lvl4pPr>
              <a:defRPr sz="8999"/>
            </a:lvl4pPr>
            <a:lvl5pPr>
              <a:defRPr sz="8099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638E5-527B-4EBE-A102-5E398E0105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Único Canto Aparado e Arredondado 4"/>
          <p:cNvSpPr/>
          <p:nvPr/>
        </p:nvSpPr>
        <p:spPr>
          <a:xfrm rot="420000" flipV="1">
            <a:off x="11217611" y="6979471"/>
            <a:ext cx="18628162" cy="25921018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1435" tIns="205717" rIns="411435" bIns="205717" anchor="ctr"/>
          <a:lstStyle/>
          <a:p>
            <a:pPr algn="ctr" eaLnBrk="1" hangingPunct="1">
              <a:defRPr/>
            </a:pPr>
            <a:endParaRPr lang="en-US" sz="2700"/>
          </a:p>
        </p:txBody>
      </p:sp>
      <p:sp>
        <p:nvSpPr>
          <p:cNvPr id="6" name="Triângulo retângulo 5"/>
          <p:cNvSpPr/>
          <p:nvPr/>
        </p:nvSpPr>
        <p:spPr>
          <a:xfrm rot="420000" flipV="1">
            <a:off x="28360092" y="33762403"/>
            <a:ext cx="551774" cy="979380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1435" tIns="205717" rIns="411435" bIns="205717" anchor="ctr"/>
          <a:lstStyle/>
          <a:p>
            <a:pPr algn="ctr" eaLnBrk="1" hangingPunct="1">
              <a:defRPr/>
            </a:pPr>
            <a:endParaRPr lang="en-US" sz="2700"/>
          </a:p>
        </p:txBody>
      </p:sp>
      <p:sp>
        <p:nvSpPr>
          <p:cNvPr id="7" name="Forma livre 6"/>
          <p:cNvSpPr>
            <a:spLocks/>
          </p:cNvSpPr>
          <p:nvPr/>
        </p:nvSpPr>
        <p:spPr bwMode="auto">
          <a:xfrm flipV="1">
            <a:off x="-33929" y="36640226"/>
            <a:ext cx="32467145" cy="656041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11435" tIns="205717" rIns="411435" bIns="205717"/>
          <a:lstStyle/>
          <a:p>
            <a:pPr eaLnBrk="1" hangingPunct="1">
              <a:defRPr/>
            </a:pPr>
            <a:endParaRPr lang="en-US" sz="2700">
              <a:latin typeface="+mn-lt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 flipV="1">
            <a:off x="15524661" y="39179945"/>
            <a:ext cx="16874629" cy="402069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11435" tIns="205717" rIns="411435" bIns="205717"/>
          <a:lstStyle/>
          <a:p>
            <a:pPr eaLnBrk="1" hangingPunct="1">
              <a:defRPr/>
            </a:pPr>
            <a:endParaRPr lang="en-US" sz="2700">
              <a:latin typeface="+mn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9954" y="7414261"/>
            <a:ext cx="7840627" cy="9969413"/>
          </a:xfrm>
        </p:spPr>
        <p:txBody>
          <a:bodyPr lIns="205740" rIns="205740" bIns="205740"/>
          <a:lstStyle>
            <a:lvl1pPr algn="l">
              <a:buNone/>
              <a:defRPr sz="8999" b="1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59953" y="17819382"/>
            <a:ext cx="7829828" cy="13728203"/>
          </a:xfrm>
        </p:spPr>
        <p:txBody>
          <a:bodyPr lIns="288036" rIns="205740"/>
          <a:lstStyle>
            <a:lvl1pPr marL="0" indent="0" algn="l">
              <a:spcBef>
                <a:spcPts val="1125"/>
              </a:spcBef>
              <a:buFontTx/>
              <a:buNone/>
              <a:defRPr sz="5899"/>
            </a:lvl1pPr>
            <a:lvl2pPr>
              <a:defRPr sz="5399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12350964" y="7556124"/>
            <a:ext cx="16361640" cy="24768366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14399"/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28619016" y="40040276"/>
            <a:ext cx="2160667" cy="230003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9E873-ECB2-4D75-B438-5BE436993D4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33929" y="-44444"/>
            <a:ext cx="32467145" cy="655882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11435" tIns="205717" rIns="411435" bIns="205717"/>
          <a:lstStyle/>
          <a:p>
            <a:pPr eaLnBrk="1" hangingPunct="1">
              <a:defRPr/>
            </a:pPr>
            <a:endParaRPr lang="en-US" sz="2700">
              <a:latin typeface="+mn-lt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15524661" y="-44445"/>
            <a:ext cx="16874629" cy="40191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11435" tIns="205717" rIns="411435" bIns="205717"/>
          <a:lstStyle/>
          <a:p>
            <a:pPr eaLnBrk="1" hangingPunct="1">
              <a:defRPr/>
            </a:pPr>
            <a:endParaRPr lang="en-US" sz="2700">
              <a:latin typeface="+mn-lt"/>
            </a:endParaRPr>
          </a:p>
        </p:txBody>
      </p:sp>
      <p:sp>
        <p:nvSpPr>
          <p:cNvPr id="1028" name="Espaço Reservado para Título 8"/>
          <p:cNvSpPr>
            <a:spLocks noGrp="1"/>
          </p:cNvSpPr>
          <p:nvPr>
            <p:ph type="title"/>
          </p:nvPr>
        </p:nvSpPr>
        <p:spPr bwMode="auto">
          <a:xfrm>
            <a:off x="1619610" y="4434986"/>
            <a:ext cx="29160073" cy="720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20574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029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1619610" y="12192246"/>
            <a:ext cx="29160073" cy="2764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1480" tIns="205740" rIns="411480" bIns="2057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1619610" y="40040276"/>
            <a:ext cx="7560548" cy="230003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399">
                <a:solidFill>
                  <a:schemeClr val="tx2">
                    <a:shade val="90000"/>
                  </a:schemeClr>
                </a:solidFill>
                <a:latin typeface="Times New Roman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9449792" y="40040276"/>
            <a:ext cx="11880097" cy="230003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399">
                <a:solidFill>
                  <a:schemeClr val="tx2">
                    <a:shade val="90000"/>
                  </a:schemeClr>
                </a:solidFill>
                <a:latin typeface="Times New Roman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28079740" y="40040276"/>
            <a:ext cx="2699941" cy="230003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5399">
                <a:solidFill>
                  <a:schemeClr val="tx2">
                    <a:shade val="90000"/>
                  </a:schemeClr>
                </a:solidFill>
                <a:latin typeface="Times New Roman"/>
              </a:defRPr>
            </a:lvl1pPr>
          </a:lstStyle>
          <a:p>
            <a:pPr>
              <a:defRPr/>
            </a:pPr>
            <a:fld id="{69396605-364E-4ED0-9F9A-7596C84561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grpSp>
        <p:nvGrpSpPr>
          <p:cNvPr id="1033" name="Grupo 1"/>
          <p:cNvGrpSpPr>
            <a:grpSpLocks/>
          </p:cNvGrpSpPr>
          <p:nvPr/>
        </p:nvGrpSpPr>
        <p:grpSpPr bwMode="auto">
          <a:xfrm>
            <a:off x="-67856" y="1274624"/>
            <a:ext cx="32529643" cy="4090537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700">
                <a:latin typeface="Times New Roman"/>
              </a:endParaRPr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700">
                <a:latin typeface="Times New Roman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1" r:id="rId2"/>
    <p:sldLayoutId id="2147483740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41" r:id="rId9"/>
    <p:sldLayoutId id="2147483737" r:id="rId10"/>
    <p:sldLayoutId id="2147483738" r:id="rId11"/>
    <p:sldLayoutId id="214748374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2498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498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498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498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498">
          <a:solidFill>
            <a:schemeClr val="tx2"/>
          </a:solidFill>
          <a:latin typeface="Calibri" pitchFamily="34" charset="0"/>
        </a:defRPr>
      </a:lvl5pPr>
      <a:lvl6pPr marL="457154" algn="l" rtl="0" fontAlgn="base">
        <a:spcBef>
          <a:spcPct val="0"/>
        </a:spcBef>
        <a:spcAft>
          <a:spcPct val="0"/>
        </a:spcAft>
        <a:defRPr sz="22498">
          <a:solidFill>
            <a:schemeClr val="tx2"/>
          </a:solidFill>
          <a:latin typeface="Calibri" pitchFamily="34" charset="0"/>
        </a:defRPr>
      </a:lvl6pPr>
      <a:lvl7pPr marL="914309" algn="l" rtl="0" fontAlgn="base">
        <a:spcBef>
          <a:spcPct val="0"/>
        </a:spcBef>
        <a:spcAft>
          <a:spcPct val="0"/>
        </a:spcAft>
        <a:defRPr sz="22498">
          <a:solidFill>
            <a:schemeClr val="tx2"/>
          </a:solidFill>
          <a:latin typeface="Calibri" pitchFamily="34" charset="0"/>
        </a:defRPr>
      </a:lvl7pPr>
      <a:lvl8pPr marL="1371463" algn="l" rtl="0" fontAlgn="base">
        <a:spcBef>
          <a:spcPct val="0"/>
        </a:spcBef>
        <a:spcAft>
          <a:spcPct val="0"/>
        </a:spcAft>
        <a:defRPr sz="22498">
          <a:solidFill>
            <a:schemeClr val="tx2"/>
          </a:solidFill>
          <a:latin typeface="Calibri" pitchFamily="34" charset="0"/>
        </a:defRPr>
      </a:lvl8pPr>
      <a:lvl9pPr marL="1828617" algn="l" rtl="0" fontAlgn="base">
        <a:spcBef>
          <a:spcPct val="0"/>
        </a:spcBef>
        <a:spcAft>
          <a:spcPct val="0"/>
        </a:spcAft>
        <a:defRPr sz="22498">
          <a:solidFill>
            <a:schemeClr val="tx2"/>
          </a:solidFill>
          <a:latin typeface="Calibri" pitchFamily="34" charset="0"/>
        </a:defRPr>
      </a:lvl9pPr>
    </p:titleStyle>
    <p:bodyStyle>
      <a:lvl1pPr marL="1233365" indent="-1233365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11699" kern="1200">
          <a:solidFill>
            <a:schemeClr val="tx1"/>
          </a:solidFill>
          <a:latin typeface="+mn-lt"/>
          <a:ea typeface="+mn-ea"/>
          <a:cs typeface="+mn-cs"/>
        </a:defRPr>
      </a:lvl1pPr>
      <a:lvl2pPr marL="2879437" indent="-110955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10799" kern="1200">
          <a:solidFill>
            <a:schemeClr val="tx1"/>
          </a:solidFill>
          <a:latin typeface="+mn-lt"/>
          <a:ea typeface="+mn-ea"/>
          <a:cs typeface="+mn-cs"/>
        </a:defRPr>
      </a:lvl2pPr>
      <a:lvl3pPr marL="4114389" indent="-110955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9499" kern="1200">
          <a:solidFill>
            <a:schemeClr val="tx1"/>
          </a:solidFill>
          <a:latin typeface="+mn-lt"/>
          <a:ea typeface="+mn-ea"/>
          <a:cs typeface="+mn-cs"/>
        </a:defRPr>
      </a:lvl3pPr>
      <a:lvl4pPr marL="5347753" indent="-946055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8999" kern="1200">
          <a:solidFill>
            <a:schemeClr val="tx1"/>
          </a:solidFill>
          <a:latin typeface="+mn-lt"/>
          <a:ea typeface="+mn-ea"/>
          <a:cs typeface="+mn-cs"/>
        </a:defRPr>
      </a:lvl4pPr>
      <a:lvl5pPr marL="6582705" indent="-946055" algn="l" rtl="0" eaLnBrk="0" fontAlgn="base" hangingPunct="0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8999" kern="1200">
          <a:solidFill>
            <a:schemeClr val="tx1"/>
          </a:solidFill>
          <a:latin typeface="+mn-lt"/>
          <a:ea typeface="+mn-ea"/>
          <a:cs typeface="+mn-cs"/>
        </a:defRPr>
      </a:lvl5pPr>
      <a:lvl6pPr marL="7817338" indent="-94630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809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16" indent="-822878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7199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9874532" indent="-822878" algn="l" rtl="0" eaLnBrk="1" latinLnBrk="0" hangingPunct="1">
        <a:spcBef>
          <a:spcPct val="20000"/>
        </a:spcBef>
        <a:buClr>
          <a:schemeClr val="tx2"/>
        </a:buClr>
        <a:buChar char="•"/>
        <a:defRPr kumimoji="0" sz="7199" kern="1200">
          <a:solidFill>
            <a:schemeClr val="tx1"/>
          </a:solidFill>
          <a:latin typeface="+mn-lt"/>
          <a:ea typeface="+mn-ea"/>
          <a:cs typeface="+mn-cs"/>
        </a:defRPr>
      </a:lvl8pPr>
      <a:lvl9pPr marL="11108849" indent="-822878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6299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0571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1143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61715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82287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2859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23431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3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64575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1"/>
          <p:cNvSpPr txBox="1">
            <a:spLocks noChangeArrowheads="1"/>
          </p:cNvSpPr>
          <p:nvPr/>
        </p:nvSpPr>
        <p:spPr bwMode="auto">
          <a:xfrm>
            <a:off x="861940" y="429967"/>
            <a:ext cx="30747416" cy="194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97" tIns="47899" rIns="95797" bIns="47899">
            <a:spAutoFit/>
          </a:bodyPr>
          <a:lstStyle/>
          <a:p>
            <a:pPr algn="ctr" defTabSz="957167"/>
            <a:r>
              <a:rPr lang="pt-BR" altLang="pt-BR" sz="6000" b="1" dirty="0">
                <a:solidFill>
                  <a:srgbClr val="00007E"/>
                </a:solidFill>
                <a:latin typeface="Arial" charset="0"/>
              </a:rPr>
              <a:t>Avaliação da estabilidade de hidrogel de alginato reticulado com extrato de cascas</a:t>
            </a:r>
          </a:p>
          <a:p>
            <a:pPr algn="ctr" defTabSz="957167"/>
            <a:r>
              <a:rPr lang="pt-BR" altLang="pt-BR" sz="6000" b="1" dirty="0">
                <a:solidFill>
                  <a:srgbClr val="00007E"/>
                </a:solidFill>
                <a:latin typeface="Arial" charset="0"/>
              </a:rPr>
              <a:t>de </a:t>
            </a:r>
            <a:r>
              <a:rPr lang="pt-BR" altLang="pt-BR" sz="6000" b="1" i="1" dirty="0">
                <a:solidFill>
                  <a:srgbClr val="00007E"/>
                </a:solidFill>
                <a:latin typeface="Arial" charset="0"/>
              </a:rPr>
              <a:t>Stryphnodendron adstringens </a:t>
            </a:r>
            <a:r>
              <a:rPr lang="pt-BR" altLang="pt-BR" sz="6000" b="1" dirty="0">
                <a:solidFill>
                  <a:srgbClr val="00007E"/>
                </a:solidFill>
                <a:latin typeface="Arial" charset="0"/>
              </a:rPr>
              <a:t>como alternativa para vitrectomia</a:t>
            </a:r>
          </a:p>
        </p:txBody>
      </p:sp>
      <p:sp>
        <p:nvSpPr>
          <p:cNvPr id="5123" name="Text Box 12"/>
          <p:cNvSpPr txBox="1">
            <a:spLocks noChangeArrowheads="1"/>
          </p:cNvSpPr>
          <p:nvPr/>
        </p:nvSpPr>
        <p:spPr bwMode="auto">
          <a:xfrm>
            <a:off x="5326436" y="2446191"/>
            <a:ext cx="23326191" cy="423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957167"/>
            <a:r>
              <a:rPr lang="it-IT" altLang="pt-BR" sz="4000" b="1" dirty="0">
                <a:latin typeface="Arial" charset="0"/>
              </a:rPr>
              <a:t>Patrícia Alessandra Bersanetti</a:t>
            </a:r>
            <a:r>
              <a:rPr lang="it-IT" altLang="pt-BR" sz="4000" b="1" baseline="30000" dirty="0">
                <a:latin typeface="Arial" charset="0"/>
              </a:rPr>
              <a:t>1</a:t>
            </a:r>
            <a:r>
              <a:rPr lang="it-IT" altLang="pt-BR" sz="4000" b="1" dirty="0">
                <a:latin typeface="Arial" charset="0"/>
              </a:rPr>
              <a:t>, Paula de Araújo </a:t>
            </a:r>
            <a:r>
              <a:rPr lang="it-IT" altLang="pt-BR" sz="4000" b="1" dirty="0" smtClean="0">
                <a:latin typeface="Arial" charset="0"/>
              </a:rPr>
              <a:t>Silvério</a:t>
            </a:r>
            <a:r>
              <a:rPr lang="it-IT" altLang="pt-BR" sz="4000" b="1" baseline="30000" dirty="0" smtClean="0">
                <a:latin typeface="Arial" charset="0"/>
              </a:rPr>
              <a:t>2</a:t>
            </a:r>
            <a:r>
              <a:rPr lang="it-IT" altLang="pt-BR" sz="4000" b="1" dirty="0" smtClean="0">
                <a:latin typeface="Arial" charset="0"/>
              </a:rPr>
              <a:t>, </a:t>
            </a:r>
            <a:r>
              <a:rPr lang="it-IT" altLang="pt-BR" sz="4000" b="1" dirty="0">
                <a:latin typeface="Arial" charset="0"/>
              </a:rPr>
              <a:t>Raquel Leão </a:t>
            </a:r>
            <a:r>
              <a:rPr lang="it-IT" altLang="pt-BR" sz="4000" b="1" dirty="0" smtClean="0">
                <a:latin typeface="Arial" charset="0"/>
              </a:rPr>
              <a:t>Neves</a:t>
            </a:r>
            <a:r>
              <a:rPr lang="it-IT" altLang="pt-BR" sz="4000" b="1" baseline="30000" dirty="0" smtClean="0">
                <a:latin typeface="Arial" charset="0"/>
              </a:rPr>
              <a:t>3</a:t>
            </a:r>
            <a:r>
              <a:rPr lang="it-IT" altLang="pt-BR" sz="4000" b="1" dirty="0" smtClean="0">
                <a:latin typeface="Arial" charset="0"/>
              </a:rPr>
              <a:t>, </a:t>
            </a:r>
            <a:r>
              <a:rPr lang="it-IT" altLang="pt-BR" sz="4000" b="1" dirty="0">
                <a:latin typeface="Arial" charset="0"/>
              </a:rPr>
              <a:t>Andreia de Araujo </a:t>
            </a:r>
            <a:r>
              <a:rPr lang="it-IT" altLang="pt-BR" sz="4000" b="1" dirty="0" smtClean="0">
                <a:latin typeface="Arial" charset="0"/>
              </a:rPr>
              <a:t>Morandim-Giannetti</a:t>
            </a:r>
            <a:r>
              <a:rPr lang="it-IT" altLang="pt-BR" sz="4000" b="1" baseline="30000" dirty="0" smtClean="0">
                <a:latin typeface="Arial" charset="0"/>
              </a:rPr>
              <a:t>4</a:t>
            </a:r>
            <a:endParaRPr lang="it-IT" altLang="pt-BR" sz="4000" b="1" baseline="30000" dirty="0">
              <a:latin typeface="Arial" charset="0"/>
            </a:endParaRPr>
          </a:p>
          <a:p>
            <a:pPr algn="ctr" defTabSz="957167"/>
            <a:endParaRPr lang="it-IT" altLang="pt-BR" sz="2000" b="1" baseline="30000" dirty="0">
              <a:latin typeface="Arial" charset="0"/>
            </a:endParaRPr>
          </a:p>
          <a:p>
            <a:pPr algn="ctr" defTabSz="957167"/>
            <a:r>
              <a:rPr lang="pt-BR" altLang="pt-BR" sz="2800" b="1" baseline="30000" dirty="0">
                <a:latin typeface="Arial" charset="0"/>
              </a:rPr>
              <a:t>1</a:t>
            </a:r>
            <a:r>
              <a:rPr lang="pt-BR" altLang="pt-BR" sz="2800" b="1" dirty="0">
                <a:latin typeface="Arial" charset="0"/>
              </a:rPr>
              <a:t>Departamento de Bioquímica, Escola Paulista de Medicina, UNIFESP, São </a:t>
            </a:r>
            <a:r>
              <a:rPr lang="pt-BR" altLang="pt-BR" sz="2800" b="1" dirty="0" smtClean="0">
                <a:latin typeface="Arial" charset="0"/>
              </a:rPr>
              <a:t>Paulo</a:t>
            </a:r>
          </a:p>
          <a:p>
            <a:pPr algn="ctr" defTabSz="957167"/>
            <a:r>
              <a:rPr lang="pt-BR" altLang="pt-BR" sz="2800" b="1" baseline="30000" dirty="0" smtClean="0">
                <a:latin typeface="Arial" charset="0"/>
              </a:rPr>
              <a:t>2</a:t>
            </a:r>
            <a:r>
              <a:rPr lang="pt-BR" altLang="pt-BR" sz="2800" b="1" dirty="0" smtClean="0">
                <a:latin typeface="Arial" charset="0"/>
              </a:rPr>
              <a:t>Graduanda em Tecnologia em Radiologia, UNIFESP, São Paulo</a:t>
            </a:r>
            <a:endParaRPr lang="pt-BR" altLang="pt-BR" sz="2800" b="1" dirty="0">
              <a:latin typeface="Arial" charset="0"/>
            </a:endParaRPr>
          </a:p>
          <a:p>
            <a:pPr algn="ctr" defTabSz="957167"/>
            <a:r>
              <a:rPr lang="pt-BR" altLang="pt-BR" sz="2800" b="1" baseline="30000" dirty="0" smtClean="0">
                <a:latin typeface="Arial" charset="0"/>
              </a:rPr>
              <a:t>3</a:t>
            </a:r>
            <a:r>
              <a:rPr lang="pt-BR" altLang="pt-BR" sz="2800" b="1" dirty="0" smtClean="0">
                <a:latin typeface="Arial" charset="0"/>
              </a:rPr>
              <a:t>Departamento </a:t>
            </a:r>
            <a:r>
              <a:rPr lang="pt-BR" altLang="pt-BR" sz="2800" b="1" dirty="0">
                <a:latin typeface="Arial" charset="0"/>
              </a:rPr>
              <a:t>de Biofísica, Escola Paulista de Medicina, UNIFESP, São Paulo</a:t>
            </a:r>
          </a:p>
          <a:p>
            <a:pPr algn="ctr" defTabSz="957167"/>
            <a:r>
              <a:rPr lang="pt-BR" altLang="pt-BR" sz="2800" b="1" baseline="30000" dirty="0" smtClean="0">
                <a:latin typeface="Arial" charset="0"/>
              </a:rPr>
              <a:t>4</a:t>
            </a:r>
            <a:r>
              <a:rPr lang="pt-BR" altLang="pt-BR" sz="2800" b="1" dirty="0" smtClean="0">
                <a:latin typeface="Arial" charset="0"/>
              </a:rPr>
              <a:t>Departamento </a:t>
            </a:r>
            <a:r>
              <a:rPr lang="pt-BR" altLang="pt-BR" sz="2800" b="1" dirty="0">
                <a:latin typeface="Arial" charset="0"/>
              </a:rPr>
              <a:t>de Engenharia Química, Centro </a:t>
            </a:r>
            <a:r>
              <a:rPr lang="pt-BR" altLang="pt-BR" sz="2800" b="1" dirty="0" smtClean="0">
                <a:latin typeface="Arial" charset="0"/>
              </a:rPr>
              <a:t>Universitário FEI</a:t>
            </a:r>
            <a:r>
              <a:rPr lang="pt-BR" altLang="pt-BR" sz="2800" b="1" dirty="0">
                <a:latin typeface="Arial" charset="0"/>
              </a:rPr>
              <a:t>, São Bernardo do Campo</a:t>
            </a:r>
          </a:p>
          <a:p>
            <a:pPr algn="ctr" defTabSz="957167"/>
            <a:endParaRPr lang="pt-BR" altLang="pt-BR" sz="3200" b="1" dirty="0">
              <a:latin typeface="Arial" charset="0"/>
            </a:endParaRPr>
          </a:p>
          <a:p>
            <a:pPr algn="ctr" defTabSz="957167"/>
            <a:r>
              <a:rPr lang="pt-BR" altLang="pt-BR" sz="3800" b="1" dirty="0">
                <a:solidFill>
                  <a:srgbClr val="00007E"/>
                </a:solidFill>
                <a:latin typeface="Arial" charset="0"/>
              </a:rPr>
              <a:t> </a:t>
            </a:r>
            <a:endParaRPr lang="pt-BR" altLang="pt-BR" sz="3800" dirty="0">
              <a:solidFill>
                <a:srgbClr val="00007E"/>
              </a:solidFill>
              <a:latin typeface="Arial" charset="0"/>
            </a:endParaRPr>
          </a:p>
        </p:txBody>
      </p:sp>
      <p:sp>
        <p:nvSpPr>
          <p:cNvPr id="5124" name="Line 33"/>
          <p:cNvSpPr>
            <a:spLocks noChangeShapeType="1"/>
          </p:cNvSpPr>
          <p:nvPr/>
        </p:nvSpPr>
        <p:spPr bwMode="auto">
          <a:xfrm flipV="1">
            <a:off x="0" y="5974583"/>
            <a:ext cx="32399288" cy="0"/>
          </a:xfrm>
          <a:prstGeom prst="line">
            <a:avLst/>
          </a:prstGeom>
          <a:noFill/>
          <a:ln w="73025">
            <a:solidFill>
              <a:srgbClr val="00008A"/>
            </a:solidFill>
            <a:round/>
            <a:headEnd/>
            <a:tailEnd/>
          </a:ln>
        </p:spPr>
        <p:txBody>
          <a:bodyPr lIns="101588" tIns="50793" rIns="101588" bIns="50793"/>
          <a:lstStyle/>
          <a:p>
            <a:endParaRPr lang="pt-BR" b="1" dirty="0"/>
          </a:p>
        </p:txBody>
      </p:sp>
      <p:sp>
        <p:nvSpPr>
          <p:cNvPr id="89" name="CaixaDeTexto 8"/>
          <p:cNvSpPr txBox="1">
            <a:spLocks noChangeArrowheads="1"/>
          </p:cNvSpPr>
          <p:nvPr/>
        </p:nvSpPr>
        <p:spPr bwMode="auto">
          <a:xfrm>
            <a:off x="4462340" y="6334623"/>
            <a:ext cx="8492400" cy="92333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95" name="CaixaDeTexto 9"/>
          <p:cNvSpPr txBox="1">
            <a:spLocks noChangeArrowheads="1"/>
          </p:cNvSpPr>
          <p:nvPr/>
        </p:nvSpPr>
        <p:spPr bwMode="auto">
          <a:xfrm>
            <a:off x="1054100" y="14942153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CaixaDeTexto 10"/>
          <p:cNvSpPr txBox="1">
            <a:spLocks noChangeArrowheads="1"/>
          </p:cNvSpPr>
          <p:nvPr/>
        </p:nvSpPr>
        <p:spPr bwMode="auto">
          <a:xfrm>
            <a:off x="717924" y="7342735"/>
            <a:ext cx="15049672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pt-BR" altLang="pt-BR" sz="4000" dirty="0">
                <a:latin typeface="Arial" panose="020B0604020202020204" pitchFamily="34" charset="0"/>
                <a:cs typeface="Arial" panose="020B0604020202020204" pitchFamily="34" charset="0"/>
              </a:rPr>
              <a:t>Um biomaterial para ser empregado como substituto vítreo deve apresentar baixa citotoxicidade e características físico-químicas compatíveis com o tecido humano. Neste contexto, os hidrogéis têm se mostrado promissores. </a:t>
            </a:r>
            <a:r>
              <a:rPr lang="pt-BR" alt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Assim, neste trabalho </a:t>
            </a:r>
            <a:r>
              <a:rPr lang="pt-BR" altLang="pt-BR" sz="4000" dirty="0">
                <a:latin typeface="Arial" panose="020B0604020202020204" pitchFamily="34" charset="0"/>
                <a:cs typeface="Arial" panose="020B0604020202020204" pitchFamily="34" charset="0"/>
              </a:rPr>
              <a:t>foi sintetizado um hidrogel de </a:t>
            </a:r>
            <a:r>
              <a:rPr lang="pt-BR" alt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alginato, </a:t>
            </a:r>
            <a:r>
              <a:rPr lang="pt-BR" altLang="pt-BR" sz="4000" dirty="0">
                <a:latin typeface="Arial" panose="020B0604020202020204" pitchFamily="34" charset="0"/>
                <a:cs typeface="Arial" panose="020B0604020202020204" pitchFamily="34" charset="0"/>
              </a:rPr>
              <a:t>sendo utilizado como </a:t>
            </a:r>
            <a:r>
              <a:rPr lang="pt-BR" alt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reticulantes </a:t>
            </a:r>
            <a:r>
              <a:rPr lang="pt-BR" altLang="pt-BR" sz="4000" dirty="0">
                <a:latin typeface="Arial" panose="020B0604020202020204" pitchFamily="34" charset="0"/>
                <a:cs typeface="Arial" panose="020B0604020202020204" pitchFamily="34" charset="0"/>
              </a:rPr>
              <a:t>extrato </a:t>
            </a:r>
            <a:r>
              <a:rPr lang="pt-BR" alt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altLang="pt-BR" sz="4000" dirty="0">
                <a:latin typeface="Arial" panose="020B0604020202020204" pitchFamily="34" charset="0"/>
                <a:cs typeface="Arial" panose="020B0604020202020204" pitchFamily="34" charset="0"/>
              </a:rPr>
              <a:t>cascas de </a:t>
            </a:r>
            <a:r>
              <a:rPr lang="pt-BR" altLang="pt-BR" sz="4000" i="1" dirty="0">
                <a:latin typeface="Arial" panose="020B0604020202020204" pitchFamily="34" charset="0"/>
                <a:cs typeface="Arial" panose="020B0604020202020204" pitchFamily="34" charset="0"/>
              </a:rPr>
              <a:t>Stryphnodendron adstringens</a:t>
            </a:r>
            <a:r>
              <a:rPr lang="pt-BR" alt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(barbatimão</a:t>
            </a:r>
            <a:r>
              <a:rPr lang="pt-BR" alt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alt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(Fig 1) e </a:t>
            </a:r>
            <a:r>
              <a:rPr lang="pt-BR" altLang="pt-BR" sz="4000" dirty="0">
                <a:latin typeface="Arial" panose="020B0604020202020204" pitchFamily="34" charset="0"/>
                <a:cs typeface="Arial" panose="020B0604020202020204" pitchFamily="34" charset="0"/>
              </a:rPr>
              <a:t>ácido cítrico e </a:t>
            </a:r>
            <a:r>
              <a:rPr lang="pt-BR" alt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 estabilidade do material </a:t>
            </a:r>
            <a:r>
              <a:rPr lang="pt-BR" altLang="pt-BR" sz="4000" dirty="0">
                <a:latin typeface="Arial" panose="020B0604020202020204" pitchFamily="34" charset="0"/>
                <a:cs typeface="Arial" panose="020B0604020202020204" pitchFamily="34" charset="0"/>
              </a:rPr>
              <a:t>foi analisada através </a:t>
            </a:r>
            <a:r>
              <a:rPr lang="pt-BR" alt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da variação </a:t>
            </a:r>
            <a:r>
              <a:rPr lang="pt-BR" altLang="pt-BR" sz="4000" dirty="0">
                <a:latin typeface="Arial" panose="020B0604020202020204" pitchFamily="34" charset="0"/>
                <a:cs typeface="Arial" panose="020B0604020202020204" pitchFamily="34" charset="0"/>
              </a:rPr>
              <a:t>viscosidade em função do tempo.</a:t>
            </a:r>
          </a:p>
        </p:txBody>
      </p:sp>
      <p:sp>
        <p:nvSpPr>
          <p:cNvPr id="118" name="CaixaDeTexto 10"/>
          <p:cNvSpPr txBox="1">
            <a:spLocks noChangeArrowheads="1"/>
          </p:cNvSpPr>
          <p:nvPr/>
        </p:nvSpPr>
        <p:spPr bwMode="auto">
          <a:xfrm>
            <a:off x="17063740" y="34705775"/>
            <a:ext cx="1468803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pt-BR" alt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 reticulação do alginato com ácido cítrico e extrato de barbatimão mostrou-se eficiente, levando a um aumento de viscosidade. Foi possível verificar em um período de 30 dias a estabilidade do material, através da manutenção de seus valores de viscosidade. Esse hidrogel mostrou-se promissor para ser testado como substituto do humor vítreo por apresentar baixa citotoxicidade e viscosidade próxima ao vítreo. </a:t>
            </a:r>
            <a:endParaRPr lang="pt-BR" alt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CaixaDeTexto 12"/>
          <p:cNvSpPr txBox="1">
            <a:spLocks noChangeArrowheads="1"/>
          </p:cNvSpPr>
          <p:nvPr/>
        </p:nvSpPr>
        <p:spPr bwMode="auto">
          <a:xfrm>
            <a:off x="789932" y="16271727"/>
            <a:ext cx="144428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Fig 1</a:t>
            </a:r>
            <a:r>
              <a:rPr lang="pt-BR" alt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Folhas, caule e casca do caule de </a:t>
            </a:r>
            <a:r>
              <a:rPr lang="pt-BR" alt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Stryphnodendron adstringens</a:t>
            </a: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(espécie rica em compostos polifenólicos)</a:t>
            </a:r>
            <a:r>
              <a:rPr lang="pt-BR" alt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endParaRPr lang="pt-BR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CaixaDeTexto 8"/>
          <p:cNvSpPr txBox="1">
            <a:spLocks noChangeArrowheads="1"/>
          </p:cNvSpPr>
          <p:nvPr/>
        </p:nvSpPr>
        <p:spPr bwMode="auto">
          <a:xfrm>
            <a:off x="19800044" y="6334623"/>
            <a:ext cx="8485200" cy="92333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pic>
        <p:nvPicPr>
          <p:cNvPr id="1047" name="Picture 23" descr="Resultado de imagem para fapesp">
            <a:extLst>
              <a:ext uri="{FF2B5EF4-FFF2-40B4-BE49-F238E27FC236}">
                <a16:creationId xmlns="" xmlns:a16="http://schemas.microsoft.com/office/drawing/2014/main" id="{2AD9EF02-9B4B-4AFE-B21D-E8776FC6A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1732" y="40394407"/>
            <a:ext cx="5201552" cy="24061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Resultado de imagem para unifesp">
            <a:extLst>
              <a:ext uri="{FF2B5EF4-FFF2-40B4-BE49-F238E27FC236}">
                <a16:creationId xmlns="" xmlns:a16="http://schemas.microsoft.com/office/drawing/2014/main" id="{5015378C-A729-44B7-945E-F27BD87FF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6468" y="40898463"/>
            <a:ext cx="3040424" cy="1759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https://pbs.twimg.com/profile_images/649545245579849728/1E0Fxs23.png">
            <a:extLst>
              <a:ext uri="{FF2B5EF4-FFF2-40B4-BE49-F238E27FC236}">
                <a16:creationId xmlns="" xmlns:a16="http://schemas.microsoft.com/office/drawing/2014/main" id="{3B325BC6-252C-452C-9235-F6A576506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1044" y="40394407"/>
            <a:ext cx="2300898" cy="23008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aixaDeTexto 10">
            <a:extLst>
              <a:ext uri="{FF2B5EF4-FFF2-40B4-BE49-F238E27FC236}">
                <a16:creationId xmlns="" xmlns:a16="http://schemas.microsoft.com/office/drawing/2014/main" id="{CD8A9048-7DD4-467F-9E25-55E9756B4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91732" y="26352847"/>
            <a:ext cx="14835185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71475" indent="-371475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t-BR" alt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 hidrogel sem reticulação apresentou um valor inicial de viscosidade (300 cP), em torno de 5,9 vezes menor do que o material reticulado (1774 cP) (próximo ao do vítreo</a:t>
            </a:r>
            <a:r>
              <a:rPr lang="pt-BR" alt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 (Tabela 1). </a:t>
            </a:r>
            <a:endParaRPr lang="pt-BR" alt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indent="-371475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t-BR" alt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Após 21 dias da síntese, os valores de viscosidade foram 304 cP e 1710 cP, respectivamente, para os materiais com e sem reticulação, o que demonstra a estabilidade do </a:t>
            </a:r>
            <a:r>
              <a:rPr lang="pt-BR" alt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(Fig 4).</a:t>
            </a:r>
            <a:endParaRPr lang="pt-BR" alt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indent="-371475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t-BR" alt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 teste de citotoxidade do hidrogel pelo método do MTT mostrou um resultado de aproximadamente 100% de viabilidade celular para as células expostas ao hidrogel (Fig 5).</a:t>
            </a:r>
            <a:endParaRPr lang="pt-BR" alt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ixaDeTexto 12">
            <a:extLst>
              <a:ext uri="{FF2B5EF4-FFF2-40B4-BE49-F238E27FC236}">
                <a16:creationId xmlns="" xmlns:a16="http://schemas.microsoft.com/office/drawing/2014/main" id="{BD5A6825-73A8-4A20-9DD5-C61BE416A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1692" y="7342735"/>
            <a:ext cx="152635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pt-BR" alt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Tabela 1. </a:t>
            </a: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Valores de viscosidade (em centipoise) dos hidrogéis de alginato 1% no tempo inicial e após 21 dias da síntese do material para valores de torque de 90 a 98%. </a:t>
            </a:r>
            <a:endParaRPr lang="pt-BR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ixaDeTexto 12">
            <a:extLst>
              <a:ext uri="{FF2B5EF4-FFF2-40B4-BE49-F238E27FC236}">
                <a16:creationId xmlns="" xmlns:a16="http://schemas.microsoft.com/office/drawing/2014/main" id="{8A8D10D2-4D7F-4CB7-8586-74804FC9A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7756" y="17495863"/>
            <a:ext cx="146176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Fig </a:t>
            </a:r>
            <a:r>
              <a:rPr lang="pt-BR" alt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A) Gráfico de viscosidade em função da taxa de cisalhamento do hidrogel reticulado em 21 dias. B) Viscosidade determinada de 90 a 98% de torque em função do tempo.</a:t>
            </a:r>
            <a:endParaRPr lang="pt-BR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12">
            <a:extLst>
              <a:ext uri="{FF2B5EF4-FFF2-40B4-BE49-F238E27FC236}">
                <a16:creationId xmlns="" xmlns:a16="http://schemas.microsoft.com/office/drawing/2014/main" id="{081D9CFA-EE69-4778-AEAE-A3DEC9DD6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7756" y="24840679"/>
            <a:ext cx="1451481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Fig </a:t>
            </a:r>
            <a:r>
              <a:rPr lang="pt-BR" alt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Citotoxicidade dos hidrogéis de alginato 1% com e sem reticulação determinada em células HUVEC pela metodologia do MTT.</a:t>
            </a:r>
            <a:endParaRPr lang="pt-BR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aixaDeTexto 12">
            <a:extLst>
              <a:ext uri="{FF2B5EF4-FFF2-40B4-BE49-F238E27FC236}">
                <a16:creationId xmlns="" xmlns:a16="http://schemas.microsoft.com/office/drawing/2014/main" id="{081D9CFA-EE69-4778-AEAE-A3DEC9DD6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988" y="29089151"/>
            <a:ext cx="139387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 2. </a:t>
            </a: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Procedimento de obtenção do hidrogel</a:t>
            </a:r>
            <a:r>
              <a:rPr lang="pt-BR" alt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alt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20520124" y="39746335"/>
            <a:ext cx="7848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0099"/>
                </a:solidFill>
              </a:rPr>
              <a:t>                           </a:t>
            </a:r>
            <a:r>
              <a:rPr lang="pt-BR" sz="4200" b="1" dirty="0">
                <a:latin typeface="Arial" pitchFamily="34" charset="0"/>
                <a:cs typeface="Arial" pitchFamily="34" charset="0"/>
              </a:rPr>
              <a:t>Agradecimentos</a:t>
            </a:r>
            <a:endParaRPr lang="en-US" sz="4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6" name="Tabela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642616"/>
              </p:ext>
            </p:extLst>
          </p:nvPr>
        </p:nvGraphicFramePr>
        <p:xfrm>
          <a:off x="16847716" y="8494864"/>
          <a:ext cx="14833648" cy="3177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844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08412"/>
              </a:tblGrid>
              <a:tr h="513407">
                <a:tc rowSpan="2">
                  <a:txBody>
                    <a:bodyPr/>
                    <a:lstStyle/>
                    <a:p>
                      <a:r>
                        <a:rPr lang="pt-BR" sz="2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Hidrogel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Viscosidade</a:t>
                      </a:r>
                      <a:r>
                        <a:rPr lang="pt-BR" sz="28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2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(cP)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34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Inicial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21 dias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FF"/>
                    </a:solidFill>
                  </a:tcPr>
                </a:tc>
              </a:tr>
              <a:tr h="1042263">
                <a:tc>
                  <a:txBody>
                    <a:bodyPr/>
                    <a:lstStyle/>
                    <a:p>
                      <a:r>
                        <a:rPr lang="pt-BR" sz="2800" dirty="0" smtClean="0">
                          <a:latin typeface="Arial" pitchFamily="34" charset="0"/>
                          <a:cs typeface="Arial" pitchFamily="34" charset="0"/>
                        </a:rPr>
                        <a:t>Alginato 1% sem reticulação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" pitchFamily="34" charset="0"/>
                          <a:cs typeface="Arial" pitchFamily="34" charset="0"/>
                        </a:rPr>
                        <a:t>304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99273">
                <a:tc>
                  <a:txBody>
                    <a:bodyPr/>
                    <a:lstStyle/>
                    <a:p>
                      <a:pPr algn="just"/>
                      <a:r>
                        <a:rPr lang="pt-BR" sz="2800" dirty="0" smtClean="0">
                          <a:latin typeface="Arial" pitchFamily="34" charset="0"/>
                          <a:cs typeface="Arial" pitchFamily="34" charset="0"/>
                        </a:rPr>
                        <a:t>Alginato 1% reticulado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Arial" pitchFamily="34" charset="0"/>
                          <a:cs typeface="Arial" pitchFamily="34" charset="0"/>
                        </a:rPr>
                        <a:t>1774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 smtClean="0">
                          <a:latin typeface="Arial" pitchFamily="34" charset="0"/>
                          <a:cs typeface="Arial" pitchFamily="34" charset="0"/>
                        </a:rPr>
                        <a:t>1710</a:t>
                      </a:r>
                      <a:endParaRPr lang="en-US" sz="2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" name="CaixaDeTexto 8"/>
          <p:cNvSpPr txBox="1">
            <a:spLocks noChangeArrowheads="1"/>
          </p:cNvSpPr>
          <p:nvPr/>
        </p:nvSpPr>
        <p:spPr bwMode="auto">
          <a:xfrm>
            <a:off x="4462340" y="17711887"/>
            <a:ext cx="8492400" cy="92333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MATERIAIS E MÉTODOS</a:t>
            </a:r>
          </a:p>
        </p:txBody>
      </p:sp>
      <p:sp>
        <p:nvSpPr>
          <p:cNvPr id="40" name="CaixaDeTexto 8"/>
          <p:cNvSpPr txBox="1">
            <a:spLocks noChangeArrowheads="1"/>
          </p:cNvSpPr>
          <p:nvPr/>
        </p:nvSpPr>
        <p:spPr bwMode="auto">
          <a:xfrm>
            <a:off x="20016068" y="33409631"/>
            <a:ext cx="8485200" cy="92333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18575908" y="42050591"/>
            <a:ext cx="41044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Auxílio 2016/19933-5</a:t>
            </a:r>
            <a:endParaRPr lang="en-US" dirty="0"/>
          </a:p>
        </p:txBody>
      </p:sp>
      <p:sp>
        <p:nvSpPr>
          <p:cNvPr id="1031" name="AutoShape 7" descr="Resultado de imagem para cnp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CaixaDeTexto 10"/>
          <p:cNvSpPr txBox="1">
            <a:spLocks noChangeArrowheads="1"/>
          </p:cNvSpPr>
          <p:nvPr/>
        </p:nvSpPr>
        <p:spPr bwMode="auto">
          <a:xfrm>
            <a:off x="1005956" y="19008031"/>
            <a:ext cx="14833648" cy="2409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pt-BR" altLang="pt-BR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Obtenção do hidrogel</a:t>
            </a:r>
          </a:p>
          <a:p>
            <a:pPr algn="just"/>
            <a:r>
              <a:rPr lang="pt-BR" alt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Cascas de barbatimão foram submetidas à extração consecutiva em ultrassom com hexano, acetato de etila, butanol e água. Após a obtenção do extrato, 100 mL de hidrogel foram sintetizados utilizando alginato 1% em água, mantido sob agitação por 2 h. Em seguida, 50 mL foi reticulado com o extrato butanólico de barbatimão 0,8 mg/mL e ácido cítrico 2,5%, mantendo a agitação por 2 h conforme ilustrado na Fig 2. </a:t>
            </a:r>
          </a:p>
          <a:p>
            <a:pPr algn="just"/>
            <a:endParaRPr lang="pt-BR" alt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altLang="pt-BR" sz="4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altLang="pt-BR" sz="4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altLang="pt-BR" sz="4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altLang="pt-BR" sz="4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altLang="pt-BR" sz="4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altLang="pt-BR" sz="4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altLang="pt-BR" sz="4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altLang="pt-BR" sz="4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altLang="pt-BR" sz="4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altLang="pt-BR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Determinação da viscosidade</a:t>
            </a:r>
          </a:p>
          <a:p>
            <a:pPr algn="just"/>
            <a:r>
              <a:rPr lang="pt-BR" alt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 viscosidade dos hidrogéis (com e sem reticulação) foi analisada em um viscosímetro de cone e placa DV3T Brookfield com haste CP52Z (Fig 3). Nos ensaios, uma amostra de 500 µL foi mantida a 36 °C e as medidas de viscosidade foram realizadas em velocidades rotacionais correspondentes a torques de 10 a 99%. Para obtenção do valor de viscosidade do material, considerou-se a faixa de 90 a 98% de torque. </a:t>
            </a:r>
          </a:p>
          <a:p>
            <a:pPr algn="just"/>
            <a:endParaRPr lang="pt-BR" alt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altLang="pt-BR" sz="4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altLang="pt-BR" sz="4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altLang="pt-BR" sz="4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altLang="pt-BR" sz="4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altLang="pt-BR" sz="4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altLang="pt-BR" sz="4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altLang="pt-BR" sz="2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altLang="pt-BR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Ensaio de citotoxicidade</a:t>
            </a:r>
          </a:p>
          <a:p>
            <a:pPr algn="just"/>
            <a:r>
              <a:rPr lang="pt-BR" alt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 teste de citotoxicidade foi realizado pela metodologia do MTT em células imortalizadas HUVEC mantidas em meio de cultura RPMI com soro fetal bovino contendo o hidrogel (1:5) por 24 h. Como controle células foram mantidas apenas no meio.</a:t>
            </a:r>
            <a:endParaRPr lang="pt-BR" alt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28036" y="19008031"/>
            <a:ext cx="891427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82620" y="24480639"/>
            <a:ext cx="3168352" cy="422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2420" y="12671327"/>
            <a:ext cx="6120680" cy="346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CaixaDeTexto 12">
            <a:extLst>
              <a:ext uri="{FF2B5EF4-FFF2-40B4-BE49-F238E27FC236}">
                <a16:creationId xmlns="" xmlns:a16="http://schemas.microsoft.com/office/drawing/2014/main" id="{081D9CFA-EE69-4778-AEAE-A3DEC9DD6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964" y="38162159"/>
            <a:ext cx="149056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Fig </a:t>
            </a:r>
            <a:r>
              <a:rPr lang="pt-BR" alt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pt-BR" alt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Viscosímetro DV3T Brookfield utilizado na determinação da viscosidade dos hidrogéis. B) Suporte para amostra termostatizado do viscosímetro DV3T.</a:t>
            </a:r>
            <a:endParaRPr lang="pt-BR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7F3F3"/>
              </a:clrFrom>
              <a:clrTo>
                <a:srgbClr val="F7F3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8604" y="35137823"/>
            <a:ext cx="41814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11812" y="12383295"/>
            <a:ext cx="1323975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marL="371475" indent="-371475" algn="just">
          <a:buFont typeface="Arial" pitchFamily="34" charset="0"/>
          <a:buChar char="•"/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em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em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1827</TotalTime>
  <Words>732</Words>
  <Application>Microsoft Office PowerPoint</Application>
  <PresentationFormat>Personalizar</PresentationFormat>
  <Paragraphs>61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Fluxo</vt:lpstr>
      <vt:lpstr>Slide 1</vt:lpstr>
    </vt:vector>
  </TitlesOfParts>
  <Company>Fundação de Ciências Aplicadas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rodrmagn</dc:creator>
  <cp:lastModifiedBy>Patrícia Bersanetti</cp:lastModifiedBy>
  <cp:revision>298</cp:revision>
  <cp:lastPrinted>2012-08-30T22:23:39Z</cp:lastPrinted>
  <dcterms:created xsi:type="dcterms:W3CDTF">2001-07-12T12:01:23Z</dcterms:created>
  <dcterms:modified xsi:type="dcterms:W3CDTF">2020-01-20T17:37:55Z</dcterms:modified>
</cp:coreProperties>
</file>