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32397700" cy="43205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3195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43195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43195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43195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43195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43195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43195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43195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43195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8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9"/>
  </p:normalViewPr>
  <p:slideViewPr>
    <p:cSldViewPr snapToGrid="0" snapToObjects="1">
      <p:cViewPr>
        <p:scale>
          <a:sx n="39" d="100"/>
          <a:sy n="39" d="100"/>
        </p:scale>
        <p:origin x="87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4854030" y="4850606"/>
            <a:ext cx="25918161" cy="10511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16027" tIns="216027" rIns="216027" bIns="216027" anchor="ctr"/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18083091" y="15361919"/>
            <a:ext cx="12689100" cy="27843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16027" tIns="216027" rIns="216027" bIns="216027"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29604662" y="40614188"/>
            <a:ext cx="1178552" cy="1161288"/>
          </a:xfrm>
          <a:prstGeom prst="rect">
            <a:avLst/>
          </a:prstGeom>
          <a:ln w="12700">
            <a:miter lim="400000"/>
          </a:ln>
        </p:spPr>
        <p:txBody>
          <a:bodyPr wrap="none" lIns="216027" tIns="216027" rIns="216027" bIns="216027" anchor="ctr">
            <a:spAutoFit/>
          </a:bodyPr>
          <a:lstStyle>
            <a:lvl1pPr algn="r">
              <a:defRPr sz="5700"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1619250" marR="0" indent="-1619250" algn="l" defTabSz="4319587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»"/>
        <a:tabLst/>
        <a:defRPr sz="15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3704190" marR="0" indent="-1543603" algn="l" defTabSz="4319587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–"/>
        <a:tabLst/>
        <a:defRPr sz="15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5763690" marR="0" indent="-1442515" algn="l" defTabSz="4319587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•"/>
        <a:tabLst/>
        <a:defRPr sz="15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8196011" marR="0" indent="-1715834" algn="l" defTabSz="4319587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–"/>
        <a:tabLst/>
        <a:defRPr sz="15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17696566" marR="0" indent="-9055805" algn="l" defTabSz="4319587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100000"/>
        <a:buFont typeface="Arial"/>
        <a:buChar char="»"/>
        <a:tabLst/>
        <a:defRPr sz="15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4319587" rtl="0" latinLnBrk="0">
        <a:lnSpc>
          <a:spcPct val="100000"/>
        </a:lnSpc>
        <a:spcBef>
          <a:spcPts val="3600"/>
        </a:spcBef>
        <a:spcAft>
          <a:spcPts val="0"/>
        </a:spcAft>
        <a:buClrTx/>
        <a:buSzTx/>
        <a:buFont typeface="Arial"/>
        <a:buNone/>
        <a:tabLst/>
        <a:defRPr sz="15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4319587" rtl="0" latinLnBrk="0">
        <a:lnSpc>
          <a:spcPct val="100000"/>
        </a:lnSpc>
        <a:spcBef>
          <a:spcPts val="3600"/>
        </a:spcBef>
        <a:spcAft>
          <a:spcPts val="0"/>
        </a:spcAft>
        <a:buClrTx/>
        <a:buSzTx/>
        <a:buFont typeface="Arial"/>
        <a:buNone/>
        <a:tabLst/>
        <a:defRPr sz="15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4319587" rtl="0" latinLnBrk="0">
        <a:lnSpc>
          <a:spcPct val="100000"/>
        </a:lnSpc>
        <a:spcBef>
          <a:spcPts val="3600"/>
        </a:spcBef>
        <a:spcAft>
          <a:spcPts val="0"/>
        </a:spcAft>
        <a:buClrTx/>
        <a:buSzTx/>
        <a:buFont typeface="Arial"/>
        <a:buNone/>
        <a:tabLst/>
        <a:defRPr sz="15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4319587" rtl="0" latinLnBrk="0">
        <a:lnSpc>
          <a:spcPct val="100000"/>
        </a:lnSpc>
        <a:spcBef>
          <a:spcPts val="3600"/>
        </a:spcBef>
        <a:spcAft>
          <a:spcPts val="0"/>
        </a:spcAft>
        <a:buClrTx/>
        <a:buSzTx/>
        <a:buFont typeface="Arial"/>
        <a:buNone/>
        <a:tabLst/>
        <a:defRPr sz="151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31958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7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lato de caso de Síndrome de Stevens-Johnson com acometimento ocular grave - diagnóstico, tratamento e seguimento"/>
          <p:cNvSpPr txBox="1"/>
          <p:nvPr/>
        </p:nvSpPr>
        <p:spPr>
          <a:xfrm>
            <a:off x="526457" y="3979393"/>
            <a:ext cx="31344788" cy="2263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7700">
                <a:solidFill>
                  <a:srgbClr val="FFFFFF"/>
                </a:solidFill>
              </a:defRPr>
            </a:lvl1pPr>
          </a:lstStyle>
          <a:p>
            <a:r>
              <a:t>Relato de caso de Síndrome de Stevens-Johnson com acometimento ocular grave - diagnóstico, tratamento e seguimento</a:t>
            </a:r>
          </a:p>
        </p:txBody>
      </p:sp>
      <p:sp>
        <p:nvSpPr>
          <p:cNvPr id="21" name="INTRODUÇÃO"/>
          <p:cNvSpPr txBox="1"/>
          <p:nvPr/>
        </p:nvSpPr>
        <p:spPr>
          <a:xfrm>
            <a:off x="1810944" y="8487290"/>
            <a:ext cx="14009688" cy="969599"/>
          </a:xfrm>
          <a:prstGeom prst="rect">
            <a:avLst/>
          </a:prstGeom>
          <a:solidFill>
            <a:srgbClr val="00457C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79999" tIns="179999" rIns="179999" bIns="179999" anchor="ctr">
            <a:spAutoFit/>
          </a:bodyPr>
          <a:lstStyle>
            <a:lvl1pPr>
              <a:defRPr sz="40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INTRODUÇÃO</a:t>
            </a:r>
          </a:p>
        </p:txBody>
      </p:sp>
      <p:sp>
        <p:nvSpPr>
          <p:cNvPr id="22" name="MÉTODOS"/>
          <p:cNvSpPr txBox="1"/>
          <p:nvPr/>
        </p:nvSpPr>
        <p:spPr>
          <a:xfrm>
            <a:off x="1834136" y="12839058"/>
            <a:ext cx="14009688" cy="969599"/>
          </a:xfrm>
          <a:prstGeom prst="rect">
            <a:avLst/>
          </a:prstGeom>
          <a:solidFill>
            <a:srgbClr val="00457C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79999" tIns="179999" rIns="179999" bIns="179999" anchor="ctr">
            <a:spAutoFit/>
          </a:bodyPr>
          <a:lstStyle>
            <a:lvl1pPr>
              <a:defRPr sz="40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MÉTODOS</a:t>
            </a:r>
          </a:p>
        </p:txBody>
      </p:sp>
      <p:sp>
        <p:nvSpPr>
          <p:cNvPr id="23" name="RELATO DE CASO"/>
          <p:cNvSpPr txBox="1"/>
          <p:nvPr/>
        </p:nvSpPr>
        <p:spPr>
          <a:xfrm>
            <a:off x="1852612" y="16618924"/>
            <a:ext cx="14009688" cy="969599"/>
          </a:xfrm>
          <a:prstGeom prst="rect">
            <a:avLst/>
          </a:prstGeom>
          <a:solidFill>
            <a:srgbClr val="00457C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79999" tIns="179999" rIns="179999" bIns="179999" anchor="ctr">
            <a:spAutoFit/>
          </a:bodyPr>
          <a:lstStyle>
            <a:lvl1pPr>
              <a:defRPr sz="40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RELATO DE CASO</a:t>
            </a:r>
          </a:p>
        </p:txBody>
      </p:sp>
      <p:sp>
        <p:nvSpPr>
          <p:cNvPr id="24" name="RELATO DE CASO"/>
          <p:cNvSpPr txBox="1"/>
          <p:nvPr/>
        </p:nvSpPr>
        <p:spPr>
          <a:xfrm>
            <a:off x="16562387" y="8554069"/>
            <a:ext cx="14008104" cy="969599"/>
          </a:xfrm>
          <a:prstGeom prst="rect">
            <a:avLst/>
          </a:prstGeom>
          <a:solidFill>
            <a:srgbClr val="00457C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79999" tIns="179999" rIns="179999" bIns="179999" anchor="ctr">
            <a:spAutoFit/>
          </a:bodyPr>
          <a:lstStyle>
            <a:lvl1pPr>
              <a:defRPr sz="40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RELATO DE CASO</a:t>
            </a:r>
          </a:p>
        </p:txBody>
      </p:sp>
      <p:sp>
        <p:nvSpPr>
          <p:cNvPr id="25" name="CONCLUSÃO"/>
          <p:cNvSpPr txBox="1"/>
          <p:nvPr/>
        </p:nvSpPr>
        <p:spPr>
          <a:xfrm>
            <a:off x="16617371" y="30237697"/>
            <a:ext cx="14008104" cy="969599"/>
          </a:xfrm>
          <a:prstGeom prst="rect">
            <a:avLst/>
          </a:prstGeom>
          <a:solidFill>
            <a:srgbClr val="00457C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79999" tIns="179999" rIns="179999" bIns="179999" anchor="ctr">
            <a:spAutoFit/>
          </a:bodyPr>
          <a:lstStyle>
            <a:lvl1pPr>
              <a:defRPr sz="40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CONCLUSÃO</a:t>
            </a:r>
          </a:p>
        </p:txBody>
      </p:sp>
      <p:grpSp>
        <p:nvGrpSpPr>
          <p:cNvPr id="28" name="Grupo"/>
          <p:cNvGrpSpPr/>
          <p:nvPr/>
        </p:nvGrpSpPr>
        <p:grpSpPr>
          <a:xfrm>
            <a:off x="16617371" y="31204727"/>
            <a:ext cx="13926130" cy="3101270"/>
            <a:chOff x="0" y="-124366"/>
            <a:chExt cx="13926129" cy="3101268"/>
          </a:xfrm>
        </p:grpSpPr>
        <p:sp>
          <p:nvSpPr>
            <p:cNvPr id="26" name="Retângulo"/>
            <p:cNvSpPr/>
            <p:nvPr/>
          </p:nvSpPr>
          <p:spPr>
            <a:xfrm>
              <a:off x="0" y="-124366"/>
              <a:ext cx="13926129" cy="3101268"/>
            </a:xfrm>
            <a:prstGeom prst="rect">
              <a:avLst/>
            </a:prstGeom>
            <a:noFill/>
            <a:ln w="12700" cap="flat">
              <a:solidFill>
                <a:srgbClr val="00457C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just">
                <a:defRPr sz="2800"/>
              </a:pPr>
              <a:endParaRPr/>
            </a:p>
          </p:txBody>
        </p:sp>
        <p:sp>
          <p:nvSpPr>
            <p:cNvPr id="27" name="A SJS é uma doença grave e debilitante com acometimento cutâneo-mucoso e que pode levar a complicações oculares crônicas.…"/>
            <p:cNvSpPr txBox="1"/>
            <p:nvPr/>
          </p:nvSpPr>
          <p:spPr>
            <a:xfrm>
              <a:off x="0" y="-2"/>
              <a:ext cx="13926129" cy="25743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79999" tIns="179999" rIns="179999" bIns="179999" numCol="1" anchor="t">
              <a:noAutofit/>
            </a:bodyPr>
            <a:lstStyle/>
            <a:p>
              <a:pPr marL="457200" indent="-457200" algn="just">
                <a:buSzPct val="100000"/>
                <a:buFont typeface="Arial"/>
                <a:buChar char="•"/>
                <a:defRPr sz="2900"/>
              </a:pPr>
              <a:r>
                <a:rPr dirty="0"/>
                <a:t>A SJS </a:t>
              </a:r>
              <a:r>
                <a:rPr dirty="0" err="1"/>
                <a:t>pode</a:t>
              </a:r>
              <a:r>
                <a:rPr dirty="0"/>
                <a:t> </a:t>
              </a:r>
              <a:r>
                <a:rPr dirty="0" err="1"/>
                <a:t>levar</a:t>
              </a:r>
              <a:r>
                <a:rPr dirty="0"/>
                <a:t> a </a:t>
              </a:r>
              <a:r>
                <a:rPr dirty="0" err="1"/>
                <a:t>complicações</a:t>
              </a:r>
              <a:r>
                <a:rPr dirty="0"/>
                <a:t> </a:t>
              </a:r>
              <a:r>
                <a:rPr dirty="0" err="1"/>
                <a:t>oculares</a:t>
              </a:r>
              <a:r>
                <a:rPr dirty="0"/>
                <a:t> graves. </a:t>
              </a:r>
            </a:p>
            <a:p>
              <a:pPr marL="457200" indent="-457200" algn="just">
                <a:buSzPct val="100000"/>
                <a:buFont typeface="Arial"/>
                <a:buChar char="•"/>
                <a:defRPr sz="2900"/>
              </a:pPr>
              <a:r>
                <a:rPr dirty="0"/>
                <a:t>O </a:t>
              </a:r>
              <a:r>
                <a:rPr dirty="0" err="1"/>
                <a:t>uso</a:t>
              </a:r>
              <a:r>
                <a:rPr dirty="0"/>
                <a:t> da </a:t>
              </a:r>
              <a:r>
                <a:rPr dirty="0" err="1"/>
                <a:t>membrana</a:t>
              </a:r>
              <a:r>
                <a:rPr dirty="0"/>
                <a:t> </a:t>
              </a:r>
              <a:r>
                <a:rPr dirty="0" err="1"/>
                <a:t>amniótica</a:t>
              </a:r>
              <a:r>
                <a:rPr dirty="0"/>
                <a:t> </a:t>
              </a:r>
              <a:r>
                <a:rPr dirty="0" err="1"/>
                <a:t>tem</a:t>
              </a:r>
              <a:r>
                <a:rPr dirty="0"/>
                <a:t> </a:t>
              </a:r>
              <a:r>
                <a:rPr dirty="0" err="1"/>
                <a:t>ação</a:t>
              </a:r>
              <a:r>
                <a:rPr dirty="0"/>
                <a:t> </a:t>
              </a:r>
              <a:r>
                <a:rPr dirty="0" err="1"/>
                <a:t>antiinflamatória</a:t>
              </a:r>
              <a:r>
                <a:rPr dirty="0"/>
                <a:t> e auxilia </a:t>
              </a:r>
              <a:r>
                <a:rPr dirty="0" err="1"/>
                <a:t>na</a:t>
              </a:r>
              <a:r>
                <a:rPr dirty="0"/>
                <a:t> </a:t>
              </a:r>
              <a:r>
                <a:rPr dirty="0" err="1"/>
                <a:t>recuperação</a:t>
              </a:r>
              <a:r>
                <a:rPr dirty="0"/>
                <a:t> </a:t>
              </a:r>
              <a:r>
                <a:rPr dirty="0" err="1"/>
                <a:t>tecidual</a:t>
              </a:r>
              <a:r>
                <a:rPr dirty="0"/>
                <a:t>. </a:t>
              </a:r>
            </a:p>
            <a:p>
              <a:pPr marL="457200" indent="-457200" algn="just">
                <a:buSzPct val="100000"/>
                <a:buFont typeface="Arial"/>
                <a:buChar char="•"/>
                <a:defRPr sz="2900"/>
              </a:pPr>
              <a:r>
                <a:rPr dirty="0"/>
                <a:t>O </a:t>
              </a:r>
              <a:r>
                <a:rPr dirty="0" err="1"/>
                <a:t>diagnóstico</a:t>
              </a:r>
              <a:r>
                <a:rPr dirty="0"/>
                <a:t> </a:t>
              </a:r>
              <a:r>
                <a:rPr dirty="0" err="1"/>
                <a:t>precoce</a:t>
              </a:r>
              <a:r>
                <a:rPr dirty="0"/>
                <a:t> e o </a:t>
              </a:r>
              <a:r>
                <a:rPr dirty="0" err="1"/>
                <a:t>tratamento</a:t>
              </a:r>
              <a:r>
                <a:rPr dirty="0"/>
                <a:t> </a:t>
              </a:r>
              <a:r>
                <a:rPr dirty="0" err="1"/>
                <a:t>adequado</a:t>
              </a:r>
              <a:r>
                <a:rPr dirty="0"/>
                <a:t> </a:t>
              </a:r>
              <a:r>
                <a:rPr dirty="0" err="1"/>
                <a:t>permitiram</a:t>
              </a:r>
              <a:r>
                <a:rPr dirty="0"/>
                <a:t> um </a:t>
              </a:r>
              <a:r>
                <a:rPr dirty="0" err="1"/>
                <a:t>desfecho</a:t>
              </a:r>
              <a:r>
                <a:rPr dirty="0"/>
                <a:t> visual </a:t>
              </a:r>
              <a:r>
                <a:rPr dirty="0" err="1"/>
                <a:t>satisfatório</a:t>
              </a:r>
              <a:r>
                <a:rPr dirty="0"/>
                <a:t> com boa </a:t>
              </a:r>
              <a:r>
                <a:rPr dirty="0" err="1"/>
                <a:t>evolução</a:t>
              </a:r>
              <a:r>
                <a:rPr dirty="0"/>
                <a:t> </a:t>
              </a:r>
              <a:r>
                <a:rPr dirty="0" err="1"/>
                <a:t>clínica</a:t>
              </a:r>
              <a:r>
                <a:rPr dirty="0"/>
                <a:t> do </a:t>
              </a:r>
              <a:r>
                <a:rPr dirty="0" err="1"/>
                <a:t>paciente</a:t>
              </a:r>
              <a:r>
                <a:rPr dirty="0"/>
                <a:t>.</a:t>
              </a:r>
            </a:p>
          </p:txBody>
        </p:sp>
      </p:grpSp>
      <p:sp>
        <p:nvSpPr>
          <p:cNvPr id="29" name="REFERÊNCIAS"/>
          <p:cNvSpPr txBox="1"/>
          <p:nvPr/>
        </p:nvSpPr>
        <p:spPr>
          <a:xfrm>
            <a:off x="16575087" y="34408101"/>
            <a:ext cx="14008104" cy="969599"/>
          </a:xfrm>
          <a:prstGeom prst="rect">
            <a:avLst/>
          </a:prstGeom>
          <a:solidFill>
            <a:srgbClr val="00457C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79999" tIns="179999" rIns="179999" bIns="179999" anchor="ctr">
            <a:spAutoFit/>
          </a:bodyPr>
          <a:lstStyle>
            <a:lvl1pPr>
              <a:defRPr sz="40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REFERÊNCIAS</a:t>
            </a:r>
          </a:p>
        </p:txBody>
      </p:sp>
      <p:grpSp>
        <p:nvGrpSpPr>
          <p:cNvPr id="32" name="Grupo"/>
          <p:cNvGrpSpPr/>
          <p:nvPr/>
        </p:nvGrpSpPr>
        <p:grpSpPr>
          <a:xfrm>
            <a:off x="16594137" y="35251575"/>
            <a:ext cx="13970004" cy="3240095"/>
            <a:chOff x="0" y="0"/>
            <a:chExt cx="13970003" cy="3240093"/>
          </a:xfrm>
        </p:grpSpPr>
        <p:sp>
          <p:nvSpPr>
            <p:cNvPr id="30" name="Retângulo"/>
            <p:cNvSpPr/>
            <p:nvPr/>
          </p:nvSpPr>
          <p:spPr>
            <a:xfrm>
              <a:off x="0" y="-1"/>
              <a:ext cx="13970004" cy="3240094"/>
            </a:xfrm>
            <a:prstGeom prst="rect">
              <a:avLst/>
            </a:prstGeom>
            <a:noFill/>
            <a:ln w="12700" cap="flat">
              <a:solidFill>
                <a:srgbClr val="00457C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800"/>
              </a:pPr>
              <a:endParaRPr/>
            </a:p>
          </p:txBody>
        </p:sp>
        <p:sp>
          <p:nvSpPr>
            <p:cNvPr id="31" name="Kohanim et al. Acute and Chronic Ophthalmic Involvement in Stevens-Johnson Syndrome/Toxic Epidermal Necrolysis - A Comprehensive Review and Guide to Therapy. II. Ophthalmic Disease. Ocul Surf. 2016 Apr;14(2):168-88.…"/>
            <p:cNvSpPr txBox="1"/>
            <p:nvPr/>
          </p:nvSpPr>
          <p:spPr>
            <a:xfrm>
              <a:off x="0" y="109479"/>
              <a:ext cx="13970004" cy="2582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79999" tIns="179999" rIns="179999" bIns="179999" numCol="1" anchor="t">
              <a:spAutoFit/>
            </a:bodyPr>
            <a:lstStyle/>
            <a:p>
              <a:pPr marL="514350" indent="-514350" algn="just">
                <a:buSzPct val="100000"/>
                <a:buAutoNum type="arabicPeriod"/>
                <a:defRPr sz="2900"/>
              </a:pPr>
              <a:r>
                <a:rPr dirty="0"/>
                <a:t>Kohanim et al. Acute and Chronic Ophthalmic Involvement in Stevens-Johnson Syndrome/Toxic Epidermal Necrolysis - A Comprehensive Review and Guide to Therapy. II. Ophthalmic Disease. </a:t>
              </a:r>
              <a:r>
                <a:rPr dirty="0" err="1"/>
                <a:t>Ocul</a:t>
              </a:r>
              <a:r>
                <a:rPr dirty="0"/>
                <a:t> Surf. 2016 Apr;14(2):168-88.</a:t>
              </a:r>
            </a:p>
            <a:p>
              <a:pPr marL="514350" indent="-514350" algn="just">
                <a:buSzPct val="100000"/>
                <a:buAutoNum type="arabicPeriod"/>
                <a:defRPr sz="2900"/>
              </a:pPr>
              <a:r>
                <a:rPr dirty="0"/>
                <a:t>Tseng, SCG. Amniotic Membrane Transplantation for Ocular Surface Reconstruction. </a:t>
              </a:r>
              <a:r>
                <a:rPr dirty="0" err="1"/>
                <a:t>Biosci</a:t>
              </a:r>
              <a:r>
                <a:rPr dirty="0"/>
                <a:t> Rep. 2001 Aug;21(4):481-9.</a:t>
              </a:r>
            </a:p>
          </p:txBody>
        </p:sp>
      </p:grpSp>
      <p:sp>
        <p:nvSpPr>
          <p:cNvPr id="33" name="Camila Kase (KASE, C.), Renata Cavalcanti Portela (PORTELA, RC.)…"/>
          <p:cNvSpPr txBox="1"/>
          <p:nvPr/>
        </p:nvSpPr>
        <p:spPr>
          <a:xfrm>
            <a:off x="1936430" y="6548755"/>
            <a:ext cx="27746962" cy="1056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algn="ctr">
              <a:defRPr sz="3200" b="1">
                <a:latin typeface="+mj-lt"/>
                <a:ea typeface="+mj-ea"/>
                <a:cs typeface="+mj-cs"/>
                <a:sym typeface="Helvetica"/>
              </a:defRPr>
            </a:pPr>
            <a:r>
              <a:t>Camila Kase (KASE, C.), Renata Cavalcanti Portela (PORTELA, RC.)</a:t>
            </a:r>
          </a:p>
          <a:p>
            <a:pPr algn="ctr">
              <a:defRPr sz="3200" b="1">
                <a:latin typeface="+mj-lt"/>
                <a:ea typeface="+mj-ea"/>
                <a:cs typeface="+mj-cs"/>
                <a:sym typeface="Helvetica"/>
              </a:defRPr>
            </a:pPr>
            <a:r>
              <a:t>Orientadora: Renata Cavalcanti Portela</a:t>
            </a:r>
          </a:p>
        </p:txBody>
      </p:sp>
      <p:sp>
        <p:nvSpPr>
          <p:cNvPr id="34" name="PALAVRAS-CHAVE"/>
          <p:cNvSpPr txBox="1"/>
          <p:nvPr/>
        </p:nvSpPr>
        <p:spPr>
          <a:xfrm>
            <a:off x="16577364" y="38593774"/>
            <a:ext cx="14003550" cy="969599"/>
          </a:xfrm>
          <a:prstGeom prst="rect">
            <a:avLst/>
          </a:prstGeom>
          <a:solidFill>
            <a:srgbClr val="00457C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79999" tIns="179999" rIns="179999" bIns="179999" anchor="ctr">
            <a:spAutoFit/>
          </a:bodyPr>
          <a:lstStyle>
            <a:lvl1pPr>
              <a:defRPr sz="4000" b="1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PALAVRAS-CHAVE</a:t>
            </a:r>
          </a:p>
        </p:txBody>
      </p:sp>
      <p:sp>
        <p:nvSpPr>
          <p:cNvPr id="35" name="Retângulo"/>
          <p:cNvSpPr/>
          <p:nvPr/>
        </p:nvSpPr>
        <p:spPr>
          <a:xfrm>
            <a:off x="1827209" y="9456888"/>
            <a:ext cx="13943126" cy="3241099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lIns="45718" tIns="45718" rIns="45718" bIns="45718"/>
          <a:lstStyle/>
          <a:p>
            <a:pPr algn="just">
              <a:defRPr sz="2800"/>
            </a:pPr>
            <a:endParaRPr/>
          </a:p>
        </p:txBody>
      </p:sp>
      <p:sp>
        <p:nvSpPr>
          <p:cNvPr id="36" name="A síndrome de Stevens-Johnson (SJS) é uma reação dermatobolhosa grave mediada imunologicamente com morbidade significativa nos sobreviventes.…"/>
          <p:cNvSpPr/>
          <p:nvPr/>
        </p:nvSpPr>
        <p:spPr>
          <a:xfrm>
            <a:off x="1810944" y="9664697"/>
            <a:ext cx="13970003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79999" tIns="179999" rIns="179999" bIns="179999">
            <a:spAutoFit/>
          </a:bodyPr>
          <a:lstStyle/>
          <a:p>
            <a:pPr marL="457198" indent="-457198" algn="just">
              <a:buSzPct val="100000"/>
              <a:buFont typeface="Arial"/>
              <a:buChar char="•"/>
              <a:defRPr sz="3000"/>
            </a:pPr>
            <a:r>
              <a:rPr dirty="0"/>
              <a:t>A </a:t>
            </a:r>
            <a:r>
              <a:rPr dirty="0" err="1"/>
              <a:t>síndrome</a:t>
            </a:r>
            <a:r>
              <a:rPr dirty="0"/>
              <a:t> de Stevens-Johnson (SJS) </a:t>
            </a:r>
            <a:r>
              <a:rPr dirty="0" err="1"/>
              <a:t>é</a:t>
            </a:r>
            <a:r>
              <a:rPr dirty="0"/>
              <a:t> </a:t>
            </a:r>
            <a:r>
              <a:rPr dirty="0" err="1"/>
              <a:t>uma</a:t>
            </a:r>
            <a:r>
              <a:rPr dirty="0"/>
              <a:t> </a:t>
            </a:r>
            <a:r>
              <a:rPr dirty="0" err="1"/>
              <a:t>reação</a:t>
            </a:r>
            <a:r>
              <a:rPr dirty="0"/>
              <a:t> </a:t>
            </a:r>
            <a:r>
              <a:rPr dirty="0" err="1"/>
              <a:t>dermatobolhosa</a:t>
            </a:r>
            <a:r>
              <a:rPr dirty="0"/>
              <a:t> grave </a:t>
            </a:r>
            <a:r>
              <a:rPr dirty="0" err="1"/>
              <a:t>mediada</a:t>
            </a:r>
            <a:r>
              <a:rPr dirty="0"/>
              <a:t> </a:t>
            </a:r>
            <a:r>
              <a:rPr dirty="0" err="1"/>
              <a:t>imunologicamente</a:t>
            </a:r>
            <a:r>
              <a:rPr dirty="0"/>
              <a:t> com </a:t>
            </a:r>
            <a:r>
              <a:rPr dirty="0" err="1"/>
              <a:t>morbidade</a:t>
            </a:r>
            <a:r>
              <a:rPr dirty="0"/>
              <a:t> </a:t>
            </a:r>
            <a:r>
              <a:rPr dirty="0" err="1"/>
              <a:t>significativa</a:t>
            </a:r>
            <a:r>
              <a:rPr dirty="0"/>
              <a:t> </a:t>
            </a:r>
            <a:r>
              <a:rPr dirty="0" err="1"/>
              <a:t>nos</a:t>
            </a:r>
            <a:r>
              <a:rPr dirty="0"/>
              <a:t> </a:t>
            </a:r>
            <a:r>
              <a:rPr dirty="0" err="1"/>
              <a:t>sobreviventes</a:t>
            </a:r>
            <a:r>
              <a:rPr dirty="0"/>
              <a:t>. </a:t>
            </a:r>
          </a:p>
          <a:p>
            <a:pPr marL="457198" indent="-457198" algn="just">
              <a:buSzPct val="100000"/>
              <a:buFont typeface="Arial"/>
              <a:buChar char="•"/>
              <a:defRPr sz="3000"/>
            </a:pPr>
            <a:r>
              <a:rPr dirty="0"/>
              <a:t>O </a:t>
            </a:r>
            <a:r>
              <a:rPr dirty="0" err="1"/>
              <a:t>envolvimento</a:t>
            </a:r>
            <a:r>
              <a:rPr dirty="0"/>
              <a:t> ocular </a:t>
            </a:r>
            <a:r>
              <a:rPr dirty="0" err="1"/>
              <a:t>agudo</a:t>
            </a:r>
            <a:r>
              <a:rPr dirty="0"/>
              <a:t> </a:t>
            </a:r>
            <a:r>
              <a:rPr dirty="0" err="1"/>
              <a:t>ocorre</a:t>
            </a:r>
            <a:r>
              <a:rPr dirty="0"/>
              <a:t> </a:t>
            </a:r>
            <a:r>
              <a:rPr dirty="0" err="1"/>
              <a:t>em</a:t>
            </a:r>
            <a:r>
              <a:rPr dirty="0"/>
              <a:t> 50 a 88% dos </a:t>
            </a:r>
            <a:r>
              <a:rPr dirty="0" err="1"/>
              <a:t>casos</a:t>
            </a:r>
            <a:r>
              <a:rPr dirty="0"/>
              <a:t> e </a:t>
            </a:r>
            <a:r>
              <a:rPr dirty="0" err="1"/>
              <a:t>pode</a:t>
            </a:r>
            <a:r>
              <a:rPr dirty="0"/>
              <a:t> </a:t>
            </a:r>
            <a:r>
              <a:rPr dirty="0" err="1"/>
              <a:t>levar</a:t>
            </a:r>
            <a:r>
              <a:rPr dirty="0"/>
              <a:t> a </a:t>
            </a:r>
            <a:r>
              <a:rPr dirty="0" err="1"/>
              <a:t>alteração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função</a:t>
            </a:r>
            <a:r>
              <a:rPr dirty="0"/>
              <a:t> lacrimal e </a:t>
            </a:r>
            <a:r>
              <a:rPr dirty="0" err="1"/>
              <a:t>dano</a:t>
            </a:r>
            <a:r>
              <a:rPr dirty="0"/>
              <a:t> </a:t>
            </a:r>
            <a:r>
              <a:rPr dirty="0" err="1"/>
              <a:t>progressivo</a:t>
            </a:r>
            <a:r>
              <a:rPr dirty="0"/>
              <a:t> </a:t>
            </a:r>
            <a:r>
              <a:rPr dirty="0" err="1"/>
              <a:t>à</a:t>
            </a:r>
            <a:r>
              <a:rPr dirty="0"/>
              <a:t> </a:t>
            </a:r>
            <a:r>
              <a:rPr dirty="0" err="1"/>
              <a:t>superfície</a:t>
            </a:r>
            <a:r>
              <a:rPr dirty="0"/>
              <a:t> ocular.</a:t>
            </a:r>
          </a:p>
          <a:p>
            <a:pPr marL="457198" indent="-457198" algn="just">
              <a:buSzPct val="100000"/>
              <a:buFont typeface="Arial"/>
              <a:buChar char="•"/>
              <a:defRPr sz="3000"/>
            </a:pPr>
            <a:r>
              <a:rPr dirty="0" err="1"/>
              <a:t>Oftalmologistas</a:t>
            </a:r>
            <a:r>
              <a:rPr dirty="0"/>
              <a:t> </a:t>
            </a:r>
            <a:r>
              <a:rPr dirty="0" err="1"/>
              <a:t>devem</a:t>
            </a:r>
            <a:r>
              <a:rPr dirty="0"/>
              <a:t> </a:t>
            </a:r>
            <a:r>
              <a:rPr dirty="0" err="1"/>
              <a:t>exercer</a:t>
            </a:r>
            <a:r>
              <a:rPr dirty="0"/>
              <a:t> um </a:t>
            </a:r>
            <a:r>
              <a:rPr dirty="0" err="1"/>
              <a:t>papel</a:t>
            </a:r>
            <a:r>
              <a:rPr dirty="0"/>
              <a:t> central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avaliação</a:t>
            </a:r>
            <a:r>
              <a:rPr dirty="0"/>
              <a:t> </a:t>
            </a:r>
            <a:r>
              <a:rPr dirty="0" err="1"/>
              <a:t>precoce</a:t>
            </a:r>
            <a:r>
              <a:rPr dirty="0"/>
              <a:t> e </a:t>
            </a:r>
            <a:r>
              <a:rPr dirty="0" err="1"/>
              <a:t>tratamento</a:t>
            </a:r>
            <a:r>
              <a:rPr dirty="0"/>
              <a:t> dos </a:t>
            </a:r>
            <a:r>
              <a:rPr dirty="0" err="1"/>
              <a:t>pacientes</a:t>
            </a:r>
            <a:r>
              <a:rPr dirty="0"/>
              <a:t> com SJS. </a:t>
            </a:r>
          </a:p>
        </p:txBody>
      </p:sp>
      <p:sp>
        <p:nvSpPr>
          <p:cNvPr id="37" name="Paciente de 34 anos, masculino, com queixa de dor, hiperemia e secreção ocular bilateral há 1 mês.…"/>
          <p:cNvSpPr/>
          <p:nvPr/>
        </p:nvSpPr>
        <p:spPr>
          <a:xfrm>
            <a:off x="1810944" y="17741899"/>
            <a:ext cx="13970003" cy="124129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79999" tIns="179999" rIns="179999" bIns="179999">
            <a:spAutoFit/>
          </a:bodyPr>
          <a:lstStyle/>
          <a:p>
            <a:pPr marL="457200" indent="-457200" algn="just">
              <a:buSzPct val="100000"/>
              <a:buFont typeface="Arial"/>
              <a:buChar char="•"/>
              <a:defRPr sz="2800"/>
            </a:pPr>
            <a:r>
              <a:rPr sz="2900" dirty="0" err="1"/>
              <a:t>Paciente</a:t>
            </a:r>
            <a:r>
              <a:rPr sz="2900" dirty="0"/>
              <a:t> de 34 </a:t>
            </a:r>
            <a:r>
              <a:rPr sz="2900" dirty="0" err="1"/>
              <a:t>anos</a:t>
            </a:r>
            <a:r>
              <a:rPr sz="2900" dirty="0"/>
              <a:t>, </a:t>
            </a:r>
            <a:r>
              <a:rPr sz="2900" dirty="0" err="1"/>
              <a:t>masculino</a:t>
            </a:r>
            <a:r>
              <a:rPr sz="2900" dirty="0"/>
              <a:t>, com </a:t>
            </a:r>
            <a:r>
              <a:rPr sz="2900" dirty="0" err="1"/>
              <a:t>queixa</a:t>
            </a:r>
            <a:r>
              <a:rPr sz="2900" dirty="0"/>
              <a:t> de </a:t>
            </a:r>
            <a:r>
              <a:rPr sz="2900" dirty="0" err="1"/>
              <a:t>dor</a:t>
            </a:r>
            <a:r>
              <a:rPr sz="2900" dirty="0"/>
              <a:t>, </a:t>
            </a:r>
            <a:r>
              <a:rPr sz="2900" dirty="0" err="1"/>
              <a:t>hiperemia</a:t>
            </a:r>
            <a:r>
              <a:rPr sz="2900" dirty="0"/>
              <a:t> e </a:t>
            </a:r>
            <a:r>
              <a:rPr sz="2900" dirty="0" err="1"/>
              <a:t>secreção</a:t>
            </a:r>
            <a:r>
              <a:rPr sz="2900" dirty="0"/>
              <a:t> ocular bilateral </a:t>
            </a:r>
            <a:r>
              <a:rPr sz="2900" dirty="0" err="1"/>
              <a:t>há</a:t>
            </a:r>
            <a:r>
              <a:rPr sz="2900" dirty="0"/>
              <a:t> 1 </a:t>
            </a:r>
            <a:r>
              <a:rPr sz="2900" dirty="0" err="1"/>
              <a:t>mês</a:t>
            </a:r>
            <a:r>
              <a:rPr sz="2900" dirty="0"/>
              <a:t>.</a:t>
            </a:r>
          </a:p>
          <a:p>
            <a:pPr algn="just">
              <a:defRPr sz="2800"/>
            </a:pPr>
            <a:endParaRPr sz="2900" dirty="0"/>
          </a:p>
          <a:p>
            <a:pPr marL="457200" indent="-457200" algn="just">
              <a:buSzPct val="100000"/>
              <a:buFont typeface="Arial"/>
              <a:buChar char="•"/>
              <a:defRPr sz="2800"/>
            </a:pPr>
            <a:r>
              <a:rPr sz="2900" dirty="0" err="1"/>
              <a:t>Realizada</a:t>
            </a:r>
            <a:r>
              <a:rPr sz="2900" dirty="0"/>
              <a:t> </a:t>
            </a:r>
            <a:r>
              <a:rPr sz="2900" dirty="0" err="1"/>
              <a:t>investigação</a:t>
            </a:r>
            <a:r>
              <a:rPr sz="2900" dirty="0"/>
              <a:t> de </a:t>
            </a:r>
            <a:r>
              <a:rPr sz="2900" dirty="0" err="1"/>
              <a:t>histórico</a:t>
            </a:r>
            <a:r>
              <a:rPr sz="2900" dirty="0"/>
              <a:t> </a:t>
            </a:r>
            <a:r>
              <a:rPr sz="2900" dirty="0" err="1"/>
              <a:t>clínico</a:t>
            </a:r>
            <a:r>
              <a:rPr sz="2900" dirty="0"/>
              <a:t>, </a:t>
            </a:r>
            <a:r>
              <a:rPr sz="2900" dirty="0" err="1"/>
              <a:t>constatando</a:t>
            </a:r>
            <a:r>
              <a:rPr sz="2900" dirty="0"/>
              <a:t>-se </a:t>
            </a:r>
            <a:r>
              <a:rPr sz="2900" dirty="0" err="1"/>
              <a:t>uso</a:t>
            </a:r>
            <a:r>
              <a:rPr sz="2900" dirty="0"/>
              <a:t> de </a:t>
            </a:r>
            <a:r>
              <a:rPr sz="2900" dirty="0" err="1"/>
              <a:t>várias</a:t>
            </a:r>
            <a:r>
              <a:rPr sz="2900" dirty="0"/>
              <a:t> </a:t>
            </a:r>
            <a:r>
              <a:rPr sz="2900" dirty="0" err="1"/>
              <a:t>medicações</a:t>
            </a:r>
            <a:r>
              <a:rPr sz="2900" dirty="0"/>
              <a:t> </a:t>
            </a:r>
            <a:r>
              <a:rPr sz="2900" dirty="0" err="1"/>
              <a:t>durante</a:t>
            </a:r>
            <a:r>
              <a:rPr sz="2900" dirty="0"/>
              <a:t> a </a:t>
            </a:r>
            <a:r>
              <a:rPr sz="2900" dirty="0" err="1"/>
              <a:t>internação</a:t>
            </a:r>
            <a:r>
              <a:rPr sz="2900" dirty="0"/>
              <a:t> </a:t>
            </a:r>
            <a:r>
              <a:rPr sz="2900" dirty="0" err="1"/>
              <a:t>em</a:t>
            </a:r>
            <a:r>
              <a:rPr sz="2900" dirty="0"/>
              <a:t> </a:t>
            </a:r>
            <a:r>
              <a:rPr sz="2900" dirty="0" err="1"/>
              <a:t>serviço</a:t>
            </a:r>
            <a:r>
              <a:rPr sz="2900" dirty="0"/>
              <a:t> </a:t>
            </a:r>
            <a:r>
              <a:rPr sz="2900" dirty="0" err="1"/>
              <a:t>externo</a:t>
            </a:r>
            <a:r>
              <a:rPr sz="2900" dirty="0"/>
              <a:t> (</a:t>
            </a:r>
            <a:r>
              <a:rPr sz="2900" dirty="0" err="1"/>
              <a:t>azitromicina</a:t>
            </a:r>
            <a:r>
              <a:rPr sz="2900" dirty="0"/>
              <a:t>, ceftriaxone, </a:t>
            </a:r>
            <a:r>
              <a:rPr sz="2900" dirty="0" err="1"/>
              <a:t>fluconazol</a:t>
            </a:r>
            <a:r>
              <a:rPr sz="2900" dirty="0"/>
              <a:t>, </a:t>
            </a:r>
            <a:r>
              <a:rPr sz="2900" dirty="0" err="1"/>
              <a:t>nistatina</a:t>
            </a:r>
            <a:r>
              <a:rPr sz="2900" dirty="0"/>
              <a:t>, </a:t>
            </a:r>
            <a:r>
              <a:rPr sz="2900" dirty="0" err="1"/>
              <a:t>penicilina</a:t>
            </a:r>
            <a:r>
              <a:rPr sz="2900" dirty="0"/>
              <a:t> </a:t>
            </a:r>
            <a:r>
              <a:rPr sz="2900" dirty="0" err="1"/>
              <a:t>benzatina</a:t>
            </a:r>
            <a:r>
              <a:rPr sz="2900" dirty="0"/>
              <a:t>, </a:t>
            </a:r>
            <a:r>
              <a:rPr sz="2900" dirty="0" err="1"/>
              <a:t>clindamicina</a:t>
            </a:r>
            <a:r>
              <a:rPr sz="2900" dirty="0"/>
              <a:t>, </a:t>
            </a:r>
            <a:r>
              <a:rPr sz="2900" dirty="0" err="1"/>
              <a:t>diclofenaco</a:t>
            </a:r>
            <a:r>
              <a:rPr sz="2900" dirty="0"/>
              <a:t> e </a:t>
            </a:r>
            <a:r>
              <a:rPr sz="2900" dirty="0" err="1"/>
              <a:t>cetoprofeno</a:t>
            </a:r>
            <a:r>
              <a:rPr sz="2900" dirty="0"/>
              <a:t>).</a:t>
            </a:r>
          </a:p>
          <a:p>
            <a:pPr algn="just">
              <a:defRPr sz="2800"/>
            </a:pPr>
            <a:endParaRPr sz="2900" dirty="0"/>
          </a:p>
          <a:p>
            <a:pPr marL="457200" indent="-457200" algn="just">
              <a:buSzPct val="100000"/>
              <a:buFont typeface="Arial"/>
              <a:buChar char="•"/>
              <a:defRPr sz="2800"/>
            </a:pPr>
            <a:r>
              <a:rPr sz="2900" dirty="0" err="1"/>
              <a:t>Ao</a:t>
            </a:r>
            <a:r>
              <a:rPr sz="2900" dirty="0"/>
              <a:t> </a:t>
            </a:r>
            <a:r>
              <a:rPr sz="2900" dirty="0" err="1"/>
              <a:t>exame</a:t>
            </a:r>
            <a:r>
              <a:rPr sz="2900" dirty="0"/>
              <a:t> </a:t>
            </a:r>
            <a:r>
              <a:rPr sz="2900" dirty="0" err="1"/>
              <a:t>oftalmológico</a:t>
            </a:r>
            <a:r>
              <a:rPr sz="2900" dirty="0"/>
              <a:t>, </a:t>
            </a:r>
            <a:r>
              <a:rPr sz="2900" dirty="0" err="1"/>
              <a:t>apresentava</a:t>
            </a:r>
            <a:r>
              <a:rPr sz="2900" dirty="0"/>
              <a:t> </a:t>
            </a:r>
            <a:r>
              <a:rPr sz="2900" dirty="0" err="1"/>
              <a:t>acuidade</a:t>
            </a:r>
            <a:r>
              <a:rPr sz="2900" dirty="0"/>
              <a:t> visual no </a:t>
            </a:r>
            <a:r>
              <a:rPr sz="2900" dirty="0" err="1"/>
              <a:t>olho</a:t>
            </a:r>
            <a:r>
              <a:rPr sz="2900" dirty="0"/>
              <a:t> </a:t>
            </a:r>
            <a:r>
              <a:rPr sz="2900" dirty="0" err="1"/>
              <a:t>direito</a:t>
            </a:r>
            <a:r>
              <a:rPr sz="2900" dirty="0"/>
              <a:t> de </a:t>
            </a:r>
            <a:r>
              <a:rPr sz="2900" dirty="0" err="1"/>
              <a:t>conta-dedos</a:t>
            </a:r>
            <a:r>
              <a:rPr sz="2900" dirty="0"/>
              <a:t> a 1 metro e no </a:t>
            </a:r>
            <a:r>
              <a:rPr sz="2900" dirty="0" err="1"/>
              <a:t>olho</a:t>
            </a:r>
            <a:r>
              <a:rPr sz="2900" dirty="0"/>
              <a:t> </a:t>
            </a:r>
            <a:r>
              <a:rPr sz="2900" dirty="0" err="1"/>
              <a:t>esquerdo</a:t>
            </a:r>
            <a:r>
              <a:rPr sz="2900" dirty="0"/>
              <a:t> de </a:t>
            </a:r>
            <a:r>
              <a:rPr sz="2900" dirty="0" err="1"/>
              <a:t>conta-dedos</a:t>
            </a:r>
            <a:r>
              <a:rPr sz="2900" dirty="0"/>
              <a:t> a 2 metros, </a:t>
            </a:r>
            <a:r>
              <a:rPr sz="2900" dirty="0" err="1"/>
              <a:t>pressão</a:t>
            </a:r>
            <a:r>
              <a:rPr sz="2900" dirty="0"/>
              <a:t> intraocular de 14 mmHg no </a:t>
            </a:r>
            <a:r>
              <a:rPr sz="2900" dirty="0" err="1"/>
              <a:t>olho</a:t>
            </a:r>
            <a:r>
              <a:rPr sz="2900" dirty="0"/>
              <a:t> </a:t>
            </a:r>
            <a:r>
              <a:rPr sz="2900" dirty="0" err="1"/>
              <a:t>direito</a:t>
            </a:r>
            <a:r>
              <a:rPr sz="2900" dirty="0"/>
              <a:t> e 12 mmHg no </a:t>
            </a:r>
            <a:r>
              <a:rPr sz="2900" dirty="0" err="1"/>
              <a:t>olho</a:t>
            </a:r>
            <a:r>
              <a:rPr sz="2900" dirty="0"/>
              <a:t> </a:t>
            </a:r>
            <a:r>
              <a:rPr sz="2900" dirty="0" err="1"/>
              <a:t>esquerdo</a:t>
            </a:r>
            <a:r>
              <a:rPr sz="2900" dirty="0"/>
              <a:t>, com </a:t>
            </a:r>
            <a:r>
              <a:rPr sz="2900" dirty="0" err="1"/>
              <a:t>fundoscopia</a:t>
            </a:r>
            <a:r>
              <a:rPr sz="2900" dirty="0"/>
              <a:t> bilateral dentro da </a:t>
            </a:r>
            <a:r>
              <a:rPr sz="2900" dirty="0" err="1"/>
              <a:t>normalidade</a:t>
            </a:r>
            <a:r>
              <a:rPr sz="2900" dirty="0"/>
              <a:t>. </a:t>
            </a:r>
            <a:r>
              <a:rPr sz="2900" dirty="0" err="1"/>
              <a:t>À</a:t>
            </a:r>
            <a:r>
              <a:rPr sz="2900" dirty="0"/>
              <a:t> </a:t>
            </a:r>
            <a:r>
              <a:rPr sz="2900" dirty="0" err="1"/>
              <a:t>biomicroscopia</a:t>
            </a:r>
            <a:r>
              <a:rPr sz="2900" dirty="0"/>
              <a:t> anterior do </a:t>
            </a:r>
            <a:r>
              <a:rPr sz="2900" dirty="0" err="1"/>
              <a:t>olho</a:t>
            </a:r>
            <a:r>
              <a:rPr sz="2900" dirty="0"/>
              <a:t> </a:t>
            </a:r>
            <a:r>
              <a:rPr sz="2900" dirty="0" err="1"/>
              <a:t>direito</a:t>
            </a:r>
            <a:r>
              <a:rPr sz="2900" dirty="0"/>
              <a:t>, </a:t>
            </a:r>
            <a:r>
              <a:rPr sz="2900" dirty="0" err="1"/>
              <a:t>presença</a:t>
            </a:r>
            <a:r>
              <a:rPr sz="2900" dirty="0"/>
              <a:t> de </a:t>
            </a:r>
            <a:r>
              <a:rPr sz="2900" dirty="0" err="1"/>
              <a:t>hiperemia</a:t>
            </a:r>
            <a:r>
              <a:rPr sz="2900" dirty="0"/>
              <a:t> </a:t>
            </a:r>
            <a:r>
              <a:rPr sz="2900" dirty="0" err="1"/>
              <a:t>conjuntival</a:t>
            </a:r>
            <a:r>
              <a:rPr sz="2900" dirty="0"/>
              <a:t> </a:t>
            </a:r>
            <a:r>
              <a:rPr sz="2900" dirty="0" err="1"/>
              <a:t>difusa</a:t>
            </a:r>
            <a:r>
              <a:rPr sz="2900" dirty="0"/>
              <a:t>, </a:t>
            </a:r>
            <a:r>
              <a:rPr sz="2900" dirty="0" err="1"/>
              <a:t>encurtamento</a:t>
            </a:r>
            <a:r>
              <a:rPr sz="2900" dirty="0"/>
              <a:t> do </a:t>
            </a:r>
            <a:r>
              <a:rPr sz="2900" dirty="0" err="1"/>
              <a:t>fórnice</a:t>
            </a:r>
            <a:r>
              <a:rPr sz="2900" dirty="0"/>
              <a:t> </a:t>
            </a:r>
            <a:r>
              <a:rPr sz="2900" dirty="0" err="1"/>
              <a:t>conjuntival</a:t>
            </a:r>
            <a:r>
              <a:rPr sz="2900" dirty="0"/>
              <a:t> inferior, </a:t>
            </a:r>
            <a:r>
              <a:rPr sz="2900" dirty="0" err="1"/>
              <a:t>simbléfaro</a:t>
            </a:r>
            <a:r>
              <a:rPr sz="2900" dirty="0"/>
              <a:t> e </a:t>
            </a:r>
            <a:r>
              <a:rPr sz="2900" dirty="0" err="1"/>
              <a:t>pseudomembranas</a:t>
            </a:r>
            <a:r>
              <a:rPr sz="2900" dirty="0"/>
              <a:t> </a:t>
            </a:r>
            <a:r>
              <a:rPr sz="2900" dirty="0" err="1"/>
              <a:t>em</a:t>
            </a:r>
            <a:r>
              <a:rPr sz="2900" dirty="0"/>
              <a:t> </a:t>
            </a:r>
            <a:r>
              <a:rPr sz="2900" dirty="0" err="1"/>
              <a:t>conjuntiva</a:t>
            </a:r>
            <a:r>
              <a:rPr sz="2900" dirty="0"/>
              <a:t> tarsal, com </a:t>
            </a:r>
            <a:r>
              <a:rPr sz="2900" dirty="0" err="1"/>
              <a:t>desepitelização</a:t>
            </a:r>
            <a:r>
              <a:rPr sz="2900" dirty="0"/>
              <a:t> </a:t>
            </a:r>
            <a:r>
              <a:rPr sz="2900" dirty="0" err="1"/>
              <a:t>córneo-conjuntival</a:t>
            </a:r>
            <a:r>
              <a:rPr sz="2900" dirty="0"/>
              <a:t> extensa. </a:t>
            </a:r>
            <a:r>
              <a:rPr sz="2900" dirty="0" err="1"/>
              <a:t>À</a:t>
            </a:r>
            <a:r>
              <a:rPr sz="2900" dirty="0"/>
              <a:t> </a:t>
            </a:r>
            <a:r>
              <a:rPr sz="2900" dirty="0" err="1"/>
              <a:t>biomicroscopia</a:t>
            </a:r>
            <a:r>
              <a:rPr sz="2900" dirty="0"/>
              <a:t> anterior do </a:t>
            </a:r>
            <a:r>
              <a:rPr sz="2900" dirty="0" err="1"/>
              <a:t>olho</a:t>
            </a:r>
            <a:r>
              <a:rPr sz="2900" dirty="0"/>
              <a:t> </a:t>
            </a:r>
            <a:r>
              <a:rPr sz="2900" dirty="0" err="1"/>
              <a:t>esquerdo</a:t>
            </a:r>
            <a:r>
              <a:rPr sz="2900" dirty="0"/>
              <a:t>, </a:t>
            </a:r>
            <a:r>
              <a:rPr sz="2900" dirty="0" err="1"/>
              <a:t>presença</a:t>
            </a:r>
            <a:r>
              <a:rPr sz="2900" dirty="0"/>
              <a:t> de </a:t>
            </a:r>
            <a:r>
              <a:rPr sz="2900" dirty="0" err="1"/>
              <a:t>hiperemia</a:t>
            </a:r>
            <a:r>
              <a:rPr sz="2900" dirty="0"/>
              <a:t> </a:t>
            </a:r>
            <a:r>
              <a:rPr sz="2900" dirty="0" err="1"/>
              <a:t>conjuntival</a:t>
            </a:r>
            <a:r>
              <a:rPr sz="2900" dirty="0"/>
              <a:t> </a:t>
            </a:r>
            <a:r>
              <a:rPr sz="2900" dirty="0" err="1"/>
              <a:t>difusa</a:t>
            </a:r>
            <a:r>
              <a:rPr sz="2900" dirty="0"/>
              <a:t>, </a:t>
            </a:r>
            <a:r>
              <a:rPr sz="2900" dirty="0" err="1"/>
              <a:t>ceratite</a:t>
            </a:r>
            <a:r>
              <a:rPr sz="2900" dirty="0"/>
              <a:t> </a:t>
            </a:r>
            <a:r>
              <a:rPr sz="2900" dirty="0" err="1"/>
              <a:t>grosseira</a:t>
            </a:r>
            <a:r>
              <a:rPr sz="2900" dirty="0"/>
              <a:t> e  </a:t>
            </a:r>
            <a:r>
              <a:rPr sz="2900" dirty="0" err="1"/>
              <a:t>pseudomembranas</a:t>
            </a:r>
            <a:r>
              <a:rPr sz="2900" dirty="0"/>
              <a:t> </a:t>
            </a:r>
            <a:r>
              <a:rPr sz="2900" dirty="0" err="1"/>
              <a:t>em</a:t>
            </a:r>
            <a:r>
              <a:rPr sz="2900" dirty="0"/>
              <a:t> </a:t>
            </a:r>
            <a:r>
              <a:rPr sz="2900" dirty="0" err="1"/>
              <a:t>conjuntiva</a:t>
            </a:r>
            <a:r>
              <a:rPr sz="2900" dirty="0"/>
              <a:t> tarsal. </a:t>
            </a:r>
          </a:p>
          <a:p>
            <a:pPr algn="just">
              <a:defRPr sz="2800"/>
            </a:pPr>
            <a:endParaRPr sz="2900" dirty="0"/>
          </a:p>
          <a:p>
            <a:pPr marL="457200" indent="-457200" algn="just">
              <a:buSzPct val="100000"/>
              <a:buFont typeface="Arial"/>
              <a:buChar char="•"/>
              <a:defRPr sz="2800"/>
            </a:pPr>
            <a:r>
              <a:rPr sz="2900" dirty="0" err="1"/>
              <a:t>Realizada</a:t>
            </a:r>
            <a:r>
              <a:rPr sz="2900" dirty="0"/>
              <a:t> </a:t>
            </a:r>
            <a:r>
              <a:rPr sz="2900" dirty="0" err="1"/>
              <a:t>hipótese</a:t>
            </a:r>
            <a:r>
              <a:rPr sz="2900" dirty="0"/>
              <a:t> de </a:t>
            </a:r>
            <a:r>
              <a:rPr sz="2900" dirty="0" err="1"/>
              <a:t>conjuntivite</a:t>
            </a:r>
            <a:r>
              <a:rPr sz="2900" dirty="0"/>
              <a:t> </a:t>
            </a:r>
            <a:r>
              <a:rPr sz="2900" dirty="0" err="1"/>
              <a:t>aguda</a:t>
            </a:r>
            <a:r>
              <a:rPr sz="2900" dirty="0"/>
              <a:t> </a:t>
            </a:r>
            <a:r>
              <a:rPr sz="2900" dirty="0" err="1"/>
              <a:t>pseudomembranosa</a:t>
            </a:r>
            <a:r>
              <a:rPr sz="2900" dirty="0"/>
              <a:t> </a:t>
            </a:r>
            <a:r>
              <a:rPr sz="2900" dirty="0" err="1"/>
              <a:t>secundária</a:t>
            </a:r>
            <a:r>
              <a:rPr sz="2900" dirty="0"/>
              <a:t> </a:t>
            </a:r>
            <a:r>
              <a:rPr sz="2900" dirty="0" err="1"/>
              <a:t>à</a:t>
            </a:r>
            <a:r>
              <a:rPr sz="2900" dirty="0"/>
              <a:t> </a:t>
            </a:r>
            <a:r>
              <a:rPr sz="2900" dirty="0" err="1"/>
              <a:t>farmacodermia</a:t>
            </a:r>
            <a:r>
              <a:rPr sz="2900" dirty="0"/>
              <a:t> (</a:t>
            </a:r>
            <a:r>
              <a:rPr sz="2900" dirty="0" err="1"/>
              <a:t>Síndrome</a:t>
            </a:r>
            <a:r>
              <a:rPr sz="2900" dirty="0"/>
              <a:t> de Stevens-Johnson), </a:t>
            </a:r>
            <a:r>
              <a:rPr sz="2900" dirty="0" err="1"/>
              <a:t>iniciando</a:t>
            </a:r>
            <a:r>
              <a:rPr sz="2900" dirty="0"/>
              <a:t>-se </a:t>
            </a:r>
            <a:r>
              <a:rPr sz="2900" dirty="0" err="1"/>
              <a:t>tratamento</a:t>
            </a:r>
            <a:r>
              <a:rPr sz="2900" dirty="0"/>
              <a:t> com </a:t>
            </a:r>
            <a:r>
              <a:rPr sz="2900" dirty="0" err="1"/>
              <a:t>raspagem</a:t>
            </a:r>
            <a:r>
              <a:rPr sz="2900" dirty="0"/>
              <a:t> de </a:t>
            </a:r>
            <a:r>
              <a:rPr sz="2900" dirty="0" err="1"/>
              <a:t>pseudomembranas</a:t>
            </a:r>
            <a:r>
              <a:rPr sz="2900" dirty="0"/>
              <a:t> </a:t>
            </a:r>
            <a:r>
              <a:rPr sz="2900" dirty="0" err="1"/>
              <a:t>diariamente</a:t>
            </a:r>
            <a:r>
              <a:rPr sz="2900" dirty="0"/>
              <a:t>, </a:t>
            </a:r>
            <a:r>
              <a:rPr sz="2900" dirty="0" err="1"/>
              <a:t>introdução</a:t>
            </a:r>
            <a:r>
              <a:rPr sz="2900" dirty="0"/>
              <a:t> de </a:t>
            </a:r>
            <a:r>
              <a:rPr sz="2900" dirty="0" err="1"/>
              <a:t>acetato</a:t>
            </a:r>
            <a:r>
              <a:rPr sz="2900" dirty="0"/>
              <a:t> de </a:t>
            </a:r>
            <a:r>
              <a:rPr sz="2900" dirty="0" err="1"/>
              <a:t>prednisolona</a:t>
            </a:r>
            <a:r>
              <a:rPr sz="2900" dirty="0"/>
              <a:t> 1%, </a:t>
            </a:r>
            <a:r>
              <a:rPr sz="2900" dirty="0" err="1"/>
              <a:t>moxifloxacino</a:t>
            </a:r>
            <a:r>
              <a:rPr sz="2900" dirty="0"/>
              <a:t> 0.5%, </a:t>
            </a:r>
            <a:r>
              <a:rPr sz="2900" dirty="0" err="1"/>
              <a:t>hialuronato</a:t>
            </a:r>
            <a:r>
              <a:rPr sz="2900" dirty="0"/>
              <a:t> de </a:t>
            </a:r>
            <a:r>
              <a:rPr sz="2900" dirty="0" err="1"/>
              <a:t>sódio</a:t>
            </a:r>
            <a:r>
              <a:rPr sz="2900" dirty="0"/>
              <a:t> 0,15% e </a:t>
            </a:r>
            <a:r>
              <a:rPr sz="2900" dirty="0" err="1"/>
              <a:t>doxiciclina</a:t>
            </a:r>
            <a:r>
              <a:rPr sz="2900" dirty="0"/>
              <a:t>.</a:t>
            </a:r>
          </a:p>
          <a:p>
            <a:pPr algn="just">
              <a:defRPr sz="2800"/>
            </a:pPr>
            <a:r>
              <a:rPr sz="2900" dirty="0"/>
              <a:t> </a:t>
            </a:r>
          </a:p>
          <a:p>
            <a:pPr marL="457200" indent="-457200" algn="just">
              <a:buSzPct val="100000"/>
              <a:buFont typeface="Arial"/>
              <a:buChar char="•"/>
              <a:defRPr sz="2800"/>
            </a:pPr>
            <a:r>
              <a:rPr sz="2900" dirty="0"/>
              <a:t>O </a:t>
            </a:r>
            <a:r>
              <a:rPr sz="2900" dirty="0" err="1"/>
              <a:t>paciente</a:t>
            </a:r>
            <a:r>
              <a:rPr sz="2900" dirty="0"/>
              <a:t> </a:t>
            </a:r>
            <a:r>
              <a:rPr sz="2900" dirty="0" err="1"/>
              <a:t>apresentou</a:t>
            </a:r>
            <a:r>
              <a:rPr sz="2900" dirty="0"/>
              <a:t> </a:t>
            </a:r>
            <a:r>
              <a:rPr sz="2900" dirty="0" err="1"/>
              <a:t>melhora</a:t>
            </a:r>
            <a:r>
              <a:rPr sz="2900" dirty="0"/>
              <a:t> da </a:t>
            </a:r>
            <a:r>
              <a:rPr sz="2900" dirty="0" err="1"/>
              <a:t>acuidade</a:t>
            </a:r>
            <a:r>
              <a:rPr sz="2900" dirty="0"/>
              <a:t> visual (no </a:t>
            </a:r>
            <a:r>
              <a:rPr sz="2900" dirty="0" err="1"/>
              <a:t>olho</a:t>
            </a:r>
            <a:r>
              <a:rPr sz="2900" dirty="0"/>
              <a:t> </a:t>
            </a:r>
            <a:r>
              <a:rPr sz="2900" dirty="0" err="1"/>
              <a:t>direito</a:t>
            </a:r>
            <a:r>
              <a:rPr sz="2900" dirty="0"/>
              <a:t> 20/80, no </a:t>
            </a:r>
            <a:r>
              <a:rPr sz="2900" dirty="0" err="1"/>
              <a:t>olho</a:t>
            </a:r>
            <a:r>
              <a:rPr sz="2900" dirty="0"/>
              <a:t> </a:t>
            </a:r>
            <a:r>
              <a:rPr sz="2900" dirty="0" err="1"/>
              <a:t>esquerdo</a:t>
            </a:r>
            <a:r>
              <a:rPr sz="2900" dirty="0"/>
              <a:t> 20/60), </a:t>
            </a:r>
            <a:r>
              <a:rPr sz="2900" dirty="0" err="1"/>
              <a:t>porém</a:t>
            </a:r>
            <a:r>
              <a:rPr sz="2900" dirty="0"/>
              <a:t> </a:t>
            </a:r>
            <a:r>
              <a:rPr sz="2900" dirty="0" err="1"/>
              <a:t>indicado</a:t>
            </a:r>
            <a:r>
              <a:rPr sz="2900" dirty="0"/>
              <a:t> </a:t>
            </a:r>
            <a:r>
              <a:rPr sz="2900" dirty="0" err="1"/>
              <a:t>recobrimento</a:t>
            </a:r>
            <a:r>
              <a:rPr sz="2900" dirty="0"/>
              <a:t> com </a:t>
            </a:r>
            <a:r>
              <a:rPr sz="2900" dirty="0" err="1"/>
              <a:t>membrana</a:t>
            </a:r>
            <a:r>
              <a:rPr sz="2900" dirty="0"/>
              <a:t> </a:t>
            </a:r>
            <a:r>
              <a:rPr sz="2900" dirty="0" err="1"/>
              <a:t>amniótica</a:t>
            </a:r>
            <a:r>
              <a:rPr sz="2900" dirty="0"/>
              <a:t> </a:t>
            </a:r>
            <a:r>
              <a:rPr sz="2900" dirty="0" err="1"/>
              <a:t>tarsoconjuntival</a:t>
            </a:r>
            <a:r>
              <a:rPr sz="2900" dirty="0"/>
              <a:t> no </a:t>
            </a:r>
            <a:r>
              <a:rPr sz="2900" dirty="0" err="1"/>
              <a:t>olho</a:t>
            </a:r>
            <a:r>
              <a:rPr sz="2900" dirty="0"/>
              <a:t> </a:t>
            </a:r>
            <a:r>
              <a:rPr sz="2900" dirty="0" err="1"/>
              <a:t>direito</a:t>
            </a:r>
            <a:r>
              <a:rPr sz="2900" dirty="0"/>
              <a:t>, </a:t>
            </a:r>
            <a:r>
              <a:rPr sz="2900" dirty="0" err="1"/>
              <a:t>realizado</a:t>
            </a:r>
            <a:r>
              <a:rPr sz="2900" dirty="0"/>
              <a:t> com 20 </a:t>
            </a:r>
            <a:r>
              <a:rPr sz="2900" dirty="0" err="1"/>
              <a:t>dias</a:t>
            </a:r>
            <a:r>
              <a:rPr sz="2900" dirty="0"/>
              <a:t> </a:t>
            </a:r>
            <a:r>
              <a:rPr sz="2900" dirty="0" err="1"/>
              <a:t>após</a:t>
            </a:r>
            <a:r>
              <a:rPr sz="2900" dirty="0"/>
              <a:t> </a:t>
            </a:r>
            <a:r>
              <a:rPr sz="2900" dirty="0" err="1"/>
              <a:t>início</a:t>
            </a:r>
            <a:r>
              <a:rPr sz="2900" dirty="0"/>
              <a:t> do </a:t>
            </a:r>
            <a:r>
              <a:rPr sz="2900" dirty="0" err="1"/>
              <a:t>tratamento</a:t>
            </a:r>
            <a:r>
              <a:rPr sz="2900" dirty="0"/>
              <a:t>.</a:t>
            </a:r>
          </a:p>
          <a:p>
            <a:pPr algn="just">
              <a:defRPr sz="2800"/>
            </a:pPr>
            <a:endParaRPr sz="2900" dirty="0"/>
          </a:p>
          <a:p>
            <a:pPr marL="457200" indent="-457200" algn="just">
              <a:buSzPct val="100000"/>
              <a:buFont typeface="Arial"/>
              <a:buChar char="•"/>
              <a:defRPr sz="2800"/>
            </a:pPr>
            <a:r>
              <a:rPr sz="2900" dirty="0" err="1"/>
              <a:t>Em</a:t>
            </a:r>
            <a:r>
              <a:rPr sz="2900" dirty="0"/>
              <a:t> 2 </a:t>
            </a:r>
            <a:r>
              <a:rPr sz="2900" dirty="0" err="1"/>
              <a:t>meses</a:t>
            </a:r>
            <a:r>
              <a:rPr sz="2900" dirty="0"/>
              <a:t>, </a:t>
            </a:r>
            <a:r>
              <a:rPr sz="2900" dirty="0" err="1"/>
              <a:t>apresentou</a:t>
            </a:r>
            <a:r>
              <a:rPr sz="2900" dirty="0"/>
              <a:t> </a:t>
            </a:r>
            <a:r>
              <a:rPr sz="2900" dirty="0" err="1"/>
              <a:t>acuidade</a:t>
            </a:r>
            <a:r>
              <a:rPr sz="2900" dirty="0"/>
              <a:t> visual final de 20/50 no </a:t>
            </a:r>
            <a:r>
              <a:rPr sz="2900" dirty="0" err="1"/>
              <a:t>olho</a:t>
            </a:r>
            <a:r>
              <a:rPr sz="2900" dirty="0"/>
              <a:t> </a:t>
            </a:r>
            <a:r>
              <a:rPr sz="2900" dirty="0" err="1"/>
              <a:t>direito</a:t>
            </a:r>
            <a:r>
              <a:rPr sz="2900" dirty="0"/>
              <a:t> e 20/30 no </a:t>
            </a:r>
            <a:r>
              <a:rPr sz="2900" dirty="0" err="1"/>
              <a:t>olho</a:t>
            </a:r>
            <a:r>
              <a:rPr sz="2900" dirty="0"/>
              <a:t> </a:t>
            </a:r>
            <a:r>
              <a:rPr sz="2900" dirty="0" err="1"/>
              <a:t>esquerdo</a:t>
            </a:r>
            <a:r>
              <a:rPr sz="2900" dirty="0"/>
              <a:t>, </a:t>
            </a:r>
            <a:r>
              <a:rPr sz="2900" dirty="0" err="1"/>
              <a:t>além</a:t>
            </a:r>
            <a:r>
              <a:rPr sz="2900" dirty="0"/>
              <a:t> de </a:t>
            </a:r>
            <a:r>
              <a:rPr sz="2900" dirty="0" err="1"/>
              <a:t>melhora</a:t>
            </a:r>
            <a:r>
              <a:rPr sz="2900" dirty="0"/>
              <a:t> das </a:t>
            </a:r>
            <a:r>
              <a:rPr sz="2900" dirty="0" err="1"/>
              <a:t>lesões</a:t>
            </a:r>
            <a:r>
              <a:rPr sz="2900" dirty="0"/>
              <a:t> </a:t>
            </a:r>
            <a:r>
              <a:rPr sz="2900" dirty="0" err="1"/>
              <a:t>em</a:t>
            </a:r>
            <a:r>
              <a:rPr sz="2900" dirty="0"/>
              <a:t> </a:t>
            </a:r>
            <a:r>
              <a:rPr sz="2900" dirty="0" err="1"/>
              <a:t>mucosas</a:t>
            </a:r>
            <a:r>
              <a:rPr sz="2900" dirty="0"/>
              <a:t> e </a:t>
            </a:r>
            <a:r>
              <a:rPr sz="2900" dirty="0" err="1"/>
              <a:t>dermatológicas</a:t>
            </a:r>
            <a:r>
              <a:rPr sz="2900" dirty="0"/>
              <a:t>.</a:t>
            </a:r>
          </a:p>
        </p:txBody>
      </p:sp>
      <p:grpSp>
        <p:nvGrpSpPr>
          <p:cNvPr id="41" name="Grupo"/>
          <p:cNvGrpSpPr/>
          <p:nvPr/>
        </p:nvGrpSpPr>
        <p:grpSpPr>
          <a:xfrm>
            <a:off x="1834136" y="13808656"/>
            <a:ext cx="28630441" cy="26569474"/>
            <a:chOff x="0" y="320060"/>
            <a:chExt cx="28630440" cy="26569473"/>
          </a:xfrm>
        </p:grpSpPr>
        <p:sp>
          <p:nvSpPr>
            <p:cNvPr id="38" name="Retângulo"/>
            <p:cNvSpPr/>
            <p:nvPr/>
          </p:nvSpPr>
          <p:spPr>
            <a:xfrm>
              <a:off x="0" y="320060"/>
              <a:ext cx="13969999" cy="2656893"/>
            </a:xfrm>
            <a:prstGeom prst="rect">
              <a:avLst/>
            </a:prstGeom>
            <a:noFill/>
            <a:ln w="12700" cap="flat">
              <a:solidFill>
                <a:srgbClr val="00457C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just">
                <a:defRPr sz="2800"/>
              </a:pPr>
              <a:endParaRPr/>
            </a:p>
          </p:txBody>
        </p:sp>
        <p:sp>
          <p:nvSpPr>
            <p:cNvPr id="39" name="Relato de caso de um paciente com suspeita inicial de síndrome mão-pé-boca em serviço externo, evoluindo com úlceras orais, lesões dermatológicas descamativas e acometimento córneo-conjuntival bilateral grave."/>
            <p:cNvSpPr/>
            <p:nvPr/>
          </p:nvSpPr>
          <p:spPr>
            <a:xfrm>
              <a:off x="0" y="320061"/>
              <a:ext cx="13969999" cy="2210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79999" tIns="179999" rIns="179999" bIns="179999" numCol="1" anchor="t">
              <a:spAutoFit/>
            </a:bodyPr>
            <a:lstStyle/>
            <a:p>
              <a:pPr marL="457198" indent="-457198" algn="just">
                <a:buSzPct val="100000"/>
                <a:buFont typeface="Arial"/>
                <a:buChar char="•"/>
                <a:defRPr sz="3000"/>
              </a:pPr>
              <a:endParaRPr dirty="0"/>
            </a:p>
            <a:p>
              <a:pPr marL="457200" indent="-457200" algn="just">
                <a:buSzPct val="100000"/>
                <a:buFont typeface="Arial" panose="020B0604020202020204" pitchFamily="34" charset="0"/>
                <a:buChar char="•"/>
                <a:defRPr sz="3000"/>
              </a:pPr>
              <a:r>
                <a:rPr dirty="0" err="1"/>
                <a:t>Relato</a:t>
              </a:r>
              <a:r>
                <a:rPr dirty="0"/>
                <a:t> de </a:t>
              </a:r>
              <a:r>
                <a:rPr dirty="0" err="1"/>
                <a:t>caso</a:t>
              </a:r>
              <a:r>
                <a:rPr dirty="0"/>
                <a:t> de um </a:t>
              </a:r>
              <a:r>
                <a:rPr dirty="0" err="1"/>
                <a:t>paciente</a:t>
              </a:r>
              <a:r>
                <a:rPr dirty="0"/>
                <a:t> com </a:t>
              </a:r>
              <a:r>
                <a:rPr dirty="0" err="1"/>
                <a:t>suspeita</a:t>
              </a:r>
              <a:r>
                <a:rPr dirty="0"/>
                <a:t> </a:t>
              </a:r>
              <a:r>
                <a:rPr dirty="0" err="1"/>
                <a:t>inicial</a:t>
              </a:r>
              <a:r>
                <a:rPr dirty="0"/>
                <a:t> de </a:t>
              </a:r>
              <a:r>
                <a:rPr dirty="0" err="1"/>
                <a:t>síndrome</a:t>
              </a:r>
              <a:r>
                <a:rPr dirty="0"/>
                <a:t> </a:t>
              </a:r>
              <a:r>
                <a:rPr dirty="0" err="1"/>
                <a:t>mão-pé-boca</a:t>
              </a:r>
              <a:r>
                <a:rPr dirty="0"/>
                <a:t> </a:t>
              </a:r>
              <a:r>
                <a:rPr dirty="0" err="1"/>
                <a:t>em</a:t>
              </a:r>
              <a:r>
                <a:rPr dirty="0"/>
                <a:t> </a:t>
              </a:r>
              <a:r>
                <a:rPr dirty="0" err="1"/>
                <a:t>serviço</a:t>
              </a:r>
              <a:r>
                <a:rPr dirty="0"/>
                <a:t> </a:t>
              </a:r>
              <a:r>
                <a:rPr dirty="0" err="1"/>
                <a:t>externo</a:t>
              </a:r>
              <a:r>
                <a:rPr dirty="0"/>
                <a:t>, </a:t>
              </a:r>
              <a:r>
                <a:rPr dirty="0" err="1"/>
                <a:t>evoluindo</a:t>
              </a:r>
              <a:r>
                <a:rPr dirty="0"/>
                <a:t> com </a:t>
              </a:r>
              <a:r>
                <a:rPr dirty="0" err="1"/>
                <a:t>úlceras</a:t>
              </a:r>
              <a:r>
                <a:rPr dirty="0"/>
                <a:t> </a:t>
              </a:r>
              <a:r>
                <a:rPr dirty="0" err="1"/>
                <a:t>orais</a:t>
              </a:r>
              <a:r>
                <a:rPr dirty="0"/>
                <a:t>, </a:t>
              </a:r>
              <a:r>
                <a:rPr dirty="0" err="1"/>
                <a:t>lesões</a:t>
              </a:r>
              <a:r>
                <a:rPr dirty="0"/>
                <a:t> </a:t>
              </a:r>
              <a:r>
                <a:rPr dirty="0" err="1"/>
                <a:t>dermatológicas</a:t>
              </a:r>
              <a:r>
                <a:rPr dirty="0"/>
                <a:t> </a:t>
              </a:r>
              <a:r>
                <a:rPr dirty="0" err="1"/>
                <a:t>descamativas</a:t>
              </a:r>
              <a:r>
                <a:rPr dirty="0"/>
                <a:t> e </a:t>
              </a:r>
              <a:r>
                <a:rPr dirty="0" err="1"/>
                <a:t>acometimento</a:t>
              </a:r>
              <a:r>
                <a:rPr dirty="0"/>
                <a:t> </a:t>
              </a:r>
              <a:r>
                <a:rPr dirty="0" err="1"/>
                <a:t>córneo-conjuntival</a:t>
              </a:r>
              <a:r>
                <a:rPr dirty="0"/>
                <a:t> bilateral grave. </a:t>
              </a:r>
            </a:p>
          </p:txBody>
        </p:sp>
        <p:sp>
          <p:nvSpPr>
            <p:cNvPr id="40" name="Stevens-jonhson; farmacodermia; conjuntivite"/>
            <p:cNvSpPr/>
            <p:nvPr/>
          </p:nvSpPr>
          <p:spPr>
            <a:xfrm>
              <a:off x="14660438" y="23848363"/>
              <a:ext cx="13970002" cy="3041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179999" tIns="179999" rIns="179999" bIns="179999" numCol="1" anchor="t">
              <a:spAutoFit/>
            </a:bodyPr>
            <a:lstStyle/>
            <a:p>
              <a:pPr algn="just">
                <a:defRPr sz="2900"/>
              </a:pPr>
              <a:endParaRPr dirty="0"/>
            </a:p>
            <a:p>
              <a:pPr algn="just">
                <a:defRPr sz="2900"/>
              </a:pPr>
              <a:endParaRPr dirty="0"/>
            </a:p>
            <a:p>
              <a:pPr algn="just">
                <a:defRPr sz="2900"/>
              </a:pPr>
              <a:endParaRPr dirty="0"/>
            </a:p>
            <a:p>
              <a:pPr algn="just">
                <a:defRPr sz="2900"/>
              </a:pPr>
              <a:endParaRPr dirty="0"/>
            </a:p>
            <a:p>
              <a:pPr algn="just">
                <a:defRPr sz="2900"/>
              </a:pPr>
              <a:endParaRPr dirty="0"/>
            </a:p>
            <a:p>
              <a:pPr algn="just">
                <a:defRPr sz="2900"/>
              </a:pPr>
              <a:r>
                <a:rPr lang="pt-BR" dirty="0"/>
                <a:t>s</a:t>
              </a:r>
              <a:r>
                <a:rPr dirty="0" err="1"/>
                <a:t>tevens-jonhson</a:t>
              </a:r>
              <a:r>
                <a:rPr dirty="0"/>
                <a:t>; </a:t>
              </a:r>
              <a:r>
                <a:rPr dirty="0" err="1"/>
                <a:t>farmacodermia</a:t>
              </a:r>
              <a:r>
                <a:rPr dirty="0"/>
                <a:t>; </a:t>
              </a:r>
              <a:r>
                <a:rPr dirty="0" err="1"/>
                <a:t>conjuntivite</a:t>
              </a:r>
              <a:endParaRPr dirty="0"/>
            </a:p>
          </p:txBody>
        </p:sp>
      </p:grpSp>
      <p:sp>
        <p:nvSpPr>
          <p:cNvPr id="44" name="Retângulo"/>
          <p:cNvSpPr/>
          <p:nvPr/>
        </p:nvSpPr>
        <p:spPr>
          <a:xfrm>
            <a:off x="16575087" y="9532477"/>
            <a:ext cx="14008104" cy="20635072"/>
          </a:xfrm>
          <a:prstGeom prst="rect">
            <a:avLst/>
          </a:prstGeom>
          <a:ln w="25400">
            <a:solidFill>
              <a:srgbClr val="377297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9" name="IM017647.JPG" descr="IM017647.JPG"/>
          <p:cNvPicPr>
            <a:picLocks noChangeAspect="1"/>
          </p:cNvPicPr>
          <p:nvPr/>
        </p:nvPicPr>
        <p:blipFill>
          <a:blip r:embed="rId2"/>
          <a:srcRect l="17744" t="13040" r="6724" b="20245"/>
          <a:stretch>
            <a:fillRect/>
          </a:stretch>
        </p:blipFill>
        <p:spPr>
          <a:xfrm>
            <a:off x="20097816" y="15760942"/>
            <a:ext cx="6937246" cy="4595558"/>
          </a:xfrm>
          <a:prstGeom prst="rect">
            <a:avLst/>
          </a:prstGeom>
          <a:ln w="101600">
            <a:solidFill>
              <a:schemeClr val="accent3"/>
            </a:solidFill>
            <a:miter lim="400000"/>
          </a:ln>
        </p:spPr>
      </p:pic>
      <p:sp>
        <p:nvSpPr>
          <p:cNvPr id="55" name="Retângulo"/>
          <p:cNvSpPr/>
          <p:nvPr/>
        </p:nvSpPr>
        <p:spPr>
          <a:xfrm>
            <a:off x="1854200" y="17588524"/>
            <a:ext cx="14008100" cy="22941840"/>
          </a:xfrm>
          <a:prstGeom prst="rect">
            <a:avLst/>
          </a:prstGeom>
          <a:ln w="25400">
            <a:solidFill>
              <a:srgbClr val="377297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6" name="OLHO DIREITO"/>
          <p:cNvSpPr txBox="1"/>
          <p:nvPr/>
        </p:nvSpPr>
        <p:spPr>
          <a:xfrm>
            <a:off x="7564504" y="30566760"/>
            <a:ext cx="2940584" cy="56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1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OLHO DIREITO</a:t>
            </a:r>
          </a:p>
        </p:txBody>
      </p:sp>
      <p:sp>
        <p:nvSpPr>
          <p:cNvPr id="59" name="OLHO ESQUERDO"/>
          <p:cNvSpPr txBox="1"/>
          <p:nvPr/>
        </p:nvSpPr>
        <p:spPr>
          <a:xfrm>
            <a:off x="22065666" y="9936832"/>
            <a:ext cx="3603991" cy="56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1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OLHO ESQUERDO</a:t>
            </a:r>
          </a:p>
        </p:txBody>
      </p:sp>
      <p:sp>
        <p:nvSpPr>
          <p:cNvPr id="60" name="Retângulo"/>
          <p:cNvSpPr/>
          <p:nvPr/>
        </p:nvSpPr>
        <p:spPr>
          <a:xfrm>
            <a:off x="16567944" y="38606474"/>
            <a:ext cx="14008104" cy="2052462"/>
          </a:xfrm>
          <a:prstGeom prst="rect">
            <a:avLst/>
          </a:pr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1" name="INÍCIO"/>
          <p:cNvSpPr txBox="1"/>
          <p:nvPr/>
        </p:nvSpPr>
        <p:spPr>
          <a:xfrm>
            <a:off x="17529949" y="9981023"/>
            <a:ext cx="1111839" cy="492438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1">
                <a:satOff val="-4409"/>
                <a:lumOff val="-10509"/>
              </a:scheme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6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ctr"/>
            <a:r>
              <a:rPr dirty="0"/>
              <a:t>INÍCIO</a:t>
            </a:r>
          </a:p>
        </p:txBody>
      </p:sp>
      <p:sp>
        <p:nvSpPr>
          <p:cNvPr id="62" name="2 MESES"/>
          <p:cNvSpPr txBox="1"/>
          <p:nvPr/>
        </p:nvSpPr>
        <p:spPr>
          <a:xfrm>
            <a:off x="20026579" y="15174576"/>
            <a:ext cx="1632814" cy="492438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3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6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ctr"/>
            <a:r>
              <a:rPr dirty="0"/>
              <a:t>2 MESES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ADC065F-E792-0341-837A-8321B7B04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4456" y="31008084"/>
            <a:ext cx="12446000" cy="9252118"/>
          </a:xfrm>
          <a:prstGeom prst="rect">
            <a:avLst/>
          </a:prstGeom>
        </p:spPr>
      </p:pic>
      <p:sp>
        <p:nvSpPr>
          <p:cNvPr id="63" name="INÍCIO">
            <a:extLst>
              <a:ext uri="{FF2B5EF4-FFF2-40B4-BE49-F238E27FC236}">
                <a16:creationId xmlns:a16="http://schemas.microsoft.com/office/drawing/2014/main" id="{60EC9CE9-5CF2-394E-8576-465070936B8F}"/>
              </a:ext>
            </a:extLst>
          </p:cNvPr>
          <p:cNvSpPr txBox="1"/>
          <p:nvPr/>
        </p:nvSpPr>
        <p:spPr>
          <a:xfrm>
            <a:off x="5124034" y="30566434"/>
            <a:ext cx="1111839" cy="492438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1">
                <a:satOff val="-4409"/>
                <a:lumOff val="-10509"/>
              </a:schemeClr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26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ctr"/>
            <a:r>
              <a:rPr dirty="0"/>
              <a:t>INÍCIO</a:t>
            </a:r>
          </a:p>
        </p:txBody>
      </p:sp>
      <p:sp>
        <p:nvSpPr>
          <p:cNvPr id="64" name="2 MESES">
            <a:extLst>
              <a:ext uri="{FF2B5EF4-FFF2-40B4-BE49-F238E27FC236}">
                <a16:creationId xmlns:a16="http://schemas.microsoft.com/office/drawing/2014/main" id="{30570A39-DB49-9E4A-9023-64057A1772D0}"/>
              </a:ext>
            </a:extLst>
          </p:cNvPr>
          <p:cNvSpPr txBox="1"/>
          <p:nvPr/>
        </p:nvSpPr>
        <p:spPr>
          <a:xfrm>
            <a:off x="11082626" y="30566434"/>
            <a:ext cx="1632814" cy="492438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3"/>
            </a:solidFill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60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algn="ctr"/>
            <a:r>
              <a:rPr dirty="0"/>
              <a:t>2 MESES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F5E2930-6AB9-F643-9B71-BC71171A3E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6786" y="10499806"/>
            <a:ext cx="12206605" cy="453315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AE05AC5-11A4-374A-AD2F-867042F3DA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9949" y="20898654"/>
            <a:ext cx="12206605" cy="9002065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3195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5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3195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5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3195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5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3195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5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524</Words>
  <Application>Microsoft Macintosh PowerPoint</Application>
  <PresentationFormat>Personalizar</PresentationFormat>
  <Paragraphs>43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Tema do Office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/>
  <cp:keywords/>
  <dc:description/>
  <cp:lastModifiedBy>Microsoft Office User</cp:lastModifiedBy>
  <cp:revision>6</cp:revision>
  <dcterms:modified xsi:type="dcterms:W3CDTF">2020-02-08T00:54:11Z</dcterms:modified>
  <cp:category/>
</cp:coreProperties>
</file>