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928600" cy="20104100"/>
  <p:notesSz cx="12928600" cy="201041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72" y="1008"/>
      </p:cViewPr>
      <p:guideLst>
        <p:guide orient="horz" pos="2880"/>
        <p:guide pos="2160"/>
      </p:guideLst>
    </p:cSldViewPr>
  </p:slideViewPr>
  <p:notesTextViewPr>
    <p:cViewPr>
      <p:scale>
        <a:sx n="100" d="100"/>
        <a:sy n="100" d="100"/>
      </p:scale>
      <p:origin x="0" y="12"/>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5602288" cy="1004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7323138" y="0"/>
            <a:ext cx="5602287" cy="1004888"/>
          </a:xfrm>
          <a:prstGeom prst="rect">
            <a:avLst/>
          </a:prstGeom>
        </p:spPr>
        <p:txBody>
          <a:bodyPr vert="horz" lIns="91440" tIns="45720" rIns="91440" bIns="45720" rtlCol="0"/>
          <a:lstStyle>
            <a:lvl1pPr algn="r">
              <a:defRPr sz="1200"/>
            </a:lvl1pPr>
          </a:lstStyle>
          <a:p>
            <a:fld id="{E8DBBBA0-1C0C-4158-822B-A4372575AC0A}" type="datetimeFigureOut">
              <a:rPr lang="pt-BR" smtClean="0"/>
              <a:pPr/>
              <a:t>06/02/2020</a:t>
            </a:fld>
            <a:endParaRPr lang="pt-BR"/>
          </a:p>
        </p:txBody>
      </p:sp>
      <p:sp>
        <p:nvSpPr>
          <p:cNvPr id="4" name="Espaço Reservado para Imagem de Slide 3"/>
          <p:cNvSpPr>
            <a:spLocks noGrp="1" noRot="1" noChangeAspect="1"/>
          </p:cNvSpPr>
          <p:nvPr>
            <p:ph type="sldImg" idx="2"/>
          </p:nvPr>
        </p:nvSpPr>
        <p:spPr>
          <a:xfrm>
            <a:off x="4040188" y="1508125"/>
            <a:ext cx="4848225" cy="753903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1292225" y="9548813"/>
            <a:ext cx="10344150" cy="9047162"/>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19096038"/>
            <a:ext cx="5602288" cy="1004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7323138" y="19096038"/>
            <a:ext cx="5602287" cy="1004887"/>
          </a:xfrm>
          <a:prstGeom prst="rect">
            <a:avLst/>
          </a:prstGeom>
        </p:spPr>
        <p:txBody>
          <a:bodyPr vert="horz" lIns="91440" tIns="45720" rIns="91440" bIns="45720" rtlCol="0" anchor="b"/>
          <a:lstStyle>
            <a:lvl1pPr algn="r">
              <a:defRPr sz="1200"/>
            </a:lvl1pPr>
          </a:lstStyle>
          <a:p>
            <a:fld id="{892F0EB6-57E2-4C55-B6C5-08ADE59EFC1A}"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cbi.nlm.nih.gov/pubmed/22153738"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Maximilian Hoffman, Morgan </a:t>
            </a:r>
            <a:r>
              <a:rPr lang="en-US" dirty="0" err="1" smtClean="0">
                <a:latin typeface="Arial" pitchFamily="34" charset="0"/>
                <a:cs typeface="Arial" pitchFamily="34" charset="0"/>
              </a:rPr>
              <a:t>Krey</a:t>
            </a:r>
            <a:r>
              <a:rPr lang="en-US" dirty="0" smtClean="0">
                <a:latin typeface="Arial" pitchFamily="34" charset="0"/>
                <a:cs typeface="Arial" pitchFamily="34" charset="0"/>
              </a:rPr>
              <a:t>, Margaret </a:t>
            </a:r>
            <a:r>
              <a:rPr lang="en-US" dirty="0" err="1" smtClean="0">
                <a:latin typeface="Arial" pitchFamily="34" charset="0"/>
                <a:cs typeface="Arial" pitchFamily="34" charset="0"/>
              </a:rPr>
              <a:t>Iwanicki</a:t>
            </a:r>
            <a:r>
              <a:rPr lang="en-US" dirty="0" smtClean="0">
                <a:latin typeface="Arial" pitchFamily="34" charset="0"/>
                <a:cs typeface="Arial" pitchFamily="34" charset="0"/>
              </a:rPr>
              <a:t>, et al.</a:t>
            </a:r>
            <a:r>
              <a:rPr lang="pt-BR" dirty="0" smtClean="0">
                <a:latin typeface="Arial" pitchFamily="34" charset="0"/>
                <a:cs typeface="Arial" pitchFamily="34" charset="0"/>
              </a:rPr>
              <a:t> </a:t>
            </a:r>
            <a:r>
              <a:rPr lang="en-US" b="1" dirty="0" smtClean="0">
                <a:latin typeface="Arial" pitchFamily="34" charset="0"/>
                <a:cs typeface="Arial" pitchFamily="34" charset="0"/>
              </a:rPr>
              <a:t>Innovative Simulation Training Models</a:t>
            </a:r>
            <a:r>
              <a:rPr lang="pt-BR" dirty="0" smtClean="0">
                <a:latin typeface="Arial" pitchFamily="34" charset="0"/>
                <a:cs typeface="Arial" pitchFamily="34" charset="0"/>
              </a:rPr>
              <a:t>. </a:t>
            </a:r>
            <a:r>
              <a:rPr lang="en-CA" u="sng" dirty="0" err="1" smtClean="0">
                <a:latin typeface="Arial" pitchFamily="34" charset="0"/>
                <a:cs typeface="Arial" pitchFamily="34" charset="0"/>
                <a:hlinkClick r:id="rId3"/>
              </a:rPr>
              <a:t>Dis</a:t>
            </a:r>
            <a:r>
              <a:rPr lang="en-CA" u="sng" dirty="0" smtClean="0">
                <a:latin typeface="Arial" pitchFamily="34" charset="0"/>
                <a:cs typeface="Arial" pitchFamily="34" charset="0"/>
                <a:hlinkClick r:id="rId3"/>
              </a:rPr>
              <a:t> Mon.</a:t>
            </a:r>
            <a:r>
              <a:rPr lang="en-CA" dirty="0" smtClean="0">
                <a:latin typeface="Arial" pitchFamily="34" charset="0"/>
                <a:cs typeface="Arial" pitchFamily="34" charset="0"/>
              </a:rPr>
              <a:t> ;57(12), Dec 2011, pp.807-26</a:t>
            </a:r>
          </a:p>
          <a:p>
            <a:endParaRPr lang="pt-BR" dirty="0"/>
          </a:p>
        </p:txBody>
      </p:sp>
      <p:sp>
        <p:nvSpPr>
          <p:cNvPr id="4" name="Espaço Reservado para Número de Slide 3"/>
          <p:cNvSpPr>
            <a:spLocks noGrp="1"/>
          </p:cNvSpPr>
          <p:nvPr>
            <p:ph type="sldNum" sz="quarter" idx="10"/>
          </p:nvPr>
        </p:nvSpPr>
        <p:spPr/>
        <p:txBody>
          <a:bodyPr/>
          <a:lstStyle/>
          <a:p>
            <a:fld id="{892F0EB6-57E2-4C55-B6C5-08ADE59EFC1A}"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69645" y="6232271"/>
            <a:ext cx="10989310" cy="422186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39290" y="11258296"/>
            <a:ext cx="9050020" cy="50260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46430" y="4623943"/>
            <a:ext cx="5623941"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58229" y="4623943"/>
            <a:ext cx="5623941" cy="1326870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193864" y="271060"/>
            <a:ext cx="8433756" cy="1942961"/>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645506" y="523240"/>
            <a:ext cx="1322638" cy="1103111"/>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10768008" y="273593"/>
            <a:ext cx="1995542" cy="1287377"/>
          </a:xfrm>
          <a:prstGeom prst="rect">
            <a:avLst/>
          </a:prstGeom>
          <a:blipFill>
            <a:blip r:embed="rId9" cstate="print"/>
            <a:stretch>
              <a:fillRect/>
            </a:stretch>
          </a:blipFill>
        </p:spPr>
        <p:txBody>
          <a:bodyPr wrap="square" lIns="0" tIns="0" rIns="0" bIns="0" rtlCol="0"/>
          <a:lstStyle/>
          <a:p>
            <a:endParaRPr/>
          </a:p>
        </p:txBody>
      </p:sp>
      <p:sp>
        <p:nvSpPr>
          <p:cNvPr id="19" name="bg object 19"/>
          <p:cNvSpPr/>
          <p:nvPr/>
        </p:nvSpPr>
        <p:spPr>
          <a:xfrm>
            <a:off x="136540" y="3443656"/>
            <a:ext cx="6178550" cy="435609"/>
          </a:xfrm>
          <a:custGeom>
            <a:avLst/>
            <a:gdLst/>
            <a:ahLst/>
            <a:cxnLst/>
            <a:rect l="l" t="t" r="r" b="b"/>
            <a:pathLst>
              <a:path w="6178550" h="435610">
                <a:moveTo>
                  <a:pt x="6105705" y="435164"/>
                </a:moveTo>
                <a:lnTo>
                  <a:pt x="72528" y="435164"/>
                </a:lnTo>
                <a:lnTo>
                  <a:pt x="44296" y="429464"/>
                </a:lnTo>
                <a:lnTo>
                  <a:pt x="21242" y="413920"/>
                </a:lnTo>
                <a:lnTo>
                  <a:pt x="5699" y="390867"/>
                </a:lnTo>
                <a:lnTo>
                  <a:pt x="0" y="362637"/>
                </a:lnTo>
                <a:lnTo>
                  <a:pt x="0" y="72527"/>
                </a:lnTo>
                <a:lnTo>
                  <a:pt x="5699" y="44297"/>
                </a:lnTo>
                <a:lnTo>
                  <a:pt x="21242" y="21243"/>
                </a:lnTo>
                <a:lnTo>
                  <a:pt x="44296" y="5699"/>
                </a:lnTo>
                <a:lnTo>
                  <a:pt x="72528" y="0"/>
                </a:lnTo>
                <a:lnTo>
                  <a:pt x="6105705" y="0"/>
                </a:lnTo>
                <a:lnTo>
                  <a:pt x="6145942" y="12185"/>
                </a:lnTo>
                <a:lnTo>
                  <a:pt x="6172712" y="44776"/>
                </a:lnTo>
                <a:lnTo>
                  <a:pt x="6178232" y="72527"/>
                </a:lnTo>
                <a:lnTo>
                  <a:pt x="6178232" y="362637"/>
                </a:lnTo>
                <a:lnTo>
                  <a:pt x="6172532" y="390867"/>
                </a:lnTo>
                <a:lnTo>
                  <a:pt x="6156988" y="413920"/>
                </a:lnTo>
                <a:lnTo>
                  <a:pt x="6133935" y="429464"/>
                </a:lnTo>
                <a:lnTo>
                  <a:pt x="6105705" y="435164"/>
                </a:lnTo>
                <a:close/>
              </a:path>
            </a:pathLst>
          </a:custGeom>
          <a:solidFill>
            <a:srgbClr val="239095"/>
          </a:solidFill>
        </p:spPr>
        <p:txBody>
          <a:bodyPr wrap="square" lIns="0" tIns="0" rIns="0" bIns="0" rtlCol="0"/>
          <a:lstStyle/>
          <a:p>
            <a:endParaRPr/>
          </a:p>
        </p:txBody>
      </p:sp>
      <p:sp>
        <p:nvSpPr>
          <p:cNvPr id="20" name="bg object 20"/>
          <p:cNvSpPr/>
          <p:nvPr/>
        </p:nvSpPr>
        <p:spPr>
          <a:xfrm>
            <a:off x="136540" y="3443656"/>
            <a:ext cx="6178550" cy="435609"/>
          </a:xfrm>
          <a:custGeom>
            <a:avLst/>
            <a:gdLst/>
            <a:ahLst/>
            <a:cxnLst/>
            <a:rect l="l" t="t" r="r" b="b"/>
            <a:pathLst>
              <a:path w="6178550" h="435610">
                <a:moveTo>
                  <a:pt x="0" y="72527"/>
                </a:moveTo>
                <a:lnTo>
                  <a:pt x="5699" y="44297"/>
                </a:lnTo>
                <a:lnTo>
                  <a:pt x="21242" y="21243"/>
                </a:lnTo>
                <a:lnTo>
                  <a:pt x="44296" y="5699"/>
                </a:lnTo>
                <a:lnTo>
                  <a:pt x="72528" y="0"/>
                </a:lnTo>
                <a:lnTo>
                  <a:pt x="6105705" y="0"/>
                </a:lnTo>
                <a:lnTo>
                  <a:pt x="6145942" y="12185"/>
                </a:lnTo>
                <a:lnTo>
                  <a:pt x="6172712" y="44776"/>
                </a:lnTo>
                <a:lnTo>
                  <a:pt x="6178232" y="72527"/>
                </a:lnTo>
                <a:lnTo>
                  <a:pt x="6178232" y="362637"/>
                </a:lnTo>
                <a:lnTo>
                  <a:pt x="6172532" y="390867"/>
                </a:lnTo>
                <a:lnTo>
                  <a:pt x="6156988" y="413920"/>
                </a:lnTo>
                <a:lnTo>
                  <a:pt x="6133935" y="429464"/>
                </a:lnTo>
                <a:lnTo>
                  <a:pt x="6105705" y="435164"/>
                </a:lnTo>
                <a:lnTo>
                  <a:pt x="72528" y="435164"/>
                </a:lnTo>
                <a:lnTo>
                  <a:pt x="44296" y="429464"/>
                </a:lnTo>
                <a:lnTo>
                  <a:pt x="21242" y="413920"/>
                </a:lnTo>
                <a:lnTo>
                  <a:pt x="5699" y="390867"/>
                </a:lnTo>
                <a:lnTo>
                  <a:pt x="0" y="362637"/>
                </a:lnTo>
                <a:lnTo>
                  <a:pt x="0" y="72527"/>
                </a:lnTo>
                <a:close/>
              </a:path>
            </a:pathLst>
          </a:custGeom>
          <a:ln w="5066">
            <a:solidFill>
              <a:srgbClr val="1F3864"/>
            </a:solidFill>
          </a:ln>
        </p:spPr>
        <p:txBody>
          <a:bodyPr wrap="square" lIns="0" tIns="0" rIns="0" bIns="0" rtlCol="0"/>
          <a:lstStyle/>
          <a:p>
            <a:endParaRPr/>
          </a:p>
        </p:txBody>
      </p:sp>
      <p:sp>
        <p:nvSpPr>
          <p:cNvPr id="2" name="Holder 2"/>
          <p:cNvSpPr>
            <a:spLocks noGrp="1"/>
          </p:cNvSpPr>
          <p:nvPr>
            <p:ph type="title"/>
          </p:nvPr>
        </p:nvSpPr>
        <p:spPr>
          <a:xfrm>
            <a:off x="646430" y="804164"/>
            <a:ext cx="11635740" cy="32166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46430" y="4623943"/>
            <a:ext cx="11635740"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395724" y="18696814"/>
            <a:ext cx="4137152" cy="100520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46430" y="18696814"/>
            <a:ext cx="2973578" cy="10052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2/6/2020</a:t>
            </a:fld>
            <a:endParaRPr lang="en-US"/>
          </a:p>
        </p:txBody>
      </p:sp>
      <p:sp>
        <p:nvSpPr>
          <p:cNvPr id="6" name="Holder 6"/>
          <p:cNvSpPr>
            <a:spLocks noGrp="1"/>
          </p:cNvSpPr>
          <p:nvPr>
            <p:ph type="sldNum" sz="quarter" idx="7"/>
          </p:nvPr>
        </p:nvSpPr>
        <p:spPr>
          <a:xfrm>
            <a:off x="9308592" y="18696814"/>
            <a:ext cx="2973578" cy="10052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eg"/><Relationship Id="rId7" Type="http://schemas.openxmlformats.org/officeDocument/2006/relationships/hyperlink" Target="https://www.ncbi.nlm.nih.gov/pubmed/22153738"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www.ncbi.nlm.nih.gov/pubmed/?term=Ocampo-Garza%20J%5bAuthor%5d&amp;cauthor=true&amp;cauthor_uid=26418072" TargetMode="External"/><Relationship Id="rId5" Type="http://schemas.openxmlformats.org/officeDocument/2006/relationships/hyperlink" Target="https://www.ncbi.nlm.nih.gov/pubmed/?term=Guerrero-Gonz%C3%A1lez%20GA%5bAuthor%5d&amp;cauthor=true&amp;cauthor_uid=26418072"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86861" y="3415455"/>
            <a:ext cx="2572439" cy="892552"/>
          </a:xfrm>
          <a:prstGeom prst="rect">
            <a:avLst/>
          </a:prstGeom>
        </p:spPr>
        <p:txBody>
          <a:bodyPr vert="horz" wrap="square" lIns="0" tIns="15240" rIns="0" bIns="0" rtlCol="0">
            <a:spAutoFit/>
          </a:bodyPr>
          <a:lstStyle/>
          <a:p>
            <a:pPr marL="12700">
              <a:lnSpc>
                <a:spcPct val="100000"/>
              </a:lnSpc>
              <a:spcBef>
                <a:spcPts val="120"/>
              </a:spcBef>
            </a:pPr>
            <a:r>
              <a:rPr sz="2850" b="1" spc="10" dirty="0" smtClean="0">
                <a:solidFill>
                  <a:schemeClr val="bg1"/>
                </a:solidFill>
                <a:latin typeface="Arial"/>
                <a:cs typeface="Arial"/>
              </a:rPr>
              <a:t>INTRODUÇÃ</a:t>
            </a:r>
            <a:r>
              <a:rPr lang="pt-BR" sz="2850" b="1" spc="10" dirty="0" smtClean="0">
                <a:solidFill>
                  <a:schemeClr val="bg1"/>
                </a:solidFill>
                <a:latin typeface="Arial"/>
                <a:cs typeface="Arial"/>
              </a:rPr>
              <a:t>O</a:t>
            </a:r>
            <a:r>
              <a:rPr sz="2850" b="1" spc="10" dirty="0" smtClean="0">
                <a:solidFill>
                  <a:schemeClr val="bg1"/>
                </a:solidFill>
                <a:latin typeface="Arial"/>
                <a:cs typeface="Arial"/>
              </a:rPr>
              <a:t>O</a:t>
            </a:r>
            <a:endParaRPr sz="2850" b="1" dirty="0">
              <a:solidFill>
                <a:schemeClr val="bg1"/>
              </a:solidFill>
              <a:latin typeface="Arial"/>
              <a:cs typeface="Arial"/>
            </a:endParaRPr>
          </a:p>
        </p:txBody>
      </p:sp>
      <p:sp>
        <p:nvSpPr>
          <p:cNvPr id="13" name="object 13"/>
          <p:cNvSpPr txBox="1"/>
          <p:nvPr/>
        </p:nvSpPr>
        <p:spPr>
          <a:xfrm>
            <a:off x="6769100" y="6775450"/>
            <a:ext cx="5320665" cy="564898"/>
          </a:xfrm>
          <a:prstGeom prst="rect">
            <a:avLst/>
          </a:prstGeom>
        </p:spPr>
        <p:txBody>
          <a:bodyPr vert="horz" wrap="square" lIns="0" tIns="13335" rIns="0" bIns="0" rtlCol="0">
            <a:spAutoFit/>
          </a:bodyPr>
          <a:lstStyle/>
          <a:p>
            <a:pPr marL="12700" marR="5080">
              <a:lnSpc>
                <a:spcPct val="100000"/>
              </a:lnSpc>
              <a:spcBef>
                <a:spcPts val="105"/>
              </a:spcBef>
            </a:pPr>
            <a:r>
              <a:rPr lang="pt-BR" sz="1750" b="1" spc="-25" dirty="0" smtClean="0">
                <a:solidFill>
                  <a:srgbClr val="3AC3CD"/>
                </a:solidFill>
                <a:latin typeface="Arial"/>
                <a:cs typeface="Arial"/>
              </a:rPr>
              <a:t>Imagens tiradas durante a atividade:</a:t>
            </a:r>
          </a:p>
          <a:p>
            <a:pPr marL="12700" marR="5080">
              <a:lnSpc>
                <a:spcPct val="100000"/>
              </a:lnSpc>
              <a:spcBef>
                <a:spcPts val="105"/>
              </a:spcBef>
            </a:pPr>
            <a:endParaRPr sz="1750" dirty="0">
              <a:latin typeface="Arial"/>
              <a:cs typeface="Arial"/>
            </a:endParaRPr>
          </a:p>
        </p:txBody>
      </p:sp>
      <p:sp>
        <p:nvSpPr>
          <p:cNvPr id="15" name="object 15"/>
          <p:cNvSpPr txBox="1"/>
          <p:nvPr/>
        </p:nvSpPr>
        <p:spPr>
          <a:xfrm>
            <a:off x="215900" y="2432050"/>
            <a:ext cx="10498455" cy="870110"/>
          </a:xfrm>
          <a:prstGeom prst="rect">
            <a:avLst/>
          </a:prstGeom>
        </p:spPr>
        <p:txBody>
          <a:bodyPr vert="horz" wrap="square" lIns="0" tIns="15875" rIns="0" bIns="0" rtlCol="0">
            <a:spAutoFit/>
          </a:bodyPr>
          <a:lstStyle/>
          <a:p>
            <a:pPr marL="38100">
              <a:lnSpc>
                <a:spcPct val="100000"/>
              </a:lnSpc>
              <a:spcBef>
                <a:spcPts val="125"/>
              </a:spcBef>
            </a:pPr>
            <a:r>
              <a:rPr lang="pt-BR" sz="1850" b="1" spc="-5" dirty="0" smtClean="0">
                <a:solidFill>
                  <a:srgbClr val="3AC3CD"/>
                </a:solidFill>
                <a:latin typeface="Arial"/>
                <a:cs typeface="Arial"/>
              </a:rPr>
              <a:t>José Henrique Fazzi¹</a:t>
            </a:r>
            <a:r>
              <a:rPr sz="1850" b="1" spc="10" dirty="0" smtClean="0">
                <a:solidFill>
                  <a:srgbClr val="3AC3CD"/>
                </a:solidFill>
                <a:latin typeface="Arial"/>
                <a:cs typeface="Arial"/>
              </a:rPr>
              <a:t>, </a:t>
            </a:r>
            <a:r>
              <a:rPr lang="pt-BR" sz="1850" b="1" spc="5" dirty="0" smtClean="0">
                <a:solidFill>
                  <a:srgbClr val="3AC3CD"/>
                </a:solidFill>
                <a:latin typeface="Arial"/>
                <a:cs typeface="Arial"/>
              </a:rPr>
              <a:t>Marina Schor², Paulo Schor¹</a:t>
            </a:r>
            <a:endParaRPr sz="1850" dirty="0">
              <a:latin typeface="Arial"/>
              <a:cs typeface="Arial"/>
            </a:endParaRPr>
          </a:p>
          <a:p>
            <a:pPr marL="38100">
              <a:lnSpc>
                <a:spcPct val="100000"/>
              </a:lnSpc>
              <a:spcBef>
                <a:spcPts val="25"/>
              </a:spcBef>
            </a:pPr>
            <a:r>
              <a:rPr sz="1850" b="1" spc="5" dirty="0">
                <a:latin typeface="Arial"/>
                <a:cs typeface="Arial"/>
              </a:rPr>
              <a:t>1. Escola Paulista </a:t>
            </a:r>
            <a:r>
              <a:rPr sz="1850" b="1" spc="10" dirty="0">
                <a:latin typeface="Arial"/>
                <a:cs typeface="Arial"/>
              </a:rPr>
              <a:t>de Medicina </a:t>
            </a:r>
            <a:r>
              <a:rPr sz="1850" b="1" spc="5" dirty="0">
                <a:latin typeface="Arial"/>
                <a:cs typeface="Arial"/>
              </a:rPr>
              <a:t>- Universidade Federal </a:t>
            </a:r>
            <a:r>
              <a:rPr sz="1850" b="1" spc="10" dirty="0">
                <a:latin typeface="Arial"/>
                <a:cs typeface="Arial"/>
              </a:rPr>
              <a:t>de São</a:t>
            </a:r>
            <a:r>
              <a:rPr sz="1850" b="1" spc="-40" dirty="0">
                <a:latin typeface="Arial"/>
                <a:cs typeface="Arial"/>
              </a:rPr>
              <a:t> </a:t>
            </a:r>
            <a:r>
              <a:rPr sz="1850" b="1" spc="5" dirty="0">
                <a:latin typeface="Arial"/>
                <a:cs typeface="Arial"/>
              </a:rPr>
              <a:t>Paulo</a:t>
            </a:r>
            <a:r>
              <a:rPr sz="1850" b="1" spc="5" dirty="0" smtClean="0">
                <a:latin typeface="Arial"/>
                <a:cs typeface="Arial"/>
              </a:rPr>
              <a:t>.</a:t>
            </a:r>
            <a:endParaRPr lang="pt-BR" sz="1850" b="1" spc="5" dirty="0" smtClean="0">
              <a:latin typeface="Arial"/>
              <a:cs typeface="Arial"/>
            </a:endParaRPr>
          </a:p>
          <a:p>
            <a:pPr marL="38100">
              <a:lnSpc>
                <a:spcPct val="100000"/>
              </a:lnSpc>
              <a:spcBef>
                <a:spcPts val="25"/>
              </a:spcBef>
            </a:pPr>
            <a:r>
              <a:rPr lang="pt-BR" sz="1850" b="1" spc="5" dirty="0" smtClean="0">
                <a:latin typeface="Arial"/>
                <a:cs typeface="Arial"/>
              </a:rPr>
              <a:t>2.</a:t>
            </a:r>
            <a:r>
              <a:rPr lang="pt-BR" sz="1850" b="1" spc="5" dirty="0" err="1" smtClean="0">
                <a:latin typeface="Arial"/>
                <a:cs typeface="Arial"/>
              </a:rPr>
              <a:t>University</a:t>
            </a:r>
            <a:r>
              <a:rPr lang="pt-BR" sz="1850" b="1" spc="5" dirty="0" smtClean="0">
                <a:latin typeface="Arial"/>
                <a:cs typeface="Arial"/>
              </a:rPr>
              <a:t> </a:t>
            </a:r>
            <a:r>
              <a:rPr lang="pt-BR" sz="1850" b="1" spc="5" dirty="0" err="1" smtClean="0">
                <a:latin typeface="Arial"/>
                <a:cs typeface="Arial"/>
              </a:rPr>
              <a:t>of</a:t>
            </a:r>
            <a:r>
              <a:rPr lang="pt-BR" sz="1850" b="1" spc="5" dirty="0" smtClean="0">
                <a:latin typeface="Arial"/>
                <a:cs typeface="Arial"/>
              </a:rPr>
              <a:t> </a:t>
            </a:r>
            <a:r>
              <a:rPr lang="pt-BR" sz="1850" b="1" spc="5" dirty="0" err="1" smtClean="0">
                <a:latin typeface="Arial"/>
                <a:cs typeface="Arial"/>
              </a:rPr>
              <a:t>British</a:t>
            </a:r>
            <a:r>
              <a:rPr lang="pt-BR" sz="1850" b="1" spc="5" dirty="0" smtClean="0">
                <a:latin typeface="Arial"/>
                <a:cs typeface="Arial"/>
              </a:rPr>
              <a:t> Columbia</a:t>
            </a:r>
            <a:r>
              <a:rPr lang="pt-BR" sz="1850" b="1" spc="5" smtClean="0">
                <a:latin typeface="Arial"/>
                <a:cs typeface="Arial"/>
              </a:rPr>
              <a:t>, </a:t>
            </a:r>
            <a:r>
              <a:rPr lang="pt-BR" sz="1850" b="1" spc="5" dirty="0" err="1" smtClean="0">
                <a:latin typeface="Arial"/>
                <a:cs typeface="Arial"/>
              </a:rPr>
              <a:t>V</a:t>
            </a:r>
            <a:r>
              <a:rPr lang="pt-BR" sz="1850" b="1" spc="5" smtClean="0">
                <a:latin typeface="Arial"/>
                <a:cs typeface="Arial"/>
              </a:rPr>
              <a:t>ancouver</a:t>
            </a:r>
            <a:r>
              <a:rPr lang="pt-BR" sz="1850" b="1" spc="5" dirty="0" smtClean="0">
                <a:latin typeface="Arial"/>
                <a:cs typeface="Arial"/>
              </a:rPr>
              <a:t>, </a:t>
            </a:r>
            <a:r>
              <a:rPr lang="pt-BR" sz="1850" b="1" spc="5" dirty="0" err="1" smtClean="0">
                <a:latin typeface="Arial"/>
                <a:cs typeface="Arial"/>
              </a:rPr>
              <a:t>Canada</a:t>
            </a:r>
            <a:r>
              <a:rPr lang="pt-BR" sz="1850" b="1" spc="5" dirty="0" smtClean="0">
                <a:latin typeface="Arial"/>
                <a:cs typeface="Arial"/>
              </a:rPr>
              <a:t>.</a:t>
            </a:r>
            <a:endParaRPr sz="1850" dirty="0">
              <a:latin typeface="Arial"/>
              <a:cs typeface="Arial"/>
            </a:endParaRPr>
          </a:p>
        </p:txBody>
      </p:sp>
      <p:grpSp>
        <p:nvGrpSpPr>
          <p:cNvPr id="16" name="object 16"/>
          <p:cNvGrpSpPr/>
          <p:nvPr/>
        </p:nvGrpSpPr>
        <p:grpSpPr>
          <a:xfrm>
            <a:off x="139700" y="8985250"/>
            <a:ext cx="6210935" cy="457200"/>
            <a:chOff x="120296" y="6524795"/>
            <a:chExt cx="6210935" cy="398780"/>
          </a:xfrm>
        </p:grpSpPr>
        <p:sp>
          <p:nvSpPr>
            <p:cNvPr id="17" name="object 17"/>
            <p:cNvSpPr/>
            <p:nvPr/>
          </p:nvSpPr>
          <p:spPr>
            <a:xfrm>
              <a:off x="122829" y="6527328"/>
              <a:ext cx="6205855" cy="393700"/>
            </a:xfrm>
            <a:custGeom>
              <a:avLst/>
              <a:gdLst/>
              <a:ahLst/>
              <a:cxnLst/>
              <a:rect l="l" t="t" r="r" b="b"/>
              <a:pathLst>
                <a:path w="6205855" h="393700">
                  <a:moveTo>
                    <a:pt x="6140110" y="393156"/>
                  </a:moveTo>
                  <a:lnTo>
                    <a:pt x="65527" y="393156"/>
                  </a:lnTo>
                  <a:lnTo>
                    <a:pt x="40020" y="388006"/>
                  </a:lnTo>
                  <a:lnTo>
                    <a:pt x="19192" y="373962"/>
                  </a:lnTo>
                  <a:lnTo>
                    <a:pt x="5149" y="353133"/>
                  </a:lnTo>
                  <a:lnTo>
                    <a:pt x="0" y="327630"/>
                  </a:lnTo>
                  <a:lnTo>
                    <a:pt x="0" y="65526"/>
                  </a:lnTo>
                  <a:lnTo>
                    <a:pt x="5149" y="40018"/>
                  </a:lnTo>
                  <a:lnTo>
                    <a:pt x="19192" y="19190"/>
                  </a:lnTo>
                  <a:lnTo>
                    <a:pt x="40020" y="5148"/>
                  </a:lnTo>
                  <a:lnTo>
                    <a:pt x="65527" y="0"/>
                  </a:lnTo>
                  <a:lnTo>
                    <a:pt x="6140110" y="0"/>
                  </a:lnTo>
                  <a:lnTo>
                    <a:pt x="6186447" y="19189"/>
                  </a:lnTo>
                  <a:lnTo>
                    <a:pt x="6205646" y="65526"/>
                  </a:lnTo>
                  <a:lnTo>
                    <a:pt x="6205646" y="327630"/>
                  </a:lnTo>
                  <a:lnTo>
                    <a:pt x="6200496" y="353133"/>
                  </a:lnTo>
                  <a:lnTo>
                    <a:pt x="6186451" y="373962"/>
                  </a:lnTo>
                  <a:lnTo>
                    <a:pt x="6165620" y="388006"/>
                  </a:lnTo>
                  <a:lnTo>
                    <a:pt x="6140110" y="393156"/>
                  </a:lnTo>
                  <a:close/>
                </a:path>
              </a:pathLst>
            </a:custGeom>
            <a:solidFill>
              <a:srgbClr val="239095"/>
            </a:solidFill>
          </p:spPr>
          <p:txBody>
            <a:bodyPr wrap="square" lIns="0" tIns="0" rIns="0" bIns="0" rtlCol="0"/>
            <a:lstStyle/>
            <a:p>
              <a:endParaRPr/>
            </a:p>
          </p:txBody>
        </p:sp>
        <p:sp>
          <p:nvSpPr>
            <p:cNvPr id="18" name="object 18"/>
            <p:cNvSpPr/>
            <p:nvPr/>
          </p:nvSpPr>
          <p:spPr>
            <a:xfrm>
              <a:off x="122829" y="6527328"/>
              <a:ext cx="6205855" cy="393700"/>
            </a:xfrm>
            <a:custGeom>
              <a:avLst/>
              <a:gdLst/>
              <a:ahLst/>
              <a:cxnLst/>
              <a:rect l="l" t="t" r="r" b="b"/>
              <a:pathLst>
                <a:path w="6205855" h="393700">
                  <a:moveTo>
                    <a:pt x="0" y="65526"/>
                  </a:moveTo>
                  <a:lnTo>
                    <a:pt x="5149" y="40018"/>
                  </a:lnTo>
                  <a:lnTo>
                    <a:pt x="19192" y="19190"/>
                  </a:lnTo>
                  <a:lnTo>
                    <a:pt x="40020" y="5148"/>
                  </a:lnTo>
                  <a:lnTo>
                    <a:pt x="65527" y="0"/>
                  </a:lnTo>
                  <a:lnTo>
                    <a:pt x="6140110" y="0"/>
                  </a:lnTo>
                  <a:lnTo>
                    <a:pt x="6186447" y="19189"/>
                  </a:lnTo>
                  <a:lnTo>
                    <a:pt x="6205646" y="65526"/>
                  </a:lnTo>
                  <a:lnTo>
                    <a:pt x="6205646" y="327630"/>
                  </a:lnTo>
                  <a:lnTo>
                    <a:pt x="6200496" y="353133"/>
                  </a:lnTo>
                  <a:lnTo>
                    <a:pt x="6186451" y="373962"/>
                  </a:lnTo>
                  <a:lnTo>
                    <a:pt x="6165620" y="388006"/>
                  </a:lnTo>
                  <a:lnTo>
                    <a:pt x="6140110" y="393156"/>
                  </a:lnTo>
                  <a:lnTo>
                    <a:pt x="65527" y="393156"/>
                  </a:lnTo>
                  <a:lnTo>
                    <a:pt x="40020" y="388006"/>
                  </a:lnTo>
                  <a:lnTo>
                    <a:pt x="19192" y="373962"/>
                  </a:lnTo>
                  <a:lnTo>
                    <a:pt x="5149" y="353133"/>
                  </a:lnTo>
                  <a:lnTo>
                    <a:pt x="0" y="327630"/>
                  </a:lnTo>
                  <a:lnTo>
                    <a:pt x="0" y="65526"/>
                  </a:lnTo>
                  <a:close/>
                </a:path>
              </a:pathLst>
            </a:custGeom>
            <a:ln w="5066">
              <a:solidFill>
                <a:srgbClr val="1F3864"/>
              </a:solidFill>
            </a:ln>
          </p:spPr>
          <p:txBody>
            <a:bodyPr wrap="square" lIns="0" tIns="0" rIns="0" bIns="0" rtlCol="0"/>
            <a:lstStyle/>
            <a:p>
              <a:endParaRPr/>
            </a:p>
          </p:txBody>
        </p:sp>
      </p:grpSp>
      <p:grpSp>
        <p:nvGrpSpPr>
          <p:cNvPr id="20" name="object 20"/>
          <p:cNvGrpSpPr/>
          <p:nvPr/>
        </p:nvGrpSpPr>
        <p:grpSpPr>
          <a:xfrm>
            <a:off x="6388100" y="16833850"/>
            <a:ext cx="6296660" cy="474980"/>
            <a:chOff x="6552472" y="15163297"/>
            <a:chExt cx="6220460" cy="398780"/>
          </a:xfrm>
        </p:grpSpPr>
        <p:sp>
          <p:nvSpPr>
            <p:cNvPr id="21" name="object 21"/>
            <p:cNvSpPr/>
            <p:nvPr/>
          </p:nvSpPr>
          <p:spPr>
            <a:xfrm>
              <a:off x="6555005" y="15165830"/>
              <a:ext cx="6215380" cy="393700"/>
            </a:xfrm>
            <a:custGeom>
              <a:avLst/>
              <a:gdLst/>
              <a:ahLst/>
              <a:cxnLst/>
              <a:rect l="l" t="t" r="r" b="b"/>
              <a:pathLst>
                <a:path w="6215380" h="393700">
                  <a:moveTo>
                    <a:pt x="6149561" y="393156"/>
                  </a:moveTo>
                  <a:lnTo>
                    <a:pt x="65526" y="393156"/>
                  </a:lnTo>
                  <a:lnTo>
                    <a:pt x="40022" y="388008"/>
                  </a:lnTo>
                  <a:lnTo>
                    <a:pt x="19194" y="373969"/>
                  </a:lnTo>
                  <a:lnTo>
                    <a:pt x="5150" y="353142"/>
                  </a:lnTo>
                  <a:lnTo>
                    <a:pt x="0" y="327630"/>
                  </a:lnTo>
                  <a:lnTo>
                    <a:pt x="0" y="65526"/>
                  </a:lnTo>
                  <a:lnTo>
                    <a:pt x="5150" y="40014"/>
                  </a:lnTo>
                  <a:lnTo>
                    <a:pt x="19194" y="19186"/>
                  </a:lnTo>
                  <a:lnTo>
                    <a:pt x="40022" y="5147"/>
                  </a:lnTo>
                  <a:lnTo>
                    <a:pt x="65526" y="0"/>
                  </a:lnTo>
                  <a:lnTo>
                    <a:pt x="6149561" y="0"/>
                  </a:lnTo>
                  <a:lnTo>
                    <a:pt x="6195938" y="19248"/>
                  </a:lnTo>
                  <a:lnTo>
                    <a:pt x="6215087" y="65526"/>
                  </a:lnTo>
                  <a:lnTo>
                    <a:pt x="6215087" y="327630"/>
                  </a:lnTo>
                  <a:lnTo>
                    <a:pt x="6209940" y="353142"/>
                  </a:lnTo>
                  <a:lnTo>
                    <a:pt x="6195901" y="373969"/>
                  </a:lnTo>
                  <a:lnTo>
                    <a:pt x="6175073" y="388008"/>
                  </a:lnTo>
                  <a:lnTo>
                    <a:pt x="6149561" y="393156"/>
                  </a:lnTo>
                  <a:close/>
                </a:path>
              </a:pathLst>
            </a:custGeom>
            <a:solidFill>
              <a:srgbClr val="239095"/>
            </a:solidFill>
          </p:spPr>
          <p:txBody>
            <a:bodyPr wrap="square" lIns="0" tIns="0" rIns="0" bIns="0" rtlCol="0"/>
            <a:lstStyle/>
            <a:p>
              <a:endParaRPr/>
            </a:p>
          </p:txBody>
        </p:sp>
        <p:sp>
          <p:nvSpPr>
            <p:cNvPr id="22" name="object 22"/>
            <p:cNvSpPr/>
            <p:nvPr/>
          </p:nvSpPr>
          <p:spPr>
            <a:xfrm>
              <a:off x="6555005" y="15165830"/>
              <a:ext cx="6215380" cy="393700"/>
            </a:xfrm>
            <a:custGeom>
              <a:avLst/>
              <a:gdLst/>
              <a:ahLst/>
              <a:cxnLst/>
              <a:rect l="l" t="t" r="r" b="b"/>
              <a:pathLst>
                <a:path w="6215380" h="393700">
                  <a:moveTo>
                    <a:pt x="0" y="65526"/>
                  </a:moveTo>
                  <a:lnTo>
                    <a:pt x="5150" y="40014"/>
                  </a:lnTo>
                  <a:lnTo>
                    <a:pt x="19194" y="19186"/>
                  </a:lnTo>
                  <a:lnTo>
                    <a:pt x="40022" y="5147"/>
                  </a:lnTo>
                  <a:lnTo>
                    <a:pt x="65526" y="0"/>
                  </a:lnTo>
                  <a:lnTo>
                    <a:pt x="6149561" y="0"/>
                  </a:lnTo>
                  <a:lnTo>
                    <a:pt x="6195938" y="19248"/>
                  </a:lnTo>
                  <a:lnTo>
                    <a:pt x="6215087" y="65526"/>
                  </a:lnTo>
                  <a:lnTo>
                    <a:pt x="6215087" y="327630"/>
                  </a:lnTo>
                  <a:lnTo>
                    <a:pt x="6209940" y="353142"/>
                  </a:lnTo>
                  <a:lnTo>
                    <a:pt x="6195901" y="373969"/>
                  </a:lnTo>
                  <a:lnTo>
                    <a:pt x="6175073" y="388008"/>
                  </a:lnTo>
                  <a:lnTo>
                    <a:pt x="6149561" y="393156"/>
                  </a:lnTo>
                  <a:lnTo>
                    <a:pt x="65526" y="393156"/>
                  </a:lnTo>
                  <a:lnTo>
                    <a:pt x="40022" y="388008"/>
                  </a:lnTo>
                  <a:lnTo>
                    <a:pt x="19194" y="373969"/>
                  </a:lnTo>
                  <a:lnTo>
                    <a:pt x="5150" y="353142"/>
                  </a:lnTo>
                  <a:lnTo>
                    <a:pt x="0" y="327630"/>
                  </a:lnTo>
                  <a:lnTo>
                    <a:pt x="0" y="65526"/>
                  </a:lnTo>
                  <a:close/>
                </a:path>
              </a:pathLst>
            </a:custGeom>
            <a:ln w="5066">
              <a:solidFill>
                <a:srgbClr val="1F3864"/>
              </a:solidFill>
            </a:ln>
          </p:spPr>
          <p:txBody>
            <a:bodyPr wrap="square" lIns="0" tIns="0" rIns="0" bIns="0" rtlCol="0"/>
            <a:lstStyle/>
            <a:p>
              <a:endParaRPr/>
            </a:p>
          </p:txBody>
        </p:sp>
      </p:grpSp>
      <p:grpSp>
        <p:nvGrpSpPr>
          <p:cNvPr id="33" name="object 33"/>
          <p:cNvGrpSpPr/>
          <p:nvPr/>
        </p:nvGrpSpPr>
        <p:grpSpPr>
          <a:xfrm>
            <a:off x="139700" y="11195050"/>
            <a:ext cx="6210935" cy="457200"/>
            <a:chOff x="120300" y="9874331"/>
            <a:chExt cx="6210935" cy="398780"/>
          </a:xfrm>
        </p:grpSpPr>
        <p:sp>
          <p:nvSpPr>
            <p:cNvPr id="34" name="object 34"/>
            <p:cNvSpPr/>
            <p:nvPr/>
          </p:nvSpPr>
          <p:spPr>
            <a:xfrm>
              <a:off x="122833" y="9876864"/>
              <a:ext cx="6205855" cy="393700"/>
            </a:xfrm>
            <a:custGeom>
              <a:avLst/>
              <a:gdLst/>
              <a:ahLst/>
              <a:cxnLst/>
              <a:rect l="l" t="t" r="r" b="b"/>
              <a:pathLst>
                <a:path w="6205855" h="393700">
                  <a:moveTo>
                    <a:pt x="6140116" y="393166"/>
                  </a:moveTo>
                  <a:lnTo>
                    <a:pt x="65527" y="393166"/>
                  </a:lnTo>
                  <a:lnTo>
                    <a:pt x="40020" y="388018"/>
                  </a:lnTo>
                  <a:lnTo>
                    <a:pt x="19192" y="373979"/>
                  </a:lnTo>
                  <a:lnTo>
                    <a:pt x="5149" y="353151"/>
                  </a:lnTo>
                  <a:lnTo>
                    <a:pt x="0" y="327640"/>
                  </a:lnTo>
                  <a:lnTo>
                    <a:pt x="0" y="65526"/>
                  </a:lnTo>
                  <a:lnTo>
                    <a:pt x="5149" y="40022"/>
                  </a:lnTo>
                  <a:lnTo>
                    <a:pt x="19192" y="19194"/>
                  </a:lnTo>
                  <a:lnTo>
                    <a:pt x="40020" y="5150"/>
                  </a:lnTo>
                  <a:lnTo>
                    <a:pt x="65527" y="0"/>
                  </a:lnTo>
                  <a:lnTo>
                    <a:pt x="6140116" y="0"/>
                  </a:lnTo>
                  <a:lnTo>
                    <a:pt x="6186453" y="19189"/>
                  </a:lnTo>
                  <a:lnTo>
                    <a:pt x="6205642" y="65526"/>
                  </a:lnTo>
                  <a:lnTo>
                    <a:pt x="6205642" y="327640"/>
                  </a:lnTo>
                  <a:lnTo>
                    <a:pt x="6200492" y="353151"/>
                  </a:lnTo>
                  <a:lnTo>
                    <a:pt x="6186448" y="373979"/>
                  </a:lnTo>
                  <a:lnTo>
                    <a:pt x="6165620" y="388018"/>
                  </a:lnTo>
                  <a:lnTo>
                    <a:pt x="6140116" y="393166"/>
                  </a:lnTo>
                  <a:close/>
                </a:path>
              </a:pathLst>
            </a:custGeom>
            <a:solidFill>
              <a:srgbClr val="239095"/>
            </a:solidFill>
          </p:spPr>
          <p:txBody>
            <a:bodyPr wrap="square" lIns="0" tIns="0" rIns="0" bIns="0" rtlCol="0"/>
            <a:lstStyle/>
            <a:p>
              <a:endParaRPr/>
            </a:p>
          </p:txBody>
        </p:sp>
        <p:sp>
          <p:nvSpPr>
            <p:cNvPr id="35" name="object 35"/>
            <p:cNvSpPr/>
            <p:nvPr/>
          </p:nvSpPr>
          <p:spPr>
            <a:xfrm>
              <a:off x="122833" y="9876864"/>
              <a:ext cx="6205855" cy="393700"/>
            </a:xfrm>
            <a:custGeom>
              <a:avLst/>
              <a:gdLst/>
              <a:ahLst/>
              <a:cxnLst/>
              <a:rect l="l" t="t" r="r" b="b"/>
              <a:pathLst>
                <a:path w="6205855" h="393700">
                  <a:moveTo>
                    <a:pt x="0" y="65526"/>
                  </a:moveTo>
                  <a:lnTo>
                    <a:pt x="5149" y="40022"/>
                  </a:lnTo>
                  <a:lnTo>
                    <a:pt x="19192" y="19194"/>
                  </a:lnTo>
                  <a:lnTo>
                    <a:pt x="40020" y="5150"/>
                  </a:lnTo>
                  <a:lnTo>
                    <a:pt x="65527" y="0"/>
                  </a:lnTo>
                  <a:lnTo>
                    <a:pt x="6140116" y="0"/>
                  </a:lnTo>
                  <a:lnTo>
                    <a:pt x="6186453" y="19189"/>
                  </a:lnTo>
                  <a:lnTo>
                    <a:pt x="6205642" y="65526"/>
                  </a:lnTo>
                  <a:lnTo>
                    <a:pt x="6205642" y="327640"/>
                  </a:lnTo>
                  <a:lnTo>
                    <a:pt x="6200492" y="353151"/>
                  </a:lnTo>
                  <a:lnTo>
                    <a:pt x="6186448" y="373979"/>
                  </a:lnTo>
                  <a:lnTo>
                    <a:pt x="6165620" y="388018"/>
                  </a:lnTo>
                  <a:lnTo>
                    <a:pt x="6140116" y="393166"/>
                  </a:lnTo>
                  <a:lnTo>
                    <a:pt x="65527" y="393166"/>
                  </a:lnTo>
                  <a:lnTo>
                    <a:pt x="40020" y="388018"/>
                  </a:lnTo>
                  <a:lnTo>
                    <a:pt x="19192" y="373979"/>
                  </a:lnTo>
                  <a:lnTo>
                    <a:pt x="5149" y="353151"/>
                  </a:lnTo>
                  <a:lnTo>
                    <a:pt x="0" y="327640"/>
                  </a:lnTo>
                  <a:lnTo>
                    <a:pt x="0" y="65526"/>
                  </a:lnTo>
                  <a:close/>
                </a:path>
              </a:pathLst>
            </a:custGeom>
            <a:ln w="5066">
              <a:solidFill>
                <a:srgbClr val="1F3864"/>
              </a:solidFill>
            </a:ln>
          </p:spPr>
          <p:txBody>
            <a:bodyPr wrap="square" lIns="0" tIns="0" rIns="0" bIns="0" rtlCol="0"/>
            <a:lstStyle/>
            <a:p>
              <a:endParaRPr/>
            </a:p>
          </p:txBody>
        </p:sp>
      </p:grpSp>
      <p:grpSp>
        <p:nvGrpSpPr>
          <p:cNvPr id="37" name="object 37"/>
          <p:cNvGrpSpPr/>
          <p:nvPr/>
        </p:nvGrpSpPr>
        <p:grpSpPr>
          <a:xfrm>
            <a:off x="6717665" y="3422650"/>
            <a:ext cx="5918835" cy="474980"/>
            <a:chOff x="120303" y="15163297"/>
            <a:chExt cx="6210935" cy="398780"/>
          </a:xfrm>
        </p:grpSpPr>
        <p:sp>
          <p:nvSpPr>
            <p:cNvPr id="38" name="object 38"/>
            <p:cNvSpPr/>
            <p:nvPr/>
          </p:nvSpPr>
          <p:spPr>
            <a:xfrm>
              <a:off x="122836" y="15165830"/>
              <a:ext cx="6205855" cy="393700"/>
            </a:xfrm>
            <a:custGeom>
              <a:avLst/>
              <a:gdLst/>
              <a:ahLst/>
              <a:cxnLst/>
              <a:rect l="l" t="t" r="r" b="b"/>
              <a:pathLst>
                <a:path w="6205855" h="393700">
                  <a:moveTo>
                    <a:pt x="6140113" y="393156"/>
                  </a:moveTo>
                  <a:lnTo>
                    <a:pt x="65527" y="393156"/>
                  </a:lnTo>
                  <a:lnTo>
                    <a:pt x="40020" y="388008"/>
                  </a:lnTo>
                  <a:lnTo>
                    <a:pt x="19192" y="373969"/>
                  </a:lnTo>
                  <a:lnTo>
                    <a:pt x="5149" y="353142"/>
                  </a:lnTo>
                  <a:lnTo>
                    <a:pt x="0" y="327630"/>
                  </a:lnTo>
                  <a:lnTo>
                    <a:pt x="0" y="65526"/>
                  </a:lnTo>
                  <a:lnTo>
                    <a:pt x="5149" y="40014"/>
                  </a:lnTo>
                  <a:lnTo>
                    <a:pt x="19192" y="19186"/>
                  </a:lnTo>
                  <a:lnTo>
                    <a:pt x="40020" y="5147"/>
                  </a:lnTo>
                  <a:lnTo>
                    <a:pt x="65527" y="0"/>
                  </a:lnTo>
                  <a:lnTo>
                    <a:pt x="6140113" y="0"/>
                  </a:lnTo>
                  <a:lnTo>
                    <a:pt x="6186450" y="19248"/>
                  </a:lnTo>
                  <a:lnTo>
                    <a:pt x="6205639" y="65526"/>
                  </a:lnTo>
                  <a:lnTo>
                    <a:pt x="6205639" y="327630"/>
                  </a:lnTo>
                  <a:lnTo>
                    <a:pt x="6200491" y="353142"/>
                  </a:lnTo>
                  <a:lnTo>
                    <a:pt x="6186449" y="373969"/>
                  </a:lnTo>
                  <a:lnTo>
                    <a:pt x="6165621" y="388008"/>
                  </a:lnTo>
                  <a:lnTo>
                    <a:pt x="6140113" y="393156"/>
                  </a:lnTo>
                  <a:close/>
                </a:path>
              </a:pathLst>
            </a:custGeom>
            <a:solidFill>
              <a:srgbClr val="239095"/>
            </a:solidFill>
          </p:spPr>
          <p:txBody>
            <a:bodyPr wrap="square" lIns="0" tIns="0" rIns="0" bIns="0" rtlCol="0"/>
            <a:lstStyle/>
            <a:p>
              <a:endParaRPr/>
            </a:p>
          </p:txBody>
        </p:sp>
        <p:sp>
          <p:nvSpPr>
            <p:cNvPr id="39" name="object 39"/>
            <p:cNvSpPr/>
            <p:nvPr/>
          </p:nvSpPr>
          <p:spPr>
            <a:xfrm>
              <a:off x="122836" y="15165830"/>
              <a:ext cx="6205855" cy="393700"/>
            </a:xfrm>
            <a:custGeom>
              <a:avLst/>
              <a:gdLst/>
              <a:ahLst/>
              <a:cxnLst/>
              <a:rect l="l" t="t" r="r" b="b"/>
              <a:pathLst>
                <a:path w="6205855" h="393700">
                  <a:moveTo>
                    <a:pt x="0" y="65526"/>
                  </a:moveTo>
                  <a:lnTo>
                    <a:pt x="5149" y="40014"/>
                  </a:lnTo>
                  <a:lnTo>
                    <a:pt x="19192" y="19186"/>
                  </a:lnTo>
                  <a:lnTo>
                    <a:pt x="40020" y="5147"/>
                  </a:lnTo>
                  <a:lnTo>
                    <a:pt x="65527" y="0"/>
                  </a:lnTo>
                  <a:lnTo>
                    <a:pt x="6140113" y="0"/>
                  </a:lnTo>
                  <a:lnTo>
                    <a:pt x="6186450" y="19248"/>
                  </a:lnTo>
                  <a:lnTo>
                    <a:pt x="6205639" y="65526"/>
                  </a:lnTo>
                  <a:lnTo>
                    <a:pt x="6205639" y="327630"/>
                  </a:lnTo>
                  <a:lnTo>
                    <a:pt x="6200491" y="353142"/>
                  </a:lnTo>
                  <a:lnTo>
                    <a:pt x="6186449" y="373969"/>
                  </a:lnTo>
                  <a:lnTo>
                    <a:pt x="6165621" y="388008"/>
                  </a:lnTo>
                  <a:lnTo>
                    <a:pt x="6140113" y="393156"/>
                  </a:lnTo>
                  <a:lnTo>
                    <a:pt x="65527" y="393156"/>
                  </a:lnTo>
                  <a:lnTo>
                    <a:pt x="40020" y="388008"/>
                  </a:lnTo>
                  <a:lnTo>
                    <a:pt x="19192" y="373969"/>
                  </a:lnTo>
                  <a:lnTo>
                    <a:pt x="5149" y="353142"/>
                  </a:lnTo>
                  <a:lnTo>
                    <a:pt x="0" y="327630"/>
                  </a:lnTo>
                  <a:lnTo>
                    <a:pt x="0" y="65526"/>
                  </a:lnTo>
                  <a:close/>
                </a:path>
              </a:pathLst>
            </a:custGeom>
            <a:ln w="5066">
              <a:solidFill>
                <a:srgbClr val="1F3864"/>
              </a:solidFill>
            </a:ln>
          </p:spPr>
          <p:txBody>
            <a:bodyPr wrap="square" lIns="0" tIns="0" rIns="0" bIns="0" rtlCol="0"/>
            <a:lstStyle/>
            <a:p>
              <a:endParaRPr/>
            </a:p>
          </p:txBody>
        </p:sp>
      </p:grpSp>
      <p:sp>
        <p:nvSpPr>
          <p:cNvPr id="46" name="object 46"/>
          <p:cNvSpPr txBox="1"/>
          <p:nvPr/>
        </p:nvSpPr>
        <p:spPr>
          <a:xfrm>
            <a:off x="6464300" y="13481050"/>
            <a:ext cx="6135370" cy="3192221"/>
          </a:xfrm>
          <a:prstGeom prst="rect">
            <a:avLst/>
          </a:prstGeom>
        </p:spPr>
        <p:txBody>
          <a:bodyPr vert="horz" wrap="square" lIns="0" tIns="141605" rIns="0" bIns="0" rtlCol="0">
            <a:spAutoFit/>
          </a:bodyPr>
          <a:lstStyle/>
          <a:p>
            <a:pPr marL="18415" algn="ctr">
              <a:lnSpc>
                <a:spcPct val="100000"/>
              </a:lnSpc>
              <a:spcBef>
                <a:spcPts val="1115"/>
              </a:spcBef>
            </a:pPr>
            <a:r>
              <a:rPr sz="2850" b="1" spc="10" dirty="0" smtClean="0">
                <a:solidFill>
                  <a:srgbClr val="FFFFFF"/>
                </a:solidFill>
                <a:latin typeface="Arial"/>
                <a:cs typeface="Arial"/>
              </a:rPr>
              <a:t>CONCLUS</a:t>
            </a:r>
            <a:r>
              <a:rPr lang="pt-BR" sz="2850" b="1" spc="10" dirty="0" smtClean="0">
                <a:solidFill>
                  <a:srgbClr val="FFFFFF"/>
                </a:solidFill>
                <a:latin typeface="Arial"/>
                <a:cs typeface="Arial"/>
              </a:rPr>
              <a:t>ÃO</a:t>
            </a:r>
          </a:p>
          <a:p>
            <a:pPr marL="18415" algn="just">
              <a:lnSpc>
                <a:spcPct val="100000"/>
              </a:lnSpc>
              <a:spcBef>
                <a:spcPts val="1115"/>
              </a:spcBef>
            </a:pPr>
            <a:r>
              <a:rPr lang="pt-BR" dirty="0" smtClean="0">
                <a:latin typeface="Arial"/>
                <a:cs typeface="Arial"/>
              </a:rPr>
              <a:t>O projeto em questão buscou motivar e apresentar os estudantes ao ambiente cirúrgico e etapas de um procedimento. A junção da microcirurgia através da correção de defeitos no próprio celular se mostrou promissora como metodologia de ensino, permitindo que os alunos trabalhassem a ansiedade ao executar o procedimento antes de praticar atos operatórios em pacientes humanos.</a:t>
            </a:r>
            <a:endParaRPr sz="2850" dirty="0" smtClean="0">
              <a:latin typeface="Arial"/>
              <a:cs typeface="Arial"/>
            </a:endParaRPr>
          </a:p>
          <a:p>
            <a:pPr marL="12700" marR="36830" algn="just">
              <a:lnSpc>
                <a:spcPct val="102899"/>
              </a:lnSpc>
              <a:spcBef>
                <a:spcPts val="5"/>
              </a:spcBef>
              <a:tabLst>
                <a:tab pos="247650" algn="l"/>
              </a:tabLst>
            </a:pPr>
            <a:endParaRPr sz="1600" dirty="0">
              <a:latin typeface="Arial"/>
              <a:cs typeface="Arial"/>
            </a:endParaRPr>
          </a:p>
        </p:txBody>
      </p:sp>
      <p:sp>
        <p:nvSpPr>
          <p:cNvPr id="48" name="CaixaDeTexto 47"/>
          <p:cNvSpPr txBox="1"/>
          <p:nvPr/>
        </p:nvSpPr>
        <p:spPr>
          <a:xfrm>
            <a:off x="215900" y="3956050"/>
            <a:ext cx="6096000" cy="4801314"/>
          </a:xfrm>
          <a:prstGeom prst="rect">
            <a:avLst/>
          </a:prstGeom>
          <a:noFill/>
        </p:spPr>
        <p:txBody>
          <a:bodyPr wrap="square" rtlCol="0">
            <a:spAutoFit/>
          </a:bodyPr>
          <a:lstStyle/>
          <a:p>
            <a:pPr algn="just"/>
            <a:r>
              <a:rPr lang="pt-PT" dirty="0" smtClean="0">
                <a:latin typeface="Arial" pitchFamily="34" charset="0"/>
                <a:cs typeface="Arial" pitchFamily="34" charset="0"/>
              </a:rPr>
              <a:t>Vivemos um tempo em que uma revolução educacional está ocorrendo na maioria das especialidades médicas cirúrgicas e não cirúrgicas. Os modelos de simulação tornaram-se cada vez mais populares como parte de muitos programas de treinamento, proporcionando um ambiente seguro e controlado onde as habilidades cirúrgicas podem ser adquiridas, aperfeiçoadas e </a:t>
            </a:r>
            <a:r>
              <a:rPr lang="pt-PT" dirty="0" smtClean="0">
                <a:latin typeface="Arial" pitchFamily="34" charset="0"/>
                <a:cs typeface="Arial" pitchFamily="34" charset="0"/>
              </a:rPr>
              <a:t>avaliadas (1).</a:t>
            </a:r>
            <a:r>
              <a:rPr lang="pt-PT" dirty="0" smtClean="0"/>
              <a:t> </a:t>
            </a:r>
            <a:r>
              <a:rPr lang="pt-PT" dirty="0" smtClean="0">
                <a:latin typeface="Arial" pitchFamily="34" charset="0"/>
                <a:cs typeface="Arial" pitchFamily="34" charset="0"/>
              </a:rPr>
              <a:t>Cada oportunidade para os profissionais de saúde praticarem um procedimento antes de executá-lo em um paciente humano diminui os riscos do paciente na cirurgia </a:t>
            </a:r>
            <a:r>
              <a:rPr lang="pt-PT" dirty="0" smtClean="0">
                <a:latin typeface="Arial" pitchFamily="34" charset="0"/>
                <a:cs typeface="Arial" pitchFamily="34" charset="0"/>
              </a:rPr>
              <a:t>(2).</a:t>
            </a:r>
            <a:r>
              <a:rPr lang="pt-BR" dirty="0" smtClean="0">
                <a:latin typeface="Arial" pitchFamily="34" charset="0"/>
                <a:cs typeface="Arial" pitchFamily="34" charset="0"/>
              </a:rPr>
              <a:t> </a:t>
            </a:r>
            <a:r>
              <a:rPr lang="pt-BR" dirty="0" smtClean="0">
                <a:latin typeface="Arial" pitchFamily="34" charset="0"/>
                <a:cs typeface="Arial" pitchFamily="34" charset="0"/>
              </a:rPr>
              <a:t>A  união de tecnologia com aprendizado </a:t>
            </a:r>
            <a:r>
              <a:rPr lang="pt-BR" dirty="0" err="1" smtClean="0">
                <a:latin typeface="Arial" pitchFamily="34" charset="0"/>
                <a:cs typeface="Arial" pitchFamily="34" charset="0"/>
              </a:rPr>
              <a:t>gamificado</a:t>
            </a:r>
            <a:r>
              <a:rPr lang="pt-BR" dirty="0" smtClean="0">
                <a:latin typeface="Arial" pitchFamily="34" charset="0"/>
                <a:cs typeface="Arial" pitchFamily="34" charset="0"/>
              </a:rPr>
              <a:t> é uma boa forma de ensino já usada em várias faculdades. Assim, este trabalho mostra uma diferente forma de aprendizado, relacionando tecnologia com ensino de técnicas de microcirurgia aos estudantes de medicina, sendo uma forma barata e acessível de treinamento.</a:t>
            </a:r>
            <a:endParaRPr lang="pt-BR" dirty="0">
              <a:latin typeface="Arial" pitchFamily="34" charset="0"/>
              <a:cs typeface="Arial" pitchFamily="34" charset="0"/>
            </a:endParaRPr>
          </a:p>
        </p:txBody>
      </p:sp>
      <p:sp>
        <p:nvSpPr>
          <p:cNvPr id="50" name="CaixaDeTexto 49"/>
          <p:cNvSpPr txBox="1"/>
          <p:nvPr/>
        </p:nvSpPr>
        <p:spPr>
          <a:xfrm>
            <a:off x="1892300" y="8985250"/>
            <a:ext cx="4038600" cy="523220"/>
          </a:xfrm>
          <a:prstGeom prst="rect">
            <a:avLst/>
          </a:prstGeom>
          <a:noFill/>
        </p:spPr>
        <p:txBody>
          <a:bodyPr wrap="square" rtlCol="0">
            <a:spAutoFit/>
          </a:bodyPr>
          <a:lstStyle/>
          <a:p>
            <a:r>
              <a:rPr lang="pt-BR" sz="2800" b="1" dirty="0" smtClean="0">
                <a:solidFill>
                  <a:schemeClr val="bg1"/>
                </a:solidFill>
                <a:latin typeface="Arial" pitchFamily="34" charset="0"/>
                <a:cs typeface="Arial" pitchFamily="34" charset="0"/>
              </a:rPr>
              <a:t>OBJETIVOS</a:t>
            </a:r>
            <a:endParaRPr lang="pt-BR" sz="2800" b="1" dirty="0">
              <a:solidFill>
                <a:schemeClr val="bg1"/>
              </a:solidFill>
              <a:latin typeface="Arial" pitchFamily="34" charset="0"/>
              <a:cs typeface="Arial" pitchFamily="34" charset="0"/>
            </a:endParaRPr>
          </a:p>
        </p:txBody>
      </p:sp>
      <p:sp>
        <p:nvSpPr>
          <p:cNvPr id="51" name="CaixaDeTexto 50"/>
          <p:cNvSpPr txBox="1"/>
          <p:nvPr/>
        </p:nvSpPr>
        <p:spPr>
          <a:xfrm>
            <a:off x="292100" y="9518650"/>
            <a:ext cx="4876800" cy="1477328"/>
          </a:xfrm>
          <a:prstGeom prst="rect">
            <a:avLst/>
          </a:prstGeom>
          <a:noFill/>
        </p:spPr>
        <p:txBody>
          <a:bodyPr wrap="square" rtlCol="0">
            <a:spAutoFit/>
          </a:bodyPr>
          <a:lstStyle/>
          <a:p>
            <a:pPr>
              <a:buFont typeface="Wingdings" pitchFamily="2" charset="2"/>
              <a:buChar char="Ø"/>
            </a:pPr>
            <a:r>
              <a:rPr lang="pt-BR" dirty="0" smtClean="0">
                <a:latin typeface="Arial" pitchFamily="34" charset="0"/>
                <a:cs typeface="Arial" pitchFamily="34" charset="0"/>
              </a:rPr>
              <a:t> Familiarizar os estudantes com o uso do microscópio cirúrgico;</a:t>
            </a:r>
          </a:p>
          <a:p>
            <a:pPr>
              <a:buFont typeface="Wingdings" pitchFamily="2" charset="2"/>
              <a:buChar char="Ø"/>
            </a:pPr>
            <a:r>
              <a:rPr lang="pt-BR" dirty="0" smtClean="0">
                <a:latin typeface="Arial" pitchFamily="34" charset="0"/>
                <a:cs typeface="Arial" pitchFamily="34" charset="0"/>
              </a:rPr>
              <a:t>Introduzir o conceito de tempos operatórios;</a:t>
            </a:r>
          </a:p>
          <a:p>
            <a:pPr>
              <a:buFont typeface="Wingdings" pitchFamily="2" charset="2"/>
              <a:buChar char="Ø"/>
            </a:pPr>
            <a:r>
              <a:rPr lang="pt-BR" dirty="0" smtClean="0">
                <a:latin typeface="Arial" pitchFamily="34" charset="0"/>
                <a:cs typeface="Arial" pitchFamily="34" charset="0"/>
              </a:rPr>
              <a:t>Apresentar os desafios da responsabilidade frente a manipulação dos bens</a:t>
            </a:r>
            <a:r>
              <a:rPr lang="pt-BR" dirty="0" smtClean="0">
                <a:latin typeface="Arial" pitchFamily="34" charset="0"/>
                <a:cs typeface="Arial" pitchFamily="34" charset="0"/>
              </a:rPr>
              <a:t>.</a:t>
            </a:r>
            <a:endParaRPr lang="pt-BR" dirty="0" smtClean="0">
              <a:latin typeface="Arial" pitchFamily="34" charset="0"/>
              <a:cs typeface="Arial" pitchFamily="34" charset="0"/>
            </a:endParaRPr>
          </a:p>
        </p:txBody>
      </p:sp>
      <p:sp>
        <p:nvSpPr>
          <p:cNvPr id="52" name="CaixaDeTexto 51"/>
          <p:cNvSpPr txBox="1"/>
          <p:nvPr/>
        </p:nvSpPr>
        <p:spPr>
          <a:xfrm>
            <a:off x="1739900" y="11195050"/>
            <a:ext cx="3505200" cy="523220"/>
          </a:xfrm>
          <a:prstGeom prst="rect">
            <a:avLst/>
          </a:prstGeom>
          <a:noFill/>
        </p:spPr>
        <p:txBody>
          <a:bodyPr wrap="square" rtlCol="0">
            <a:spAutoFit/>
          </a:bodyPr>
          <a:lstStyle/>
          <a:p>
            <a:r>
              <a:rPr lang="pt-BR" sz="2800" b="1" dirty="0" smtClean="0">
                <a:solidFill>
                  <a:schemeClr val="bg1"/>
                </a:solidFill>
                <a:latin typeface="Arial" pitchFamily="34" charset="0"/>
                <a:cs typeface="Arial" pitchFamily="34" charset="0"/>
              </a:rPr>
              <a:t>METODOLOGIA</a:t>
            </a:r>
            <a:endParaRPr lang="pt-BR" sz="2800" b="1" dirty="0">
              <a:solidFill>
                <a:schemeClr val="bg1"/>
              </a:solidFill>
              <a:latin typeface="Arial" pitchFamily="34" charset="0"/>
              <a:cs typeface="Arial" pitchFamily="34" charset="0"/>
            </a:endParaRPr>
          </a:p>
        </p:txBody>
      </p:sp>
      <p:sp>
        <p:nvSpPr>
          <p:cNvPr id="53" name="CaixaDeTexto 52"/>
          <p:cNvSpPr txBox="1"/>
          <p:nvPr/>
        </p:nvSpPr>
        <p:spPr>
          <a:xfrm>
            <a:off x="215900" y="11652250"/>
            <a:ext cx="6096000" cy="6740307"/>
          </a:xfrm>
          <a:prstGeom prst="rect">
            <a:avLst/>
          </a:prstGeom>
          <a:noFill/>
        </p:spPr>
        <p:txBody>
          <a:bodyPr wrap="square" rtlCol="0">
            <a:spAutoFit/>
          </a:bodyPr>
          <a:lstStyle/>
          <a:p>
            <a:pPr algn="just"/>
            <a:r>
              <a:rPr lang="pt-BR" dirty="0" smtClean="0">
                <a:latin typeface="Arial" pitchFamily="34" charset="0"/>
                <a:cs typeface="Arial" pitchFamily="34" charset="0"/>
              </a:rPr>
              <a:t>Foram selecionados estudantes de medicina da EPM, que tivessem interesse em familiarização com microcirurgia e possuíssem um equipamento celular danificado. Após a seleção, o equipamento foi avaliado e as peças necessárias adquiridas pelos estudantes. No laboratório de habilidades cirúrgicas oftalmológicas foi agendado um dia de reparo (dia cirúrgico), no qual o orientador ministrou uma aula introdutória e explicativa para os participantes entenderem o procedimento, conhecerem os materiais, os cuidados a serem tomados e os riscos. O aluno então preparou o espaço de manipulação (campo cirúrgico), separou todos os materiais que seriam usados e os montou em sequência na mesa. </a:t>
            </a:r>
          </a:p>
          <a:p>
            <a:pPr algn="just"/>
            <a:r>
              <a:rPr lang="pt-BR" dirty="0" smtClean="0">
                <a:latin typeface="Arial" pitchFamily="34" charset="0"/>
                <a:cs typeface="Arial" pitchFamily="34" charset="0"/>
              </a:rPr>
              <a:t>Materiais Utilizados:</a:t>
            </a:r>
          </a:p>
          <a:p>
            <a:r>
              <a:rPr lang="pt-BR" dirty="0" smtClean="0">
                <a:latin typeface="Arial" pitchFamily="34" charset="0"/>
                <a:cs typeface="Arial" pitchFamily="34" charset="0"/>
              </a:rPr>
              <a:t>-Pinça curva de metal </a:t>
            </a:r>
          </a:p>
          <a:p>
            <a:r>
              <a:rPr lang="pt-BR" dirty="0" smtClean="0">
                <a:latin typeface="Arial" pitchFamily="34" charset="0"/>
                <a:cs typeface="Arial" pitchFamily="34" charset="0"/>
              </a:rPr>
              <a:t>-Pulseira </a:t>
            </a:r>
            <a:r>
              <a:rPr lang="pt-BR" dirty="0" err="1" smtClean="0">
                <a:latin typeface="Arial" pitchFamily="34" charset="0"/>
                <a:cs typeface="Arial" pitchFamily="34" charset="0"/>
              </a:rPr>
              <a:t>Anti-estática</a:t>
            </a:r>
            <a:endParaRPr lang="pt-BR" dirty="0" smtClean="0">
              <a:latin typeface="Arial" pitchFamily="34" charset="0"/>
              <a:cs typeface="Arial" pitchFamily="34" charset="0"/>
            </a:endParaRPr>
          </a:p>
          <a:p>
            <a:r>
              <a:rPr lang="pt-BR" dirty="0" smtClean="0">
                <a:latin typeface="Arial" pitchFamily="34" charset="0"/>
                <a:cs typeface="Arial" pitchFamily="34" charset="0"/>
              </a:rPr>
              <a:t>-Espátula </a:t>
            </a:r>
          </a:p>
          <a:p>
            <a:r>
              <a:rPr lang="pt-BR" dirty="0" smtClean="0">
                <a:latin typeface="Arial" pitchFamily="34" charset="0"/>
                <a:cs typeface="Arial" pitchFamily="34" charset="0"/>
              </a:rPr>
              <a:t>-Chave </a:t>
            </a:r>
            <a:r>
              <a:rPr lang="pt-BR" dirty="0" err="1" smtClean="0">
                <a:latin typeface="Arial" pitchFamily="34" charset="0"/>
                <a:cs typeface="Arial" pitchFamily="34" charset="0"/>
              </a:rPr>
              <a:t>Torx</a:t>
            </a:r>
            <a:r>
              <a:rPr lang="pt-BR" dirty="0" smtClean="0">
                <a:latin typeface="Arial" pitchFamily="34" charset="0"/>
                <a:cs typeface="Arial" pitchFamily="34" charset="0"/>
              </a:rPr>
              <a:t> 0.8mm</a:t>
            </a:r>
          </a:p>
          <a:p>
            <a:r>
              <a:rPr lang="pt-BR" dirty="0" smtClean="0">
                <a:latin typeface="Arial" pitchFamily="34" charset="0"/>
                <a:cs typeface="Arial" pitchFamily="34" charset="0"/>
              </a:rPr>
              <a:t>-Chave Philips 0.6x25mm</a:t>
            </a:r>
          </a:p>
          <a:p>
            <a:r>
              <a:rPr lang="pt-BR" dirty="0" smtClean="0">
                <a:latin typeface="Arial" pitchFamily="34" charset="0"/>
                <a:cs typeface="Arial" pitchFamily="34" charset="0"/>
              </a:rPr>
              <a:t>-Ventosa para retirar o display do equipamento </a:t>
            </a:r>
          </a:p>
          <a:p>
            <a:r>
              <a:rPr lang="pt-BR" dirty="0" smtClean="0">
                <a:latin typeface="Arial" pitchFamily="34" charset="0"/>
                <a:cs typeface="Arial" pitchFamily="34" charset="0"/>
              </a:rPr>
              <a:t>-Álcool isopropílico</a:t>
            </a:r>
          </a:p>
          <a:p>
            <a:r>
              <a:rPr lang="pt-BR" dirty="0" smtClean="0">
                <a:latin typeface="Arial" pitchFamily="34" charset="0"/>
                <a:cs typeface="Arial" pitchFamily="34" charset="0"/>
              </a:rPr>
              <a:t>-Luva sem talco</a:t>
            </a:r>
          </a:p>
          <a:p>
            <a:r>
              <a:rPr lang="pt-BR" dirty="0" smtClean="0">
                <a:latin typeface="Arial" pitchFamily="34" charset="0"/>
                <a:cs typeface="Arial" pitchFamily="34" charset="0"/>
              </a:rPr>
              <a:t>-Microscópio cirúrgico </a:t>
            </a:r>
            <a:endParaRPr lang="pt-BR" dirty="0">
              <a:latin typeface="Arial" pitchFamily="34" charset="0"/>
              <a:cs typeface="Arial" pitchFamily="34" charset="0"/>
            </a:endParaRPr>
          </a:p>
        </p:txBody>
      </p:sp>
      <p:sp>
        <p:nvSpPr>
          <p:cNvPr id="54" name="CaixaDeTexto 53"/>
          <p:cNvSpPr txBox="1"/>
          <p:nvPr/>
        </p:nvSpPr>
        <p:spPr>
          <a:xfrm>
            <a:off x="8293100" y="3422650"/>
            <a:ext cx="3886200" cy="523220"/>
          </a:xfrm>
          <a:prstGeom prst="rect">
            <a:avLst/>
          </a:prstGeom>
          <a:noFill/>
        </p:spPr>
        <p:txBody>
          <a:bodyPr wrap="square" rtlCol="0">
            <a:spAutoFit/>
          </a:bodyPr>
          <a:lstStyle/>
          <a:p>
            <a:r>
              <a:rPr lang="pt-BR" sz="2800" b="1" dirty="0" smtClean="0">
                <a:solidFill>
                  <a:schemeClr val="bg1"/>
                </a:solidFill>
                <a:latin typeface="Arial" pitchFamily="34" charset="0"/>
                <a:cs typeface="Arial" pitchFamily="34" charset="0"/>
              </a:rPr>
              <a:t>RESULTADOS</a:t>
            </a:r>
            <a:endParaRPr lang="pt-BR" sz="2800" b="1" dirty="0">
              <a:solidFill>
                <a:schemeClr val="bg1"/>
              </a:solidFill>
              <a:latin typeface="Arial" pitchFamily="34" charset="0"/>
              <a:cs typeface="Arial" pitchFamily="34" charset="0"/>
            </a:endParaRPr>
          </a:p>
        </p:txBody>
      </p:sp>
      <p:sp>
        <p:nvSpPr>
          <p:cNvPr id="55" name="CaixaDeTexto 54"/>
          <p:cNvSpPr txBox="1"/>
          <p:nvPr/>
        </p:nvSpPr>
        <p:spPr>
          <a:xfrm>
            <a:off x="7150100" y="4032250"/>
            <a:ext cx="4953000" cy="2585323"/>
          </a:xfrm>
          <a:prstGeom prst="rect">
            <a:avLst/>
          </a:prstGeom>
          <a:noFill/>
        </p:spPr>
        <p:txBody>
          <a:bodyPr wrap="square" rtlCol="0">
            <a:spAutoFit/>
          </a:bodyPr>
          <a:lstStyle/>
          <a:p>
            <a:pPr algn="just"/>
            <a:r>
              <a:rPr lang="pt-BR" dirty="0" smtClean="0">
                <a:latin typeface="Arial" pitchFamily="34" charset="0"/>
                <a:cs typeface="Arial" pitchFamily="34" charset="0"/>
              </a:rPr>
              <a:t>Contamos com a participação de 8 estudantes do curso de medicina, 87.5% conseguiram o resultado esperado com uma intervenção bem sucedida; Um estudante não conseguiu o resultado esperado; dois tiveram problemas durante o procedimento. Todos relataram que a experiência enriqueceu seu conhecimento e permitiu experimentar a sensação de responsabilidade frente a um reparo delicado.</a:t>
            </a:r>
            <a:endParaRPr lang="pt-BR" dirty="0">
              <a:latin typeface="Arial" pitchFamily="34" charset="0"/>
              <a:cs typeface="Arial" pitchFamily="34" charset="0"/>
            </a:endParaRPr>
          </a:p>
        </p:txBody>
      </p:sp>
      <p:pic>
        <p:nvPicPr>
          <p:cNvPr id="58" name="Imagem 57" descr="logo pequeno.jpg"/>
          <p:cNvPicPr>
            <a:picLocks noChangeAspect="1"/>
          </p:cNvPicPr>
          <p:nvPr/>
        </p:nvPicPr>
        <p:blipFill>
          <a:blip r:embed="rId3" cstate="print"/>
          <a:stretch>
            <a:fillRect/>
          </a:stretch>
        </p:blipFill>
        <p:spPr>
          <a:xfrm>
            <a:off x="749300" y="18320285"/>
            <a:ext cx="5638800" cy="1783815"/>
          </a:xfrm>
          <a:prstGeom prst="rect">
            <a:avLst/>
          </a:prstGeom>
        </p:spPr>
      </p:pic>
      <p:pic>
        <p:nvPicPr>
          <p:cNvPr id="59" name="Imagem 58" descr="IMG_2945.jpg"/>
          <p:cNvPicPr>
            <a:picLocks noChangeAspect="1"/>
          </p:cNvPicPr>
          <p:nvPr/>
        </p:nvPicPr>
        <p:blipFill>
          <a:blip r:embed="rId4" cstate="print"/>
          <a:stretch>
            <a:fillRect/>
          </a:stretch>
        </p:blipFill>
        <p:spPr>
          <a:xfrm>
            <a:off x="7226300" y="7232650"/>
            <a:ext cx="4724400" cy="3057144"/>
          </a:xfrm>
          <a:prstGeom prst="rect">
            <a:avLst/>
          </a:prstGeom>
        </p:spPr>
      </p:pic>
      <p:grpSp>
        <p:nvGrpSpPr>
          <p:cNvPr id="61" name="object 37"/>
          <p:cNvGrpSpPr/>
          <p:nvPr/>
        </p:nvGrpSpPr>
        <p:grpSpPr>
          <a:xfrm>
            <a:off x="2120900" y="222250"/>
            <a:ext cx="8610600" cy="2057400"/>
            <a:chOff x="120303" y="15163297"/>
            <a:chExt cx="6210935" cy="398780"/>
          </a:xfrm>
        </p:grpSpPr>
        <p:sp>
          <p:nvSpPr>
            <p:cNvPr id="62" name="object 38"/>
            <p:cNvSpPr/>
            <p:nvPr/>
          </p:nvSpPr>
          <p:spPr>
            <a:xfrm>
              <a:off x="122836" y="15165830"/>
              <a:ext cx="6205855" cy="393700"/>
            </a:xfrm>
            <a:custGeom>
              <a:avLst/>
              <a:gdLst/>
              <a:ahLst/>
              <a:cxnLst/>
              <a:rect l="l" t="t" r="r" b="b"/>
              <a:pathLst>
                <a:path w="6205855" h="393700">
                  <a:moveTo>
                    <a:pt x="6140113" y="393156"/>
                  </a:moveTo>
                  <a:lnTo>
                    <a:pt x="65527" y="393156"/>
                  </a:lnTo>
                  <a:lnTo>
                    <a:pt x="40020" y="388008"/>
                  </a:lnTo>
                  <a:lnTo>
                    <a:pt x="19192" y="373969"/>
                  </a:lnTo>
                  <a:lnTo>
                    <a:pt x="5149" y="353142"/>
                  </a:lnTo>
                  <a:lnTo>
                    <a:pt x="0" y="327630"/>
                  </a:lnTo>
                  <a:lnTo>
                    <a:pt x="0" y="65526"/>
                  </a:lnTo>
                  <a:lnTo>
                    <a:pt x="5149" y="40014"/>
                  </a:lnTo>
                  <a:lnTo>
                    <a:pt x="19192" y="19186"/>
                  </a:lnTo>
                  <a:lnTo>
                    <a:pt x="40020" y="5147"/>
                  </a:lnTo>
                  <a:lnTo>
                    <a:pt x="65527" y="0"/>
                  </a:lnTo>
                  <a:lnTo>
                    <a:pt x="6140113" y="0"/>
                  </a:lnTo>
                  <a:lnTo>
                    <a:pt x="6186450" y="19248"/>
                  </a:lnTo>
                  <a:lnTo>
                    <a:pt x="6205639" y="65526"/>
                  </a:lnTo>
                  <a:lnTo>
                    <a:pt x="6205639" y="327630"/>
                  </a:lnTo>
                  <a:lnTo>
                    <a:pt x="6200491" y="353142"/>
                  </a:lnTo>
                  <a:lnTo>
                    <a:pt x="6186449" y="373969"/>
                  </a:lnTo>
                  <a:lnTo>
                    <a:pt x="6165621" y="388008"/>
                  </a:lnTo>
                  <a:lnTo>
                    <a:pt x="6140113" y="393156"/>
                  </a:lnTo>
                  <a:close/>
                </a:path>
              </a:pathLst>
            </a:custGeom>
            <a:solidFill>
              <a:srgbClr val="239095"/>
            </a:solidFill>
          </p:spPr>
          <p:txBody>
            <a:bodyPr wrap="square" lIns="0" tIns="0" rIns="0" bIns="0" rtlCol="0"/>
            <a:lstStyle/>
            <a:p>
              <a:endParaRPr/>
            </a:p>
          </p:txBody>
        </p:sp>
        <p:sp>
          <p:nvSpPr>
            <p:cNvPr id="63" name="object 39"/>
            <p:cNvSpPr/>
            <p:nvPr/>
          </p:nvSpPr>
          <p:spPr>
            <a:xfrm>
              <a:off x="122836" y="15165830"/>
              <a:ext cx="6205855" cy="393700"/>
            </a:xfrm>
            <a:custGeom>
              <a:avLst/>
              <a:gdLst/>
              <a:ahLst/>
              <a:cxnLst/>
              <a:rect l="l" t="t" r="r" b="b"/>
              <a:pathLst>
                <a:path w="6205855" h="393700">
                  <a:moveTo>
                    <a:pt x="0" y="65526"/>
                  </a:moveTo>
                  <a:lnTo>
                    <a:pt x="5149" y="40014"/>
                  </a:lnTo>
                  <a:lnTo>
                    <a:pt x="19192" y="19186"/>
                  </a:lnTo>
                  <a:lnTo>
                    <a:pt x="40020" y="5147"/>
                  </a:lnTo>
                  <a:lnTo>
                    <a:pt x="65527" y="0"/>
                  </a:lnTo>
                  <a:lnTo>
                    <a:pt x="6140113" y="0"/>
                  </a:lnTo>
                  <a:lnTo>
                    <a:pt x="6186450" y="19248"/>
                  </a:lnTo>
                  <a:lnTo>
                    <a:pt x="6205639" y="65526"/>
                  </a:lnTo>
                  <a:lnTo>
                    <a:pt x="6205639" y="327630"/>
                  </a:lnTo>
                  <a:lnTo>
                    <a:pt x="6200491" y="353142"/>
                  </a:lnTo>
                  <a:lnTo>
                    <a:pt x="6186449" y="373969"/>
                  </a:lnTo>
                  <a:lnTo>
                    <a:pt x="6165621" y="388008"/>
                  </a:lnTo>
                  <a:lnTo>
                    <a:pt x="6140113" y="393156"/>
                  </a:lnTo>
                  <a:lnTo>
                    <a:pt x="65527" y="393156"/>
                  </a:lnTo>
                  <a:lnTo>
                    <a:pt x="40020" y="388008"/>
                  </a:lnTo>
                  <a:lnTo>
                    <a:pt x="19192" y="373969"/>
                  </a:lnTo>
                  <a:lnTo>
                    <a:pt x="5149" y="353142"/>
                  </a:lnTo>
                  <a:lnTo>
                    <a:pt x="0" y="327630"/>
                  </a:lnTo>
                  <a:lnTo>
                    <a:pt x="0" y="65526"/>
                  </a:lnTo>
                  <a:close/>
                </a:path>
              </a:pathLst>
            </a:custGeom>
            <a:ln w="5066">
              <a:solidFill>
                <a:srgbClr val="1F3864"/>
              </a:solidFill>
            </a:ln>
          </p:spPr>
          <p:txBody>
            <a:bodyPr wrap="square" lIns="0" tIns="0" rIns="0" bIns="0" rtlCol="0"/>
            <a:lstStyle/>
            <a:p>
              <a:endParaRPr/>
            </a:p>
          </p:txBody>
        </p:sp>
      </p:grpSp>
      <p:sp>
        <p:nvSpPr>
          <p:cNvPr id="64" name="CaixaDeTexto 63"/>
          <p:cNvSpPr txBox="1"/>
          <p:nvPr/>
        </p:nvSpPr>
        <p:spPr>
          <a:xfrm>
            <a:off x="2349500" y="527050"/>
            <a:ext cx="8001000" cy="1384995"/>
          </a:xfrm>
          <a:prstGeom prst="rect">
            <a:avLst/>
          </a:prstGeom>
          <a:noFill/>
        </p:spPr>
        <p:txBody>
          <a:bodyPr wrap="square" rtlCol="0">
            <a:spAutoFit/>
          </a:bodyPr>
          <a:lstStyle/>
          <a:p>
            <a:pPr algn="ctr"/>
            <a:r>
              <a:rPr lang="pt-BR" sz="2800" b="1" dirty="0" smtClean="0">
                <a:solidFill>
                  <a:schemeClr val="bg1"/>
                </a:solidFill>
                <a:latin typeface="Arial" pitchFamily="34" charset="0"/>
                <a:cs typeface="Arial" pitchFamily="34" charset="0"/>
              </a:rPr>
              <a:t>UMA NOVA ABORDAGEM PARA A EDUCAÇAO MEDICA EM MICROCIRURGIAS: REPAROS EM CELULARES</a:t>
            </a:r>
            <a:endParaRPr lang="pt-BR" sz="2800" b="1" dirty="0">
              <a:solidFill>
                <a:schemeClr val="bg1"/>
              </a:solidFill>
              <a:latin typeface="Arial" pitchFamily="34" charset="0"/>
              <a:cs typeface="Arial" pitchFamily="34" charset="0"/>
            </a:endParaRPr>
          </a:p>
        </p:txBody>
      </p:sp>
      <p:grpSp>
        <p:nvGrpSpPr>
          <p:cNvPr id="36" name="object 33"/>
          <p:cNvGrpSpPr/>
          <p:nvPr/>
        </p:nvGrpSpPr>
        <p:grpSpPr>
          <a:xfrm>
            <a:off x="6464300" y="13557250"/>
            <a:ext cx="6205855" cy="451387"/>
            <a:chOff x="122833" y="9876864"/>
            <a:chExt cx="6205855" cy="393710"/>
          </a:xfrm>
        </p:grpSpPr>
        <p:sp>
          <p:nvSpPr>
            <p:cNvPr id="40" name="object 34"/>
            <p:cNvSpPr/>
            <p:nvPr/>
          </p:nvSpPr>
          <p:spPr>
            <a:xfrm>
              <a:off x="122833" y="9876873"/>
              <a:ext cx="6205855" cy="393701"/>
            </a:xfrm>
            <a:custGeom>
              <a:avLst/>
              <a:gdLst/>
              <a:ahLst/>
              <a:cxnLst/>
              <a:rect l="l" t="t" r="r" b="b"/>
              <a:pathLst>
                <a:path w="6205855" h="393700">
                  <a:moveTo>
                    <a:pt x="6140116" y="393166"/>
                  </a:moveTo>
                  <a:lnTo>
                    <a:pt x="65527" y="393166"/>
                  </a:lnTo>
                  <a:lnTo>
                    <a:pt x="40020" y="388018"/>
                  </a:lnTo>
                  <a:lnTo>
                    <a:pt x="19192" y="373979"/>
                  </a:lnTo>
                  <a:lnTo>
                    <a:pt x="5149" y="353151"/>
                  </a:lnTo>
                  <a:lnTo>
                    <a:pt x="0" y="327640"/>
                  </a:lnTo>
                  <a:lnTo>
                    <a:pt x="0" y="65526"/>
                  </a:lnTo>
                  <a:lnTo>
                    <a:pt x="5149" y="40022"/>
                  </a:lnTo>
                  <a:lnTo>
                    <a:pt x="19192" y="19194"/>
                  </a:lnTo>
                  <a:lnTo>
                    <a:pt x="40020" y="5150"/>
                  </a:lnTo>
                  <a:lnTo>
                    <a:pt x="65527" y="0"/>
                  </a:lnTo>
                  <a:lnTo>
                    <a:pt x="6140116" y="0"/>
                  </a:lnTo>
                  <a:lnTo>
                    <a:pt x="6186453" y="19189"/>
                  </a:lnTo>
                  <a:lnTo>
                    <a:pt x="6205642" y="65526"/>
                  </a:lnTo>
                  <a:lnTo>
                    <a:pt x="6205642" y="327640"/>
                  </a:lnTo>
                  <a:lnTo>
                    <a:pt x="6200492" y="353151"/>
                  </a:lnTo>
                  <a:lnTo>
                    <a:pt x="6186448" y="373979"/>
                  </a:lnTo>
                  <a:lnTo>
                    <a:pt x="6165620" y="388018"/>
                  </a:lnTo>
                  <a:lnTo>
                    <a:pt x="6140116" y="393166"/>
                  </a:lnTo>
                  <a:close/>
                </a:path>
              </a:pathLst>
            </a:custGeom>
            <a:solidFill>
              <a:srgbClr val="239095"/>
            </a:solidFill>
          </p:spPr>
          <p:txBody>
            <a:bodyPr wrap="square" lIns="0" tIns="0" rIns="0" bIns="0" rtlCol="0"/>
            <a:lstStyle/>
            <a:p>
              <a:endParaRPr/>
            </a:p>
          </p:txBody>
        </p:sp>
        <p:sp>
          <p:nvSpPr>
            <p:cNvPr id="41" name="object 35"/>
            <p:cNvSpPr/>
            <p:nvPr/>
          </p:nvSpPr>
          <p:spPr>
            <a:xfrm>
              <a:off x="122833" y="9876864"/>
              <a:ext cx="6205855" cy="393700"/>
            </a:xfrm>
            <a:custGeom>
              <a:avLst/>
              <a:gdLst/>
              <a:ahLst/>
              <a:cxnLst/>
              <a:rect l="l" t="t" r="r" b="b"/>
              <a:pathLst>
                <a:path w="6205855" h="393700">
                  <a:moveTo>
                    <a:pt x="0" y="65526"/>
                  </a:moveTo>
                  <a:lnTo>
                    <a:pt x="5149" y="40022"/>
                  </a:lnTo>
                  <a:lnTo>
                    <a:pt x="19192" y="19194"/>
                  </a:lnTo>
                  <a:lnTo>
                    <a:pt x="40020" y="5150"/>
                  </a:lnTo>
                  <a:lnTo>
                    <a:pt x="65527" y="0"/>
                  </a:lnTo>
                  <a:lnTo>
                    <a:pt x="6140116" y="0"/>
                  </a:lnTo>
                  <a:lnTo>
                    <a:pt x="6186453" y="19189"/>
                  </a:lnTo>
                  <a:lnTo>
                    <a:pt x="6205642" y="65526"/>
                  </a:lnTo>
                  <a:lnTo>
                    <a:pt x="6205642" y="327640"/>
                  </a:lnTo>
                  <a:lnTo>
                    <a:pt x="6200492" y="353151"/>
                  </a:lnTo>
                  <a:lnTo>
                    <a:pt x="6186448" y="373979"/>
                  </a:lnTo>
                  <a:lnTo>
                    <a:pt x="6165620" y="388018"/>
                  </a:lnTo>
                  <a:lnTo>
                    <a:pt x="6140116" y="393166"/>
                  </a:lnTo>
                  <a:lnTo>
                    <a:pt x="65527" y="393166"/>
                  </a:lnTo>
                  <a:lnTo>
                    <a:pt x="40020" y="388018"/>
                  </a:lnTo>
                  <a:lnTo>
                    <a:pt x="19192" y="373979"/>
                  </a:lnTo>
                  <a:lnTo>
                    <a:pt x="5149" y="353151"/>
                  </a:lnTo>
                  <a:lnTo>
                    <a:pt x="0" y="327640"/>
                  </a:lnTo>
                  <a:lnTo>
                    <a:pt x="0" y="65526"/>
                  </a:lnTo>
                  <a:close/>
                </a:path>
              </a:pathLst>
            </a:custGeom>
            <a:ln w="5066">
              <a:solidFill>
                <a:srgbClr val="1F3864"/>
              </a:solidFill>
            </a:ln>
          </p:spPr>
          <p:txBody>
            <a:bodyPr wrap="square" lIns="0" tIns="0" rIns="0" bIns="0" rtlCol="0"/>
            <a:lstStyle/>
            <a:p>
              <a:endParaRPr/>
            </a:p>
          </p:txBody>
        </p:sp>
      </p:grpSp>
      <p:sp>
        <p:nvSpPr>
          <p:cNvPr id="42" name="CaixaDeTexto 41"/>
          <p:cNvSpPr txBox="1"/>
          <p:nvPr/>
        </p:nvSpPr>
        <p:spPr>
          <a:xfrm>
            <a:off x="8216900" y="13557250"/>
            <a:ext cx="3276600" cy="523220"/>
          </a:xfrm>
          <a:prstGeom prst="rect">
            <a:avLst/>
          </a:prstGeom>
          <a:noFill/>
        </p:spPr>
        <p:txBody>
          <a:bodyPr wrap="square" rtlCol="0">
            <a:spAutoFit/>
          </a:bodyPr>
          <a:lstStyle/>
          <a:p>
            <a:r>
              <a:rPr lang="pt-BR" sz="2800" b="1" dirty="0" smtClean="0">
                <a:solidFill>
                  <a:schemeClr val="bg1"/>
                </a:solidFill>
                <a:latin typeface="Arial" pitchFamily="34" charset="0"/>
                <a:cs typeface="Arial" pitchFamily="34" charset="0"/>
              </a:rPr>
              <a:t>CONCLUSÃO</a:t>
            </a:r>
            <a:endParaRPr lang="pt-BR" sz="2800" b="1" dirty="0">
              <a:solidFill>
                <a:schemeClr val="bg1"/>
              </a:solidFill>
              <a:latin typeface="Arial" pitchFamily="34" charset="0"/>
              <a:cs typeface="Arial" pitchFamily="34" charset="0"/>
            </a:endParaRPr>
          </a:p>
        </p:txBody>
      </p:sp>
      <p:sp>
        <p:nvSpPr>
          <p:cNvPr id="43" name="CaixaDeTexto 42"/>
          <p:cNvSpPr txBox="1"/>
          <p:nvPr/>
        </p:nvSpPr>
        <p:spPr>
          <a:xfrm>
            <a:off x="8140700" y="16833850"/>
            <a:ext cx="3657600" cy="523220"/>
          </a:xfrm>
          <a:prstGeom prst="rect">
            <a:avLst/>
          </a:prstGeom>
          <a:noFill/>
        </p:spPr>
        <p:txBody>
          <a:bodyPr wrap="square" rtlCol="0">
            <a:spAutoFit/>
          </a:bodyPr>
          <a:lstStyle/>
          <a:p>
            <a:r>
              <a:rPr lang="pt-BR" sz="2800" b="1" dirty="0" smtClean="0">
                <a:solidFill>
                  <a:schemeClr val="bg1"/>
                </a:solidFill>
                <a:latin typeface="Arial" pitchFamily="34" charset="0"/>
                <a:cs typeface="Arial" pitchFamily="34" charset="0"/>
              </a:rPr>
              <a:t>REFERÊNCIAS</a:t>
            </a:r>
            <a:endParaRPr lang="pt-BR" sz="2800" b="1" dirty="0">
              <a:solidFill>
                <a:schemeClr val="bg1"/>
              </a:solidFill>
              <a:latin typeface="Arial" pitchFamily="34" charset="0"/>
              <a:cs typeface="Arial" pitchFamily="34" charset="0"/>
            </a:endParaRPr>
          </a:p>
        </p:txBody>
      </p:sp>
      <p:sp>
        <p:nvSpPr>
          <p:cNvPr id="44" name="CaixaDeTexto 43"/>
          <p:cNvSpPr txBox="1"/>
          <p:nvPr/>
        </p:nvSpPr>
        <p:spPr>
          <a:xfrm>
            <a:off x="6845300" y="17367250"/>
            <a:ext cx="5334000" cy="3139321"/>
          </a:xfrm>
          <a:prstGeom prst="rect">
            <a:avLst/>
          </a:prstGeom>
          <a:noFill/>
        </p:spPr>
        <p:txBody>
          <a:bodyPr wrap="square" rtlCol="0">
            <a:spAutoFit/>
          </a:bodyPr>
          <a:lstStyle/>
          <a:p>
            <a:pPr marL="342900" indent="-342900">
              <a:buAutoNum type="arabicPeriod"/>
            </a:pPr>
            <a:r>
              <a:rPr lang="pt-BR" dirty="0" err="1" smtClean="0">
                <a:latin typeface="Arial" pitchFamily="34" charset="0"/>
                <a:cs typeface="Arial" pitchFamily="34" charset="0"/>
                <a:hlinkClick r:id="rId5"/>
              </a:rPr>
              <a:t>Guerrero-González</a:t>
            </a:r>
            <a:r>
              <a:rPr lang="pt-BR" dirty="0" smtClean="0">
                <a:latin typeface="Arial" pitchFamily="34" charset="0"/>
                <a:cs typeface="Arial" pitchFamily="34" charset="0"/>
                <a:hlinkClick r:id="rId5"/>
              </a:rPr>
              <a:t> GA</a:t>
            </a:r>
            <a:r>
              <a:rPr lang="pt-BR" dirty="0" smtClean="0">
                <a:latin typeface="Arial" pitchFamily="34" charset="0"/>
                <a:cs typeface="Arial" pitchFamily="34" charset="0"/>
              </a:rPr>
              <a:t>, </a:t>
            </a:r>
            <a:r>
              <a:rPr lang="pt-BR" dirty="0" err="1" smtClean="0">
                <a:latin typeface="Arial" pitchFamily="34" charset="0"/>
                <a:cs typeface="Arial" pitchFamily="34" charset="0"/>
                <a:hlinkClick r:id="rId6"/>
              </a:rPr>
              <a:t>Ocampo-Garza</a:t>
            </a:r>
            <a:r>
              <a:rPr lang="pt-BR" dirty="0" smtClean="0">
                <a:latin typeface="Arial" pitchFamily="34" charset="0"/>
                <a:cs typeface="Arial" pitchFamily="34" charset="0"/>
                <a:hlinkClick r:id="rId6"/>
              </a:rPr>
              <a:t> J</a:t>
            </a:r>
            <a:r>
              <a:rPr lang="pt-BR" dirty="0" smtClean="0">
                <a:latin typeface="Arial" pitchFamily="34" charset="0"/>
                <a:cs typeface="Arial" pitchFamily="34" charset="0"/>
              </a:rPr>
              <a:t>, </a:t>
            </a:r>
            <a:r>
              <a:rPr lang="pt-BR" dirty="0" err="1" smtClean="0">
                <a:latin typeface="Arial" pitchFamily="34" charset="0"/>
                <a:cs typeface="Arial" pitchFamily="34" charset="0"/>
              </a:rPr>
              <a:t>et</a:t>
            </a:r>
            <a:r>
              <a:rPr lang="pt-BR" dirty="0" smtClean="0">
                <a:latin typeface="Arial" pitchFamily="34" charset="0"/>
                <a:cs typeface="Arial" pitchFamily="34" charset="0"/>
              </a:rPr>
              <a:t> al. </a:t>
            </a:r>
            <a:r>
              <a:rPr lang="en-US" b="1" dirty="0" smtClean="0">
                <a:latin typeface="Arial" pitchFamily="34" charset="0"/>
                <a:cs typeface="Arial" pitchFamily="34" charset="0"/>
              </a:rPr>
              <a:t>Combined use of simulation and digital technologies for teaching dermatologic surgery</a:t>
            </a:r>
            <a:r>
              <a:rPr lang="pt-BR" dirty="0" smtClean="0">
                <a:latin typeface="Arial" pitchFamily="34" charset="0"/>
                <a:cs typeface="Arial" pitchFamily="34" charset="0"/>
              </a:rPr>
              <a:t>. </a:t>
            </a:r>
            <a:r>
              <a:rPr lang="en-US" dirty="0" smtClean="0">
                <a:latin typeface="Arial" pitchFamily="34" charset="0"/>
                <a:cs typeface="Arial" pitchFamily="34" charset="0"/>
              </a:rPr>
              <a:t>J. of the </a:t>
            </a:r>
            <a:r>
              <a:rPr lang="en-US" dirty="0" err="1" smtClean="0">
                <a:latin typeface="Arial" pitchFamily="34" charset="0"/>
                <a:cs typeface="Arial" pitchFamily="34" charset="0"/>
              </a:rPr>
              <a:t>Europ</a:t>
            </a:r>
            <a:r>
              <a:rPr lang="en-US" dirty="0" smtClean="0">
                <a:latin typeface="Arial" pitchFamily="34" charset="0"/>
                <a:cs typeface="Arial" pitchFamily="34" charset="0"/>
              </a:rPr>
              <a:t>. A </a:t>
            </a:r>
            <a:r>
              <a:rPr lang="en-US" dirty="0" err="1" smtClean="0">
                <a:latin typeface="Arial" pitchFamily="34" charset="0"/>
                <a:cs typeface="Arial" pitchFamily="34" charset="0"/>
              </a:rPr>
              <a:t>Dermat</a:t>
            </a:r>
            <a:r>
              <a:rPr lang="en-US" dirty="0" smtClean="0">
                <a:latin typeface="Arial" pitchFamily="34" charset="0"/>
                <a:cs typeface="Arial" pitchFamily="34" charset="0"/>
              </a:rPr>
              <a:t> and </a:t>
            </a:r>
            <a:r>
              <a:rPr lang="en-US" dirty="0" err="1" smtClean="0">
                <a:latin typeface="Arial" pitchFamily="34" charset="0"/>
                <a:cs typeface="Arial" pitchFamily="34" charset="0"/>
              </a:rPr>
              <a:t>Vener</a:t>
            </a:r>
            <a:r>
              <a:rPr lang="en-US" dirty="0" smtClean="0">
                <a:latin typeface="Arial" pitchFamily="34" charset="0"/>
                <a:cs typeface="Arial" pitchFamily="34" charset="0"/>
              </a:rPr>
              <a:t>, 30(12), 2016, e175-e176</a:t>
            </a:r>
          </a:p>
          <a:p>
            <a:pPr marL="342900" indent="-342900">
              <a:buAutoNum type="arabicPeriod"/>
            </a:pPr>
            <a:r>
              <a:rPr lang="en-US" dirty="0" smtClean="0">
                <a:latin typeface="Arial" pitchFamily="34" charset="0"/>
                <a:cs typeface="Arial" pitchFamily="34" charset="0"/>
              </a:rPr>
              <a:t>Maximilian Hoffman, Morgan </a:t>
            </a:r>
            <a:r>
              <a:rPr lang="en-US" dirty="0" err="1" smtClean="0">
                <a:latin typeface="Arial" pitchFamily="34" charset="0"/>
                <a:cs typeface="Arial" pitchFamily="34" charset="0"/>
              </a:rPr>
              <a:t>Krey</a:t>
            </a:r>
            <a:r>
              <a:rPr lang="en-US" dirty="0" smtClean="0">
                <a:latin typeface="Arial" pitchFamily="34" charset="0"/>
                <a:cs typeface="Arial" pitchFamily="34" charset="0"/>
              </a:rPr>
              <a:t>, Margaret </a:t>
            </a:r>
            <a:r>
              <a:rPr lang="en-US" dirty="0" err="1" smtClean="0">
                <a:latin typeface="Arial" pitchFamily="34" charset="0"/>
                <a:cs typeface="Arial" pitchFamily="34" charset="0"/>
              </a:rPr>
              <a:t>Iwanicki</a:t>
            </a:r>
            <a:r>
              <a:rPr lang="en-US" dirty="0" smtClean="0">
                <a:latin typeface="Arial" pitchFamily="34" charset="0"/>
                <a:cs typeface="Arial" pitchFamily="34" charset="0"/>
              </a:rPr>
              <a:t>, et al.</a:t>
            </a:r>
            <a:r>
              <a:rPr lang="pt-BR" dirty="0" smtClean="0">
                <a:latin typeface="Arial" pitchFamily="34" charset="0"/>
                <a:cs typeface="Arial" pitchFamily="34" charset="0"/>
              </a:rPr>
              <a:t> </a:t>
            </a:r>
            <a:r>
              <a:rPr lang="en-US" b="1" dirty="0" smtClean="0">
                <a:latin typeface="Arial" pitchFamily="34" charset="0"/>
                <a:cs typeface="Arial" pitchFamily="34" charset="0"/>
              </a:rPr>
              <a:t>Innovative Simulation Training Models</a:t>
            </a:r>
            <a:r>
              <a:rPr lang="pt-BR" dirty="0" smtClean="0">
                <a:latin typeface="Arial" pitchFamily="34" charset="0"/>
                <a:cs typeface="Arial" pitchFamily="34" charset="0"/>
              </a:rPr>
              <a:t>. </a:t>
            </a:r>
            <a:r>
              <a:rPr lang="en-CA" u="sng" dirty="0" err="1" smtClean="0">
                <a:latin typeface="Arial" pitchFamily="34" charset="0"/>
                <a:cs typeface="Arial" pitchFamily="34" charset="0"/>
                <a:hlinkClick r:id="rId7"/>
              </a:rPr>
              <a:t>Dis</a:t>
            </a:r>
            <a:r>
              <a:rPr lang="en-CA" u="sng" dirty="0" smtClean="0">
                <a:latin typeface="Arial" pitchFamily="34" charset="0"/>
                <a:cs typeface="Arial" pitchFamily="34" charset="0"/>
                <a:hlinkClick r:id="rId7"/>
              </a:rPr>
              <a:t> Mon.</a:t>
            </a:r>
            <a:r>
              <a:rPr lang="en-CA" dirty="0" smtClean="0">
                <a:latin typeface="Arial" pitchFamily="34" charset="0"/>
                <a:cs typeface="Arial" pitchFamily="34" charset="0"/>
              </a:rPr>
              <a:t> ;57(12), Dec 2011, pp.807-26</a:t>
            </a:r>
            <a:endParaRPr lang="pt-BR" dirty="0" smtClean="0">
              <a:latin typeface="Arial" pitchFamily="34" charset="0"/>
              <a:cs typeface="Arial" pitchFamily="34" charset="0"/>
            </a:endParaRPr>
          </a:p>
          <a:p>
            <a:pPr marL="342900" indent="-342900">
              <a:buAutoNum type="arabicPeriod"/>
            </a:pPr>
            <a:endParaRPr lang="pt-BR" dirty="0" smtClean="0">
              <a:latin typeface="Arial" pitchFamily="34" charset="0"/>
              <a:cs typeface="Arial" pitchFamily="34" charset="0"/>
            </a:endParaRPr>
          </a:p>
          <a:p>
            <a:endParaRPr lang="pt-BR" dirty="0"/>
          </a:p>
        </p:txBody>
      </p:sp>
      <p:pic>
        <p:nvPicPr>
          <p:cNvPr id="45" name="Imagem 44" descr="IMG_2858.jpg"/>
          <p:cNvPicPr>
            <a:picLocks noChangeAspect="1"/>
          </p:cNvPicPr>
          <p:nvPr/>
        </p:nvPicPr>
        <p:blipFill>
          <a:blip r:embed="rId8" cstate="print"/>
          <a:stretch>
            <a:fillRect/>
          </a:stretch>
        </p:blipFill>
        <p:spPr>
          <a:xfrm>
            <a:off x="7378700" y="10356850"/>
            <a:ext cx="4419600" cy="30384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518</Words>
  <Application>Microsoft Office PowerPoint</Application>
  <PresentationFormat>Personalizar</PresentationFormat>
  <Paragraphs>33</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Ailton</cp:lastModifiedBy>
  <cp:revision>28</cp:revision>
  <dcterms:created xsi:type="dcterms:W3CDTF">2020-02-05T01:35:34Z</dcterms:created>
  <dcterms:modified xsi:type="dcterms:W3CDTF">2020-02-06T22:57:29Z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y fmtid="{D5CDD505-2E9C-101B-9397-08002B2CF9AE}" pid="3" name="LastSaved">
    <vt:filetime>2020-02-05T00:00:00Z</vt:filetime>
  </property>
</Properties>
</file>