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/>
    <p:restoredTop sz="94192" autoAdjust="0"/>
  </p:normalViewPr>
  <p:slideViewPr>
    <p:cSldViewPr>
      <p:cViewPr>
        <p:scale>
          <a:sx n="30" d="100"/>
          <a:sy n="30" d="100"/>
        </p:scale>
        <p:origin x="780" y="-3840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DC452-D82C-CD41-AEE5-AC5B6C195670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96415-CC95-4042-9002-39B51C4FCC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06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796415-CC95-4042-9002-39B51C4FCC6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73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18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51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84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63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77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2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27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54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2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14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5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06242-624B-40A9-9641-DD2D78477759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27B8-DF22-438F-9B5E-9189379974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18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3"/>
          <p:cNvSpPr>
            <a:spLocks noGrp="1"/>
          </p:cNvSpPr>
          <p:nvPr>
            <p:ph type="title"/>
          </p:nvPr>
        </p:nvSpPr>
        <p:spPr>
          <a:xfrm>
            <a:off x="538057" y="645992"/>
            <a:ext cx="31443347" cy="756738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defTabSz="3239262">
              <a:defRPr/>
            </a:pPr>
            <a:r>
              <a:rPr lang="pt-BR" sz="1069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069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BR" sz="1069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069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BR" sz="1069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069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BR" sz="1069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1069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PT" sz="8298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8298" b="1" dirty="0">
                <a:latin typeface="Times New Roman" pitchFamily="18" charset="0"/>
                <a:cs typeface="Times New Roman" pitchFamily="18" charset="0"/>
              </a:rPr>
            </a:br>
            <a:r>
              <a:rPr lang="pt-BR" sz="8298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8298" dirty="0">
                <a:latin typeface="Times New Roman" pitchFamily="18" charset="0"/>
                <a:cs typeface="Times New Roman" pitchFamily="18" charset="0"/>
              </a:rPr>
            </a:br>
            <a:r>
              <a:rPr lang="pt-BR" sz="6696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t-BR" sz="6696" dirty="0">
                <a:latin typeface="Times New Roman" pitchFamily="18" charset="0"/>
                <a:cs typeface="Times New Roman" pitchFamily="18" charset="0"/>
              </a:rPr>
            </a:br>
            <a:endParaRPr lang="pt-BR" sz="15594" dirty="0"/>
          </a:p>
        </p:txBody>
      </p:sp>
      <p:sp>
        <p:nvSpPr>
          <p:cNvPr id="23" name="Espaço Reservado para Texto 4"/>
          <p:cNvSpPr>
            <a:spLocks noGrp="1"/>
          </p:cNvSpPr>
          <p:nvPr>
            <p:ph type="body" idx="1"/>
          </p:nvPr>
        </p:nvSpPr>
        <p:spPr>
          <a:xfrm>
            <a:off x="596342" y="8516803"/>
            <a:ext cx="15130583" cy="1100159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 defTabSz="3239262">
              <a:spcBef>
                <a:spcPts val="888"/>
              </a:spcBef>
              <a:buNone/>
              <a:defRPr/>
            </a:pPr>
            <a:r>
              <a:rPr lang="pt-BR" sz="6000" b="1" dirty="0">
                <a:latin typeface="Times New Roman" pitchFamily="18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6108358" y="1562842"/>
            <a:ext cx="21425889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USO DA GABAPENTINA NO MANEJO DA DOR PÓS-OPERATÓRIA DO CROSSLINKING </a:t>
            </a:r>
            <a:endParaRPr lang="pt-BR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79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3041864" y="3698342"/>
            <a:ext cx="261395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STOCK, RA</a:t>
            </a:r>
            <a:r>
              <a:rPr lang="pt-BR" sz="4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GROSSI, B</a:t>
            </a:r>
            <a:r>
              <a:rPr lang="pt-BR" sz="48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t-BR" sz="4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BONAMIGO, EL</a:t>
            </a:r>
            <a:r>
              <a:rPr lang="pt-BR" sz="4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 ; GAIO, JL</a:t>
            </a:r>
            <a:r>
              <a:rPr lang="pt-BR" sz="4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 ; MORETTO, G</a:t>
            </a:r>
            <a:r>
              <a:rPr lang="pt-BR" sz="4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1059090" y="6242088"/>
            <a:ext cx="15069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 CENTRO OFTAMOLÓGICO BELOTTO 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STOCK</a:t>
            </a:r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JOAÇABA – SANTA CATARINA  </a:t>
            </a:r>
          </a:p>
          <a:p>
            <a:pPr algn="just"/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2 HOSPITAL UNIVERSITÁRIO SANTA TEREZINHA – HUST,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JOAÇABA – SANTA CATARINA </a:t>
            </a:r>
            <a:endParaRPr 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3 UNIVERSIDADE DO OESTE DE SANTA CATARINA – UNOESC , 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JOAÇABA – SANTA CATARINA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385272" y="37052417"/>
            <a:ext cx="1558411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400" dirty="0" smtClean="0"/>
              <a:t>. </a:t>
            </a:r>
            <a:endParaRPr lang="pt-BR" sz="34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0DC2BA7-DD96-6A46-A8F0-D493AE801901}"/>
              </a:ext>
            </a:extLst>
          </p:cNvPr>
          <p:cNvSpPr txBox="1"/>
          <p:nvPr/>
        </p:nvSpPr>
        <p:spPr>
          <a:xfrm>
            <a:off x="501863" y="9876344"/>
            <a:ext cx="14939282" cy="8591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pt-BR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 ceratocone é uma doença </a:t>
            </a:r>
            <a:r>
              <a:rPr lang="pt-BR" sz="30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corneana</a:t>
            </a:r>
            <a:r>
              <a:rPr lang="pt-BR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progressiva que frequentemente aparece na adolescência</a:t>
            </a:r>
            <a:r>
              <a:rPr lang="pt-BR" sz="3000" baseline="30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t-BR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PT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feta 86 em 100.000 pessoas, causando perda visual devido ao aumento irregular astigmatismo da córnea diminuindo a qualidade de vida dos pacientes</a:t>
            </a:r>
            <a:r>
              <a:rPr lang="pt-PT" sz="3000" baseline="30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 único tratamento comprovado que interrompe a progressão do ceratocone é o crosslinking corneano (</a:t>
            </a:r>
            <a:r>
              <a:rPr lang="pt-BR" sz="3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CXL)</a:t>
            </a:r>
            <a:r>
              <a:rPr lang="pt-BR" sz="3000" baseline="30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3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PT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córnea é um dos tecidos mais sensíveis do corpo. É densamente inervada por uma rede bem planejada de terminações nervosas que estão localizados principalmente na camada epitelial e são fornecidos pelos nervos ciliares longos, derivada da divisão oftálmica do nervo trigêmeo (V par craniano)</a:t>
            </a:r>
            <a:r>
              <a:rPr lang="pt-BR" sz="3000" baseline="30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A maioria dos receptores nervosos sensoriais na córnea são </a:t>
            </a:r>
            <a:r>
              <a:rPr lang="pt-BR" sz="30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nociceptores</a:t>
            </a:r>
            <a:r>
              <a:rPr lang="pt-BR" sz="3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e lesões em células epiteliais individuais podem ser suficientes para desencadear a percepção da </a:t>
            </a:r>
            <a:r>
              <a:rPr lang="pt-BR" sz="3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dor</a:t>
            </a:r>
            <a:r>
              <a:rPr lang="pt-BR" sz="3000" baseline="30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30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3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dor neuropática no pós-operatório é comum em certos procedimentos cirúrgicos, como no crosslinking para o ceratocone, sendo que na maioria de vezes é descrita como uma dor intensa e incapacitante, devido a exposição nervosa durante a cirurgia. A escolha desse tema se deu em virtude do interesse em investigar uma nova forma de manejo da dor no pós-operatório do crosslinking, visto que a córnea é um dos tecidos mais sensíveis do corpo humano.</a:t>
            </a:r>
          </a:p>
          <a:p>
            <a:pPr algn="just"/>
            <a:endParaRPr lang="pt-BR" sz="3200" dirty="0"/>
          </a:p>
        </p:txBody>
      </p:sp>
      <p:sp>
        <p:nvSpPr>
          <p:cNvPr id="59" name="Espaço Reservado para Texto 4">
            <a:extLst>
              <a:ext uri="{FF2B5EF4-FFF2-40B4-BE49-F238E27FC236}">
                <a16:creationId xmlns:a16="http://schemas.microsoft.com/office/drawing/2014/main" id="{F30D2FFB-77C1-7141-ACC9-EA701C819737}"/>
              </a:ext>
            </a:extLst>
          </p:cNvPr>
          <p:cNvSpPr txBox="1">
            <a:spLocks/>
          </p:cNvSpPr>
          <p:nvPr/>
        </p:nvSpPr>
        <p:spPr>
          <a:xfrm>
            <a:off x="603721" y="17924440"/>
            <a:ext cx="15130583" cy="1100159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39262">
              <a:spcBef>
                <a:spcPts val="888"/>
              </a:spcBef>
              <a:defRPr/>
            </a:pP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MÉTODOS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Espaço Reservado para Texto 4">
            <a:extLst>
              <a:ext uri="{FF2B5EF4-FFF2-40B4-BE49-F238E27FC236}">
                <a16:creationId xmlns:a16="http://schemas.microsoft.com/office/drawing/2014/main" id="{0BF979EB-E956-D945-AC90-35BA8CBC4DA7}"/>
              </a:ext>
            </a:extLst>
          </p:cNvPr>
          <p:cNvSpPr txBox="1">
            <a:spLocks/>
          </p:cNvSpPr>
          <p:nvPr/>
        </p:nvSpPr>
        <p:spPr>
          <a:xfrm>
            <a:off x="596342" y="28314678"/>
            <a:ext cx="15130583" cy="1100159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39262">
              <a:spcBef>
                <a:spcPts val="888"/>
              </a:spcBef>
              <a:defRPr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RESULTADOS</a:t>
            </a:r>
          </a:p>
        </p:txBody>
      </p:sp>
      <p:sp>
        <p:nvSpPr>
          <p:cNvPr id="61" name="Espaço Reservado para Texto 4">
            <a:extLst>
              <a:ext uri="{FF2B5EF4-FFF2-40B4-BE49-F238E27FC236}">
                <a16:creationId xmlns:a16="http://schemas.microsoft.com/office/drawing/2014/main" id="{0D410E18-5F52-1A4F-A1A5-E9A5F27BE3EF}"/>
              </a:ext>
            </a:extLst>
          </p:cNvPr>
          <p:cNvSpPr txBox="1">
            <a:spLocks/>
          </p:cNvSpPr>
          <p:nvPr/>
        </p:nvSpPr>
        <p:spPr>
          <a:xfrm>
            <a:off x="16173081" y="28253537"/>
            <a:ext cx="15294388" cy="1100159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39262">
              <a:spcBef>
                <a:spcPts val="888"/>
              </a:spcBef>
              <a:defRPr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CONCLUSÕES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BF6530CC-D7E0-4841-9CDD-B0AC73BC1CC7}"/>
              </a:ext>
            </a:extLst>
          </p:cNvPr>
          <p:cNvSpPr txBox="1"/>
          <p:nvPr/>
        </p:nvSpPr>
        <p:spPr>
          <a:xfrm>
            <a:off x="16109474" y="27012154"/>
            <a:ext cx="15671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 smtClean="0"/>
              <a:t>Gráfico 2. </a:t>
            </a:r>
            <a:r>
              <a:rPr lang="pt-BR" sz="3000" dirty="0" smtClean="0"/>
              <a:t>Quantidade </a:t>
            </a:r>
            <a:r>
              <a:rPr lang="pt-BR" sz="3000" dirty="0"/>
              <a:t>de PACO® utilizados por hora, pelos pacientes do grupo placebo (A) X grupo gabapentina (B)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507C2EDD-BD4A-F642-97ED-666BACD70678}"/>
              </a:ext>
            </a:extLst>
          </p:cNvPr>
          <p:cNvSpPr txBox="1"/>
          <p:nvPr/>
        </p:nvSpPr>
        <p:spPr>
          <a:xfrm>
            <a:off x="24624580" y="15812603"/>
            <a:ext cx="735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. </a:t>
            </a:r>
            <a:endParaRPr lang="pt-BR" sz="2400" dirty="0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8006EAFB-6C9B-8543-AC91-BC475B7CF140}"/>
              </a:ext>
            </a:extLst>
          </p:cNvPr>
          <p:cNvSpPr/>
          <p:nvPr/>
        </p:nvSpPr>
        <p:spPr>
          <a:xfrm>
            <a:off x="16173081" y="18166385"/>
            <a:ext cx="15587478" cy="88723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5FAF7A9-C428-8D41-A5BC-CD75986E3E70}"/>
              </a:ext>
            </a:extLst>
          </p:cNvPr>
          <p:cNvSpPr txBox="1"/>
          <p:nvPr/>
        </p:nvSpPr>
        <p:spPr>
          <a:xfrm>
            <a:off x="709202" y="39159233"/>
            <a:ext cx="149765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3200" dirty="0"/>
          </a:p>
          <a:p>
            <a:pPr algn="just"/>
            <a:endParaRPr lang="pt-BR" sz="3200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006" y="958682"/>
            <a:ext cx="5531980" cy="2196757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89627" y="1214116"/>
            <a:ext cx="3863101" cy="2956455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13899" y="4977528"/>
            <a:ext cx="3814556" cy="2025661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006" y="3587277"/>
            <a:ext cx="3895723" cy="2029022"/>
          </a:xfrm>
          <a:prstGeom prst="rect">
            <a:avLst/>
          </a:prstGeom>
        </p:spPr>
      </p:pic>
      <p:sp>
        <p:nvSpPr>
          <p:cNvPr id="48" name="Retângulo 47">
            <a:extLst>
              <a:ext uri="{FF2B5EF4-FFF2-40B4-BE49-F238E27FC236}">
                <a16:creationId xmlns:a16="http://schemas.microsoft.com/office/drawing/2014/main" id="{8006EAFB-6C9B-8543-AC91-BC475B7CF140}"/>
              </a:ext>
            </a:extLst>
          </p:cNvPr>
          <p:cNvSpPr/>
          <p:nvPr/>
        </p:nvSpPr>
        <p:spPr>
          <a:xfrm>
            <a:off x="16087646" y="8564765"/>
            <a:ext cx="15339075" cy="85028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BF6530CC-D7E0-4841-9CDD-B0AC73BC1CC7}"/>
              </a:ext>
            </a:extLst>
          </p:cNvPr>
          <p:cNvSpPr txBox="1"/>
          <p:nvPr/>
        </p:nvSpPr>
        <p:spPr>
          <a:xfrm>
            <a:off x="16173081" y="17345645"/>
            <a:ext cx="156076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 smtClean="0"/>
              <a:t>Gráfico 1</a:t>
            </a:r>
            <a:r>
              <a:rPr lang="pt-BR" sz="3000" dirty="0" smtClean="0"/>
              <a:t>. Média </a:t>
            </a:r>
            <a:r>
              <a:rPr lang="pt-BR" sz="3000" dirty="0"/>
              <a:t>de dor pela escala visual analógica após 2, 4, 6, 8, 24 e 48 horas após o CXL</a:t>
            </a:r>
          </a:p>
        </p:txBody>
      </p:sp>
      <p:pic>
        <p:nvPicPr>
          <p:cNvPr id="51" name="Espaço Reservado para Conteúdo 13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4045" y="9610470"/>
            <a:ext cx="13716175" cy="7503912"/>
          </a:xfrm>
          <a:prstGeom prst="rect">
            <a:avLst/>
          </a:prstGeom>
        </p:spPr>
      </p:pic>
      <p:pic>
        <p:nvPicPr>
          <p:cNvPr id="52" name="Espaço Reservado para Conteúdo 8" descr="C:\Users\usuario\Desktop\grafico 2.jpg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5739" y="18851818"/>
            <a:ext cx="14843183" cy="778312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tângulo 18"/>
          <p:cNvSpPr/>
          <p:nvPr/>
        </p:nvSpPr>
        <p:spPr>
          <a:xfrm>
            <a:off x="16176268" y="29576942"/>
            <a:ext cx="156044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Concluímos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que a gabapentina não possui eficácia no controle da dor no pós-operatório do CXL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epi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-off (FAST – 10 min). No entanto, observou-se que, mesmo não havendo diferença estatisticamente significativa, houve diminuição da dor no grupo em que foi usada a gabapentina, resultando na redução do uso de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opióides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e, consequentemente, podendo beneficiar o paciente em relação aos efeitos colaterais. A gabapentina, pode ser considerada uma possível linha de tratamento, associada a outros fármacos para propiciar a diminuição da dor e dar melhor qualidade de vida ao paciente no pós-operatório do CXL. Mais estudos se fazem necessários para confirmar a eficácia da gabapentina no tratamento da dor pós-operatória do CXL, com uso de doses diferentes e inclusão de maior número de pacientes.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9529" y="19328030"/>
            <a:ext cx="15076153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Trata-se de uma pesquisa prospectiva, duplo cega, randomizada. A amostra foi composta por pacientes com ceratocone progressivo, a partir dos 12 anos de idade, que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foram submetidos ao procedimento de crosslinking acelerado </a:t>
            </a:r>
            <a:r>
              <a:rPr lang="pt-BR" sz="3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-off (FAST -10 min). Doze pacientes foram selecionados aleatoriamente para esse estudo, totalizando 24 olhos. Todos foram submetidos ao CXL </a:t>
            </a:r>
            <a:r>
              <a:rPr lang="pt-BR" sz="3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epi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-off (FAST – 10 min), sendo que em um </a:t>
            </a:r>
            <a:r>
              <a:rPr lang="pt-BR" sz="3000" spc="-4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olho – Grupo A, foi usado placebo VO e no Grupo B foi usado Gabapentina 600 mg VO, ambos no pré-operatório (2 horas antes),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aos quais foram aplicados questionários referentes à escala de faces de Wong-Baker ou escala visual</a:t>
            </a:r>
            <a:r>
              <a:rPr lang="pt-BR" sz="3000" spc="-5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analógica</a:t>
            </a:r>
            <a:r>
              <a:rPr lang="pt-BR" sz="3000" spc="-6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numérica</a:t>
            </a:r>
            <a:r>
              <a:rPr lang="pt-BR" sz="3000" spc="-5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(EVA)</a:t>
            </a:r>
            <a:r>
              <a:rPr lang="pt-BR" sz="3000" spc="-3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entregues</a:t>
            </a:r>
            <a:r>
              <a:rPr lang="pt-BR" sz="3000" spc="-4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após</a:t>
            </a:r>
            <a:r>
              <a:rPr lang="pt-BR" sz="3000" spc="-4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pt-BR" sz="3000" spc="-4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procedimento</a:t>
            </a:r>
            <a:r>
              <a:rPr lang="pt-BR" sz="3000" spc="-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cirúrgico</a:t>
            </a:r>
            <a:r>
              <a:rPr lang="pt-BR" sz="3000" spc="-4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</a:t>
            </a:r>
            <a:r>
              <a:rPr lang="pt-BR" sz="3000" spc="-6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análise da dor pós-operatória. A pesquisa foi realizada no período de junho de 2018 a setembro de</a:t>
            </a:r>
            <a:r>
              <a:rPr lang="pt-BR" sz="3000" spc="-25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2019,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Centro Oftalmológico </a:t>
            </a:r>
            <a:r>
              <a:rPr lang="pt-BR" sz="3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Belotto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Stock, localizado em Joaçaba – </a:t>
            </a:r>
            <a:r>
              <a:rPr lang="pt-BR" sz="3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SC. A</a:t>
            </a:r>
            <a:r>
              <a:rPr lang="pt-BR" sz="3000" spc="-3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técnica</a:t>
            </a:r>
            <a:r>
              <a:rPr lang="pt-BR" sz="3000" spc="-2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cirúrgica</a:t>
            </a:r>
            <a:r>
              <a:rPr lang="pt-BR" sz="3000" spc="-3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realizada</a:t>
            </a:r>
            <a:r>
              <a:rPr lang="pt-BR" sz="3000" spc="-2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foi</a:t>
            </a:r>
            <a:r>
              <a:rPr lang="pt-BR" sz="3000" spc="-2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pt-BR" sz="3000" spc="-3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protocolo FAST 9</a:t>
            </a:r>
            <a:r>
              <a:rPr lang="pt-BR" sz="3000" spc="-2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mW/cm²</a:t>
            </a:r>
            <a:r>
              <a:rPr lang="pt-BR" sz="3000" spc="-1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 tempo de aplicação de UVA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</a:t>
            </a:r>
            <a:r>
              <a:rPr lang="pt-BR" sz="3000" spc="-1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pt-BR" sz="3000" spc="-15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3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minutos.</a:t>
            </a:r>
            <a:r>
              <a:rPr lang="pt-BR" sz="3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coleta de dados foi feita por meio da escala visual analógica numérica (EVA) analisando a dor que os pacientes sentiam em diferentes horários após a alta hospitalar (2, 4, 6, 8, 24 e 48 horas após o procedimento). Todos os pacientes receberam analgésico narcótico caso tivessem dor no pós-operatório. Foi prescrito paracetamol 500 mg + codeína 30 mg (PACO</a:t>
            </a:r>
            <a:r>
              <a:rPr lang="pt-BR" sz="3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®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um comprimido VO, de 4/4 horas, se necessário. </a:t>
            </a:r>
            <a:r>
              <a:rPr lang="pt-BR" sz="3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Os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dados </a:t>
            </a:r>
            <a:r>
              <a:rPr lang="pt-BR" sz="3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foram 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analisados utilizando software </a:t>
            </a:r>
            <a:r>
              <a:rPr lang="pt-BR" sz="3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Biostat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5.0. Foi realizado teste </a:t>
            </a:r>
            <a:r>
              <a:rPr lang="pt-BR" sz="3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</a:t>
            </a:r>
            <a:r>
              <a:rPr lang="pt-B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-quadrado para análise, com nível de significância de 5% para interpretação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27282" y="29737223"/>
            <a:ext cx="14888443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Vinte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 quatro olhos foram incluídos neste estudo sendo divididos igualmente em dois grupos: grupo A – placebo com 12 olhos e grupo B - gabapentina com 12 olhos. Deles 12 eram homens e 12 eram mulheres. O grupo A e o grupo B foram compostos pelos mesmos pacientes, sendo usado em um </a:t>
            </a:r>
            <a:r>
              <a:rPr lang="pt-B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pré-operatório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gabapentina e no outro o placebo, tendo uma média de idade de 20,5 anos (variação de 13 a 31 anos). Um único investigador “cego” aplicou o questionário referente a escala visual analógica numérica (EVA) no pós-operatório para análise da dor do paciente e orientou como esse questionário deveria ser preenchido em sua residência. A todos os pacientes participantes do estudo foram solicitadas a avaliação acompanhada de anotação no questionário e entregue após a alta hospitalar, contendo a respectiva escala (0-10) para dor avaliada após a alta imediata, com registro 2, 4, 6, 8, 24 e 48 horas após o procedimento cirúrgico. A média de dor pela escala visual analógica numérica (EVA) nos pacientes submetidos ao crosslinking FAST está representada no gráfico 1, comparando o grupo placebo (A) do grupo gabapentina (B), nos intervalos de maior dor observados, que foram 2, 4, 6 e 8 horas de pós-operatório. Embora 2, 4 e 8 horas tenham sido os intervalos em que se observou maior média de dor em pacientes que utilizaram placebo, não houve diferenças estatísticas significativas na escala de dor dos grupos A e B em qualquer ponto do estudo, ou seja, desde a alta, a correlação estatística (p) foi: no pós-operatório imediato, p=0,1425; após 2h, p=0,6224; após 4h, p=0,6679; após 6h, p=0,9471; após 8h, p=0,4880; após 24, p = 0,2989 e; após 48h p=0,4745. Além disso o número de comprimidos de PACO® (codeína 30 mg + paracetamol 500 mg) utilizados pelos pacientes para alívio da dor também foi utilizado como método de avaliação da intensidade da dor sendo que, pacientes que utilizaram a gabapentina, usaram menos opióides para controle da dor no pós-operatório (gráfico 2). Sendo que 28 comprimidos foram utilizados por pacientes do grupo A (placebo) e 22 comprimidos por pacientes do grupo B (gabapentina). Porém não houve diferenças estatísticas significativas sendo p = 0,1996.</a:t>
            </a:r>
          </a:p>
        </p:txBody>
      </p:sp>
      <p:sp>
        <p:nvSpPr>
          <p:cNvPr id="33" name="Espaço Reservado para Texto 4">
            <a:extLst>
              <a:ext uri="{FF2B5EF4-FFF2-40B4-BE49-F238E27FC236}">
                <a16:creationId xmlns:a16="http://schemas.microsoft.com/office/drawing/2014/main" id="{0D410E18-5F52-1A4F-A1A5-E9A5F27BE3EF}"/>
              </a:ext>
            </a:extLst>
          </p:cNvPr>
          <p:cNvSpPr txBox="1">
            <a:spLocks/>
          </p:cNvSpPr>
          <p:nvPr/>
        </p:nvSpPr>
        <p:spPr>
          <a:xfrm>
            <a:off x="16274938" y="34530549"/>
            <a:ext cx="15294388" cy="1100159"/>
          </a:xfrm>
          <a:prstGeom prst="round1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239262">
              <a:spcBef>
                <a:spcPts val="888"/>
              </a:spcBef>
              <a:defRPr/>
            </a:pP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REFERÊNCIAS 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6207113" y="35884494"/>
            <a:ext cx="15587478" cy="6854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CARLSON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AN.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Ophthalmology,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v. 116, n. 10, p. 2036-2037,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FERDI, AC et al.,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Natural Progression: A Systematic Review and Meta-analysis of 11 529 Eyes.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Ophthalmology,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v. 126, n.7, p. 935-945, 2019. 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238760">
              <a:lnSpc>
                <a:spcPct val="107000"/>
              </a:lnSpc>
              <a:spcAft>
                <a:spcPts val="0"/>
              </a:spcAft>
            </a:pPr>
            <a:endParaRPr lang="pt-BR" sz="2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4350" marR="238760" indent="-514350">
              <a:lnSpc>
                <a:spcPct val="107000"/>
              </a:lnSpc>
              <a:spcAft>
                <a:spcPts val="0"/>
              </a:spcAft>
              <a:buAutoNum type="arabicPeriod" startAt="3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ASRI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MD et al. Corneal collagen crosslinking in progressive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Multicenter results from the French National Reference Center for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Journal of Cataract &amp; Refractive Surgery,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v.37, n.12, p. 2137-2143, 2011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marR="238760" indent="-514350">
              <a:lnSpc>
                <a:spcPct val="107000"/>
              </a:lnSpc>
              <a:spcAft>
                <a:spcPts val="0"/>
              </a:spcAft>
              <a:buAutoNum type="arabicPeriod" startAt="3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514350" marR="238760" indent="-514350">
              <a:lnSpc>
                <a:spcPct val="107000"/>
              </a:lnSpc>
              <a:buFontTx/>
              <a:buAutoNum type="arabicPeriod" startAt="3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FERDI, AC et al.,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Keratoconus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Natural Progression: A Systematic Review and Meta-analysis of 11 529 Eyes.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Ophthalmology,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v. 126, n.7, p. 935-945, 2019. 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238760">
              <a:lnSpc>
                <a:spcPct val="107000"/>
              </a:lnSpc>
              <a:spcAft>
                <a:spcPts val="0"/>
              </a:spcAft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38760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5. GHANEM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VC; GHANEM R.C; OLIVEIRA R. Postoperative Pain After Corneal Collagen Cross-Linking.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Cornea,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v. 32, n. 1, p. 20-24, 2013.</a:t>
            </a:r>
            <a:endParaRPr lang="pt-BR" sz="28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1217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     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  </dc:title>
  <dc:creator>GI</dc:creator>
  <cp:lastModifiedBy>usuario</cp:lastModifiedBy>
  <cp:revision>107</cp:revision>
  <cp:lastPrinted>2019-01-09T18:14:51Z</cp:lastPrinted>
  <dcterms:created xsi:type="dcterms:W3CDTF">2017-09-30T15:27:00Z</dcterms:created>
  <dcterms:modified xsi:type="dcterms:W3CDTF">2020-01-20T16:36:47Z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1046-10.1.0.5671</vt:lpwstr>
  </property>
</Properties>
</file>