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a" initials="N" lastIdx="1" clrIdx="0">
    <p:extLst>
      <p:ext uri="{19B8F6BF-5375-455C-9EA6-DF929625EA0E}">
        <p15:presenceInfo xmlns="" xmlns:p15="http://schemas.microsoft.com/office/powerpoint/2012/main" userId="Natha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25" d="100"/>
          <a:sy n="25" d="100"/>
        </p:scale>
        <p:origin x="-786" y="-7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9724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5104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7106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6132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2898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1275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6242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1199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8819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2948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5596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B706-3E9A-4D6B-8CF7-4DB76DE48DEB}" type="datetimeFigureOut">
              <a:rPr lang="pt-BR" smtClean="0"/>
              <a:pPr/>
              <a:t>07/02/2020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8AA9-E63B-44D5-951A-CB8689EE3BC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8242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10339" y="4886333"/>
            <a:ext cx="25531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Síndrome </a:t>
            </a:r>
            <a:r>
              <a:rPr lang="pt-BR" sz="96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do </a:t>
            </a:r>
            <a:r>
              <a:rPr lang="pt-BR" sz="96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seio cavernoso secundária </a:t>
            </a:r>
            <a:r>
              <a:rPr lang="pt-BR" sz="96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a Encondroma: Relato de Caso</a:t>
            </a:r>
          </a:p>
        </p:txBody>
      </p:sp>
      <p:sp>
        <p:nvSpPr>
          <p:cNvPr id="6" name="object 10"/>
          <p:cNvSpPr/>
          <p:nvPr/>
        </p:nvSpPr>
        <p:spPr>
          <a:xfrm>
            <a:off x="4046263" y="6948820"/>
            <a:ext cx="24306760" cy="283066"/>
          </a:xfrm>
          <a:custGeom>
            <a:avLst/>
            <a:gdLst/>
            <a:ahLst/>
            <a:cxnLst/>
            <a:rect l="l" t="t" r="r" b="b"/>
            <a:pathLst>
              <a:path w="8860155">
                <a:moveTo>
                  <a:pt x="0" y="0"/>
                </a:moveTo>
                <a:lnTo>
                  <a:pt x="8859748" y="0"/>
                </a:lnTo>
              </a:path>
            </a:pathLst>
          </a:custGeom>
          <a:ln w="127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79439" y="7302728"/>
            <a:ext cx="25531009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Tai, F. R. K.¹; Brito, G. T.¹; Zangarini, V. H. Q. ¹; Yamamoto, F. Z. 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¹;  Negrão, J. V. R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. T ¹; </a:t>
            </a:r>
            <a:r>
              <a:rPr lang="pt-BR" sz="4000" b="1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Ejzenbaum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, F.²</a:t>
            </a:r>
            <a:endParaRPr lang="en-US" altLang="en-US" sz="4000" b="1" baseline="30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b="1" baseline="30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Residente do Departamento de Oftalmologia da Irmandade da Santa Casa de Misericórdia de São Paulo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Presidente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Sociedade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Brasileira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Oftalmologia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Pediátrica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Presidente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Centro de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Estudos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Oftalmologicos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Jacques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Tupinambá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Chefe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Setor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Neuroftalmologia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da Santa Casa de São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Paulo,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Assistente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Setor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Estrabismo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Santa Casa de São Paulo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Muli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34139" y="10880212"/>
            <a:ext cx="994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66287" y="11815918"/>
            <a:ext cx="12876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Objetivo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: Descrever um caso raro de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Síndrome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seio cavernoso secundária 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ncondroma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3A09DA41-67B0-4C73-9C34-54511EA2A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809" y="1452314"/>
            <a:ext cx="6709241" cy="260914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FFB53E9A-93C5-4F92-AEF6-5E627069524D}"/>
              </a:ext>
            </a:extLst>
          </p:cNvPr>
          <p:cNvSpPr txBox="1"/>
          <p:nvPr/>
        </p:nvSpPr>
        <p:spPr>
          <a:xfrm>
            <a:off x="1966287" y="14795044"/>
            <a:ext cx="12876828" cy="2446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L.V.G.A, 17 anos, Sexo Feminino, Parda, Natural de SP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Antecedentes: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NDN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Queixa: Cefaleia unilateral direita e pulsátil com 2 episódios semanais e intensidade 10/10 que melhorava com analgésicos. Referia visão dupla 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pálpebra direita caída associada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ao quadro. 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Exame Oftalmológico:</a:t>
            </a:r>
            <a:endParaRPr lang="pt-BR" sz="4400" b="1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Acuidade Visual com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corre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ção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: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OD 20/40         OE 20/20</a:t>
            </a: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Reflexo Pupilar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: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Fotomotor  OD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- /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OE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+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Consensual OD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- / OE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+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571500" indent="-571500" algn="just"/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/>
              </a:rPr>
              <a:t>Redução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/>
              </a:rPr>
              <a:t>da sensibilidade do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/>
              </a:rPr>
              <a:t>Trigêmeo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/>
              </a:rPr>
              <a:t>a direita (V1, V2)</a:t>
            </a: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endParaRPr lang="pt-BR" sz="4400" dirty="0" smtClean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4200296" lvl="2" indent="-571500"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lvl="1"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lvl="1"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lvl="1"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lvl="1"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lvl="1"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/>
            <a:endParaRPr lang="pt-BR" sz="4400" dirty="0" smtClean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/>
            <a:endParaRPr lang="pt-BR" sz="4400" dirty="0" smtClean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Biomicroscopia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 Fundoscopia – Sem Alterações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Exames </a:t>
            </a: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Laboratoriais:</a:t>
            </a:r>
            <a:endParaRPr lang="pt-BR" sz="4400" b="1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25-Hidroxivitamina D, FAN, Anti Cardiolipina IgG e IgM, Anticorpo contra receptor de ACH, Hemograma, Função renal e Eletrólitos normais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Exames de </a:t>
            </a: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Imagem:</a:t>
            </a:r>
            <a:endParaRPr lang="pt-BR" sz="4400" b="1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RM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Crânio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- Lesão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expansiva sólido cística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com realce ao contraste, na cisterna supra-selar a direita em contato com seio cavernoso </a:t>
            </a: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ABE0B1DB-4F3C-4D11-A42F-71FEFCA740B1}"/>
              </a:ext>
            </a:extLst>
          </p:cNvPr>
          <p:cNvSpPr txBox="1"/>
          <p:nvPr/>
        </p:nvSpPr>
        <p:spPr>
          <a:xfrm>
            <a:off x="3434139" y="13845956"/>
            <a:ext cx="994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RELATO DE CASO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="" xmlns:a16="http://schemas.microsoft.com/office/drawing/2014/main" id="{2A4FF49B-BA2D-40F8-AB28-141816C7D575}"/>
              </a:ext>
            </a:extLst>
          </p:cNvPr>
          <p:cNvSpPr txBox="1"/>
          <p:nvPr/>
        </p:nvSpPr>
        <p:spPr>
          <a:xfrm>
            <a:off x="18947824" y="22094004"/>
            <a:ext cx="994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DISCUSSÃO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515583B3-4E53-41A8-8345-9D82A8953CF7}"/>
              </a:ext>
            </a:extLst>
          </p:cNvPr>
          <p:cNvSpPr txBox="1"/>
          <p:nvPr/>
        </p:nvSpPr>
        <p:spPr>
          <a:xfrm>
            <a:off x="17518072" y="22804852"/>
            <a:ext cx="128768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algn="just"/>
            <a:r>
              <a:rPr lang="pt-BR" sz="44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Encondroma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é um tumor ósseo benigno de crescimento lento. Representa 0,1 a 0,3% de todos os tumores intracranianos e ocorrem com maior frequência na região 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paraselar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. Apesar de raro, pode cursar com acometimento de III nervo e outras estruturas presentes no seio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cavernoso.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Esta paciente apesar do tratamento cirúrgico não apresentou melhora da paralisia de III sendo 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atruibuído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por provável cronicidade do quadro. 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algn="just"/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98A81AB9-22F4-4535-B979-A6577F280ECE}"/>
              </a:ext>
            </a:extLst>
          </p:cNvPr>
          <p:cNvSpPr txBox="1"/>
          <p:nvPr/>
        </p:nvSpPr>
        <p:spPr>
          <a:xfrm>
            <a:off x="19068036" y="28026176"/>
            <a:ext cx="994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CONCLUSÃO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1F762AEE-095D-40C4-B60D-CEF77C908FEA}"/>
              </a:ext>
            </a:extLst>
          </p:cNvPr>
          <p:cNvSpPr txBox="1"/>
          <p:nvPr/>
        </p:nvSpPr>
        <p:spPr>
          <a:xfrm>
            <a:off x="17743059" y="29314964"/>
            <a:ext cx="128768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Encondromas no seio cavernoso são lesões benignas raras com crescimento insidioso. Devido à grande quantidade de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diagnósticos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diferenciais em quadros de paresia de III o conhecimento deste tumor é de suma importância dado a possibilidade de cura através de remoção cirúrgica radical.</a:t>
            </a:r>
          </a:p>
        </p:txBody>
      </p:sp>
      <p:sp>
        <p:nvSpPr>
          <p:cNvPr id="20" name="CaixaDeTexto 11">
            <a:extLst>
              <a:ext uri="{FF2B5EF4-FFF2-40B4-BE49-F238E27FC236}">
                <a16:creationId xmlns="" xmlns:a16="http://schemas.microsoft.com/office/drawing/2014/main" id="{5D31E509-504A-4AAD-85E7-440B698BC36F}"/>
              </a:ext>
            </a:extLst>
          </p:cNvPr>
          <p:cNvSpPr txBox="1"/>
          <p:nvPr/>
        </p:nvSpPr>
        <p:spPr>
          <a:xfrm>
            <a:off x="17556172" y="11617474"/>
            <a:ext cx="12876828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Anatomo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Patológico: 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Neoplasia mesenquimal matura com proliferação de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células </a:t>
            </a: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pequenas com caracteres de condrócitos, circundadas por matriz cartilaginosa hialina com focos de calcificação - Encondroma</a:t>
            </a: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Imuno-Histoquímica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: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Marcadores: EMA+, CD99+ e Ki67– </a:t>
            </a:r>
          </a:p>
          <a:p>
            <a:pPr marL="4200296" lvl="2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compativel com lesão osteocartilaginosa com componente 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mixóide</a:t>
            </a:r>
            <a:endParaRPr lang="pt-BR" sz="4400" dirty="0" smtClean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Tratamento:</a:t>
            </a: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Craniotomia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Pterional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direita com </a:t>
            </a:r>
            <a:r>
              <a:rPr lang="pt-BR" sz="4400" dirty="0" err="1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exérese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de lesão do seio cavernoso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Fisioterapia motora</a:t>
            </a:r>
          </a:p>
          <a:p>
            <a:pPr marL="2385898" lvl="1" indent="-571500" algn="just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Seguimento 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Ambulatorial em programação de cirurgia para correçã</a:t>
            </a:r>
            <a:r>
              <a:rPr lang="pt-BR" sz="4400" dirty="0" smtClean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o de estrabismo</a:t>
            </a:r>
            <a:endParaRPr lang="pt-BR" sz="44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A0C6E796-93C3-433E-B22E-B992E1DDC743}"/>
              </a:ext>
            </a:extLst>
          </p:cNvPr>
          <p:cNvGrpSpPr/>
          <p:nvPr/>
        </p:nvGrpSpPr>
        <p:grpSpPr>
          <a:xfrm>
            <a:off x="1903226" y="36066372"/>
            <a:ext cx="12876828" cy="5570656"/>
            <a:chOff x="2076713" y="36796544"/>
            <a:chExt cx="12766401" cy="557065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72A4804-56CD-4D62-889C-2635B65BD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8087" y="36796544"/>
              <a:ext cx="6635027" cy="55626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748C4561-A96D-4880-A5BF-BE7DA4E8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6713" y="36804599"/>
              <a:ext cx="6131374" cy="556260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B63823-F521-425A-BBE0-2B873F2AA24E}"/>
              </a:ext>
            </a:extLst>
          </p:cNvPr>
          <p:cNvSpPr/>
          <p:nvPr/>
        </p:nvSpPr>
        <p:spPr>
          <a:xfrm>
            <a:off x="21976080" y="32510641"/>
            <a:ext cx="3746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uli" panose="00000500000000000000" pitchFamily="2" charset="0"/>
                <a:cs typeface="Calibri" panose="020F0502020204030204" pitchFamily="34" charset="0"/>
              </a:rPr>
              <a:t>Bibliografia</a:t>
            </a:r>
          </a:p>
        </p:txBody>
      </p:sp>
      <p:sp>
        <p:nvSpPr>
          <p:cNvPr id="31" name="CaixaDeTexto 28">
            <a:extLst>
              <a:ext uri="{FF2B5EF4-FFF2-40B4-BE49-F238E27FC236}">
                <a16:creationId xmlns="" xmlns:a16="http://schemas.microsoft.com/office/drawing/2014/main" id="{B43698A7-3375-46F2-B9A5-2738FA82F216}"/>
              </a:ext>
            </a:extLst>
          </p:cNvPr>
          <p:cNvSpPr txBox="1"/>
          <p:nvPr/>
        </p:nvSpPr>
        <p:spPr>
          <a:xfrm>
            <a:off x="17445747" y="33528091"/>
            <a:ext cx="12876827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Abdelhamid K,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Camras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LR,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Nijensohn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EM, Rosseau GL,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Cerullo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LJ. Intracranial chondroma arising from the cranial vault: CT and MR appearance. J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Comput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Assist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Tomogr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. 1996;20(4):556- 558.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Aoki A, Mori K, Tajima A, Maeda M.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Sellar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chondroma - case report. Neurol Med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Chir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(Tokyo). 1999;39(12):870-874.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doi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: 10.2176/nmc.39.870.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Bonneville F,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Cattin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F,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Marsot-Dupuch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K, Dormont D, Bonneville JF,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Chiras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J. T1 signal hyperintensity in the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sellar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region: spectrum of findings.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Radiographics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. 2006;26(1):93- 113.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doi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: 10.1148/rg.261055045.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Colpan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E, Attar A,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Erekul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S,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Arasil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E. Convexity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dural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 chondroma: a case report and review of the literature. J Clin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Neurosci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Muli" panose="00000500000000000000"/>
              </a:rPr>
              <a:t>. 2003;10(1):106-108.</a:t>
            </a:r>
          </a:p>
          <a:p>
            <a:endParaRPr lang="en-US" sz="3200" dirty="0">
              <a:latin typeface="Muli" panose="00000500000000000000"/>
            </a:endParaRPr>
          </a:p>
          <a:p>
            <a:r>
              <a:rPr lang="en-US" sz="3200" dirty="0">
                <a:latin typeface="Muli" panose="00000500000000000000"/>
              </a:rPr>
              <a:t>Fountas KN, </a:t>
            </a:r>
            <a:r>
              <a:rPr lang="en-US" sz="3200" dirty="0" err="1">
                <a:latin typeface="Muli" panose="00000500000000000000"/>
              </a:rPr>
              <a:t>Stamatiou</a:t>
            </a:r>
            <a:r>
              <a:rPr lang="en-US" sz="3200" dirty="0">
                <a:latin typeface="Muli" panose="00000500000000000000"/>
              </a:rPr>
              <a:t> S, </a:t>
            </a:r>
            <a:r>
              <a:rPr lang="en-US" sz="3200" dirty="0" err="1">
                <a:latin typeface="Muli" panose="00000500000000000000"/>
              </a:rPr>
              <a:t>Barbanis</a:t>
            </a:r>
            <a:r>
              <a:rPr lang="en-US" sz="3200" dirty="0">
                <a:latin typeface="Muli" panose="00000500000000000000"/>
              </a:rPr>
              <a:t> S, </a:t>
            </a:r>
            <a:r>
              <a:rPr lang="en-US" sz="3200" dirty="0" err="1">
                <a:latin typeface="Muli" panose="00000500000000000000"/>
              </a:rPr>
              <a:t>Kourtopoulos</a:t>
            </a:r>
            <a:r>
              <a:rPr lang="en-US" sz="3200" dirty="0">
                <a:latin typeface="Muli" panose="00000500000000000000"/>
              </a:rPr>
              <a:t> H. Intracranial falx chondroma: literature review and a case report. Clin Neurol </a:t>
            </a:r>
            <a:r>
              <a:rPr lang="en-US" sz="3200" dirty="0" err="1">
                <a:latin typeface="Muli" panose="00000500000000000000"/>
              </a:rPr>
              <a:t>Neurosurg</a:t>
            </a:r>
            <a:r>
              <a:rPr lang="en-US" sz="3200" dirty="0">
                <a:latin typeface="Muli" panose="00000500000000000000"/>
              </a:rPr>
              <a:t>. 2008;110(1):8-13. 14. </a:t>
            </a:r>
            <a:r>
              <a:rPr lang="en-US" sz="3200" dirty="0" err="1">
                <a:latin typeface="Muli" panose="00000500000000000000"/>
              </a:rPr>
              <a:t>Fratzoglou</a:t>
            </a:r>
            <a:r>
              <a:rPr lang="en-US" sz="3200" dirty="0">
                <a:latin typeface="Muli" panose="00000500000000000000"/>
              </a:rPr>
              <a:t> M, </a:t>
            </a:r>
            <a:r>
              <a:rPr lang="en-US" sz="3200" dirty="0" err="1">
                <a:latin typeface="Muli" panose="00000500000000000000"/>
              </a:rPr>
              <a:t>Condilis</a:t>
            </a:r>
            <a:r>
              <a:rPr lang="en-US" sz="3200" dirty="0">
                <a:latin typeface="Muli" panose="00000500000000000000"/>
              </a:rPr>
              <a:t> N, Panayiotopoulos V, </a:t>
            </a:r>
            <a:r>
              <a:rPr lang="en-US" sz="3200" dirty="0" err="1">
                <a:latin typeface="Muli" panose="00000500000000000000"/>
              </a:rPr>
              <a:t>Bahal</a:t>
            </a:r>
            <a:r>
              <a:rPr lang="en-US" sz="3200" dirty="0">
                <a:latin typeface="Muli" panose="00000500000000000000"/>
              </a:rPr>
              <a:t> D, </a:t>
            </a:r>
            <a:r>
              <a:rPr lang="en-US" sz="3200" dirty="0" err="1">
                <a:latin typeface="Muli" panose="00000500000000000000"/>
              </a:rPr>
              <a:t>Patheni</a:t>
            </a:r>
            <a:r>
              <a:rPr lang="en-US" sz="3200" dirty="0">
                <a:latin typeface="Muli" panose="00000500000000000000"/>
              </a:rPr>
              <a:t> M. Cavernous sinus chondroma. Case report and review of the literature. Ann Ital </a:t>
            </a:r>
            <a:r>
              <a:rPr lang="en-US" sz="3200" dirty="0" err="1">
                <a:latin typeface="Muli" panose="00000500000000000000"/>
              </a:rPr>
              <a:t>Chir</a:t>
            </a:r>
            <a:r>
              <a:rPr lang="en-US" sz="3200" dirty="0">
                <a:latin typeface="Muli" panose="00000500000000000000"/>
              </a:rPr>
              <a:t>. 2008;79(1):43-45.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Muli" panose="0000050000000000000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A31DA54-E046-49D7-AE3A-5E2DB4C4B609}"/>
              </a:ext>
            </a:extLst>
          </p:cNvPr>
          <p:cNvGrpSpPr/>
          <p:nvPr/>
        </p:nvGrpSpPr>
        <p:grpSpPr>
          <a:xfrm>
            <a:off x="2060880" y="24148036"/>
            <a:ext cx="13610043" cy="4892046"/>
            <a:chOff x="17860269" y="18740648"/>
            <a:chExt cx="11139025" cy="3296545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1AC6E031-B48A-417C-BECE-AFC14E26B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64785" t="40416" r="17232" b="50449"/>
            <a:stretch/>
          </p:blipFill>
          <p:spPr>
            <a:xfrm>
              <a:off x="25283108" y="19886417"/>
              <a:ext cx="3716186" cy="106186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C72A2086-00A2-4DB5-ABFE-1A659C229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15919" t="42053" r="64248" b="47865"/>
            <a:stretch/>
          </p:blipFill>
          <p:spPr>
            <a:xfrm>
              <a:off x="17860269" y="19875664"/>
              <a:ext cx="3627120" cy="10371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8A135ED8-E1D2-4697-AB33-3D98BE445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l="65444" t="35558" r="14722" b="54120"/>
            <a:stretch/>
          </p:blipFill>
          <p:spPr>
            <a:xfrm>
              <a:off x="21424799" y="18740648"/>
              <a:ext cx="3896026" cy="114059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6C3A0F99-67DA-4BFB-9C67-56CBAAEBC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l="15951" t="36148" r="62682" b="53685"/>
            <a:stretch/>
          </p:blipFill>
          <p:spPr>
            <a:xfrm>
              <a:off x="21414639" y="19886417"/>
              <a:ext cx="3907576" cy="104593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F18F7BC9-8542-42B9-BB0E-329AC5D2A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/>
            <a:srcRect l="65042" t="36140" r="15124" b="53777"/>
            <a:stretch/>
          </p:blipFill>
          <p:spPr>
            <a:xfrm>
              <a:off x="21424361" y="20932351"/>
              <a:ext cx="3902816" cy="1104842"/>
            </a:xfrm>
            <a:prstGeom prst="rect">
              <a:avLst/>
            </a:prstGeom>
          </p:spPr>
        </p:pic>
      </p:grpSp>
      <p:graphicFrame>
        <p:nvGraphicFramePr>
          <p:cNvPr id="43" name="Tabela 2">
            <a:extLst>
              <a:ext uri="{FF2B5EF4-FFF2-40B4-BE49-F238E27FC236}">
                <a16:creationId xmlns="" xmlns:a16="http://schemas.microsoft.com/office/drawing/2014/main" id="{1C9C46E6-F9E2-46E0-A366-F37428D28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9551948"/>
              </p:ext>
            </p:extLst>
          </p:nvPr>
        </p:nvGraphicFramePr>
        <p:xfrm>
          <a:off x="1794090" y="29260802"/>
          <a:ext cx="12639469" cy="7567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639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56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Figura 1 – Movimentação</a:t>
                      </a:r>
                      <a:r>
                        <a:rPr lang="pt-BR" sz="4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Ocular Extrínseca</a:t>
                      </a:r>
                      <a:endParaRPr lang="pt-BR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ela 2">
            <a:extLst>
              <a:ext uri="{FF2B5EF4-FFF2-40B4-BE49-F238E27FC236}">
                <a16:creationId xmlns="" xmlns:a16="http://schemas.microsoft.com/office/drawing/2014/main" id="{3E865D4E-37D2-43EA-A2CE-7C4EE5828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3740827"/>
              </p:ext>
            </p:extLst>
          </p:nvPr>
        </p:nvGraphicFramePr>
        <p:xfrm>
          <a:off x="1982120" y="42044144"/>
          <a:ext cx="12876829" cy="701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76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14398" lvl="1" indent="0" algn="l">
                        <a:buFont typeface="Arial" panose="020B0604020202020204" pitchFamily="34" charset="0"/>
                        <a:buNone/>
                      </a:pPr>
                      <a:r>
                        <a:rPr lang="pt-BR" sz="4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Figura 2 – Ressonância Magnética – Corte Sagital</a:t>
                      </a:r>
                      <a:endParaRPr lang="pt-BR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Imagem 29" descr="logoSantacasaNew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505196"/>
            <a:ext cx="4495328" cy="437160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8405978" y="24751863"/>
            <a:ext cx="100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-3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071945" y="26706786"/>
            <a:ext cx="201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XT40</a:t>
            </a:r>
            <a:r>
              <a:rPr lang="el-GR" sz="5400" dirty="0" smtClean="0">
                <a:solidFill>
                  <a:schemeClr val="bg1"/>
                </a:solidFill>
              </a:rPr>
              <a:t>Δ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2914914" y="26233821"/>
            <a:ext cx="94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-4</a:t>
            </a:r>
            <a:endParaRPr lang="pt-BR" sz="6600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8515023" y="27805118"/>
            <a:ext cx="100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-3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46" name="Seta para a direita 45"/>
          <p:cNvSpPr/>
          <p:nvPr/>
        </p:nvSpPr>
        <p:spPr>
          <a:xfrm>
            <a:off x="8472981" y="39940954"/>
            <a:ext cx="1545020" cy="882868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1" name="Seta para a direita 40"/>
          <p:cNvSpPr/>
          <p:nvPr/>
        </p:nvSpPr>
        <p:spPr>
          <a:xfrm>
            <a:off x="2224581" y="40036204"/>
            <a:ext cx="1545020" cy="882868"/>
          </a:xfrm>
          <a:prstGeom prst="right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74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695</Words>
  <Application>Microsoft Office PowerPoint</Application>
  <PresentationFormat>Personalizar</PresentationFormat>
  <Paragraphs>65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Rong Kay Tai</dc:creator>
  <cp:lastModifiedBy>secdiroft1</cp:lastModifiedBy>
  <cp:revision>62</cp:revision>
  <dcterms:created xsi:type="dcterms:W3CDTF">2019-01-09T21:00:39Z</dcterms:created>
  <dcterms:modified xsi:type="dcterms:W3CDTF">2020-02-07T19:18:39Z</dcterms:modified>
</cp:coreProperties>
</file>