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 autoAdjust="0"/>
    <p:restoredTop sz="93496" autoAdjust="0"/>
  </p:normalViewPr>
  <p:slideViewPr>
    <p:cSldViewPr snapToGrid="0">
      <p:cViewPr>
        <p:scale>
          <a:sx n="40" d="100"/>
          <a:sy n="40" d="100"/>
        </p:scale>
        <p:origin x="792" y="-82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EBEB9-FF13-C843-B466-1A86CD69152D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E3819-0870-D149-90FE-699EB656E46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E3819-0870-D149-90FE-699EB656E46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1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24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04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6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32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98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75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42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99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1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48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96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B706-3E9A-4D6B-8CF7-4DB76DE48DE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8AA9-E63B-44D5-951A-CB8689EE3BC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42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7900" y="1056899"/>
            <a:ext cx="8035153" cy="290966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429971" y="5366682"/>
            <a:ext cx="25531009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Oftalmomiíase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externa: Relato de Caso</a:t>
            </a:r>
            <a:endParaRPr lang="pt-BR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4042095" y="7044460"/>
            <a:ext cx="24306760" cy="283066"/>
          </a:xfrm>
          <a:custGeom>
            <a:avLst/>
            <a:gdLst/>
            <a:ahLst/>
            <a:cxnLst/>
            <a:rect l="l" t="t" r="r" b="b"/>
            <a:pathLst>
              <a:path w="8860155">
                <a:moveTo>
                  <a:pt x="0" y="0"/>
                </a:moveTo>
                <a:lnTo>
                  <a:pt x="8859748" y="0"/>
                </a:lnTo>
              </a:path>
            </a:pathLst>
          </a:custGeom>
          <a:ln w="127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aixaDeTexto 6"/>
          <p:cNvSpPr txBox="1"/>
          <p:nvPr/>
        </p:nvSpPr>
        <p:spPr>
          <a:xfrm>
            <a:off x="3571892" y="7612938"/>
            <a:ext cx="25531009" cy="555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Andrade, </a:t>
            </a:r>
            <a:r>
              <a:rPr lang="es-ES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J 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. </a:t>
            </a:r>
            <a:r>
              <a:rPr lang="en-US" alt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; Araujo, </a:t>
            </a:r>
            <a:r>
              <a:rPr lang="es-ES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B M 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F. </a:t>
            </a:r>
            <a:r>
              <a:rPr lang="en-US" alt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; </a:t>
            </a:r>
            <a:r>
              <a:rPr lang="es-ES" sz="4000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Langella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</a:t>
            </a:r>
            <a:r>
              <a:rPr lang="es-ES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E </a:t>
            </a:r>
            <a:r>
              <a:rPr lang="es-ES" sz="4000" dirty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D 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A. </a:t>
            </a:r>
            <a:r>
              <a:rPr lang="en-US" alt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3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; </a:t>
            </a:r>
            <a:r>
              <a:rPr lang="es-ES" sz="4000" dirty="0" err="1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Carmo</a:t>
            </a:r>
            <a:r>
              <a:rPr lang="es-ES" sz="4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, T D.</a:t>
            </a:r>
            <a:r>
              <a:rPr lang="en-US" alt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 4</a:t>
            </a: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; </a:t>
            </a:r>
            <a:r>
              <a:rPr lang="en-US" altLang="en-US" sz="4000" dirty="0" err="1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Campelo</a:t>
            </a: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, A E G. </a:t>
            </a:r>
            <a:r>
              <a:rPr lang="en-US" alt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uli" charset="0"/>
                <a:ea typeface="Muli" charset="0"/>
                <a:cs typeface="Muli" charset="0"/>
              </a:rPr>
              <a:t>5</a:t>
            </a: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4000" baseline="300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000" b="1" baseline="30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1-Residente do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Departamento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Oftalmologia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da Santa Casa de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Misericórdia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São Paulo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- SP</a:t>
            </a: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2- Residente do Departamento 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Santa casa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Misericórdia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São Paulo - SP</a:t>
            </a:r>
          </a:p>
          <a:p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3-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Fellow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do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setor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Oculopl</a:t>
            </a:r>
            <a:r>
              <a:rPr lang="pt-BR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ástica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do Departamento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Santa casa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Misericórdia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São Paulo 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- SP</a:t>
            </a:r>
            <a:endParaRPr lang="es-ES" sz="36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4-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Fellow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do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setor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Retina do Departamento de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Universidade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Federal de Minas Gerais </a:t>
            </a:r>
            <a:r>
              <a:rPr lang="mr-IN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–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MG</a:t>
            </a: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5- 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Residente do Departamento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Santa casa de </a:t>
            </a:r>
            <a:r>
              <a:rPr lang="es-ES" sz="3600" b="1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Misericórdia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São Paulo - SP</a:t>
            </a:r>
          </a:p>
          <a:p>
            <a:endParaRPr lang="es-ES" sz="36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  <a:p>
            <a:endParaRPr lang="es-ES" sz="3600" b="1" dirty="0" smtClean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  <a:p>
            <a:endParaRPr lang="pt-BR" sz="36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098237" y="13149529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INTRODUÇÃO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178280" y="14158289"/>
            <a:ext cx="12876828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err="1" smtClean="0">
                <a:latin typeface="Muli" charset="0"/>
                <a:ea typeface="Muli" charset="0"/>
                <a:cs typeface="Muli" charset="0"/>
              </a:rPr>
              <a:t>Miíase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é uma zoonose que acomete órgãos e tecidos em estágios larvais de moscas dípteras. Tais larvas se alimentam de tecidos vivos ou necróticos, completando seu ciclo de vida, ou parte dele, em um corpo hospedeiro.</a:t>
            </a:r>
          </a:p>
          <a:p>
            <a:pPr algn="just"/>
            <a:r>
              <a:rPr lang="pt-BR" sz="4000" dirty="0">
                <a:latin typeface="Muli" charset="0"/>
                <a:ea typeface="Muli" charset="0"/>
                <a:cs typeface="Muli" charset="0"/>
              </a:rPr>
              <a:t>A maioria dos casos de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miíase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primária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no homem, é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causada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pelas espécies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: </a:t>
            </a:r>
            <a:r>
              <a:rPr lang="pt-BR" sz="4000" dirty="0" err="1" smtClean="0">
                <a:latin typeface="Muli" charset="0"/>
                <a:ea typeface="Muli" charset="0"/>
                <a:cs typeface="Muli" charset="0"/>
              </a:rPr>
              <a:t>Dermatobia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</a:t>
            </a:r>
            <a:r>
              <a:rPr lang="pt-BR" sz="4000" dirty="0" err="1" smtClean="0">
                <a:latin typeface="Muli" charset="0"/>
                <a:ea typeface="Muli" charset="0"/>
                <a:cs typeface="Muli" charset="0"/>
              </a:rPr>
              <a:t>hominis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e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Cordilobia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antrophaga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. A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primeira espécie,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geralmente leva a uma inflamação mais localizada por uma só larva, ao passo que a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segunda espécie é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responsável por inflamações menos localizadas e envolvendo inúmeras larvas.</a:t>
            </a:r>
          </a:p>
          <a:p>
            <a:pPr algn="just"/>
            <a:r>
              <a:rPr lang="pt-BR" sz="4000" dirty="0">
                <a:latin typeface="Muli" charset="0"/>
                <a:ea typeface="Muli" charset="0"/>
                <a:cs typeface="Muli" charset="0"/>
              </a:rPr>
              <a:t>Na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oftalmomiíase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externa, ocorre o acometimento da órbita e/ou tecidos oculares anexos. O acometimento óculo-palpebral é raro, sendo observado em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apenas cerca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de 5% dos casos.</a:t>
            </a:r>
          </a:p>
          <a:p>
            <a:pPr algn="just"/>
            <a:endParaRPr lang="pt-BR" sz="4000" dirty="0" smtClean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  <a:p>
            <a:pPr algn="just"/>
            <a:endParaRPr lang="pt-BR" sz="44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71892" y="22853017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RELATO DE CASO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6891831" y="13887732"/>
            <a:ext cx="12876828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Muli" charset="0"/>
                <a:ea typeface="Muli" charset="0"/>
                <a:cs typeface="Muli" charset="0"/>
              </a:rPr>
              <a:t>O </a:t>
            </a:r>
            <a:r>
              <a:rPr lang="pt-BR" sz="4400" dirty="0">
                <a:latin typeface="Muli" charset="0"/>
                <a:ea typeface="Muli" charset="0"/>
                <a:cs typeface="Muli" charset="0"/>
              </a:rPr>
              <a:t>paciente em questão, apesar de não apresentar história nem sinais de imunodepressão, habitando em um grande centro urbano com boas condições socioeconômicas e de moradia, se deslocava frequentemente para zonas rurais, tornando-se um alvo a infestação com as moscas produtoras de </a:t>
            </a:r>
            <a:r>
              <a:rPr lang="pt-BR" sz="4400" dirty="0" err="1">
                <a:latin typeface="Muli" charset="0"/>
                <a:ea typeface="Muli" charset="0"/>
                <a:cs typeface="Muli" charset="0"/>
              </a:rPr>
              <a:t>miíase</a:t>
            </a:r>
            <a:r>
              <a:rPr lang="pt-BR" sz="4400" dirty="0">
                <a:latin typeface="Muli" charset="0"/>
                <a:ea typeface="Muli" charset="0"/>
                <a:cs typeface="Muli" charset="0"/>
              </a:rPr>
              <a:t> por meio de um orifício de entrada não percebido pelo mesmo.</a:t>
            </a:r>
          </a:p>
          <a:p>
            <a:pPr algn="just"/>
            <a:r>
              <a:rPr lang="pt-BR" sz="4400" dirty="0">
                <a:latin typeface="Muli" charset="0"/>
                <a:ea typeface="Muli" charset="0"/>
                <a:cs typeface="Muli" charset="0"/>
              </a:rPr>
              <a:t>O caso apresentado, assemelha-se a forma </a:t>
            </a:r>
            <a:r>
              <a:rPr lang="pt-BR" sz="4400" dirty="0" err="1">
                <a:latin typeface="Muli" charset="0"/>
                <a:ea typeface="Muli" charset="0"/>
                <a:cs typeface="Muli" charset="0"/>
              </a:rPr>
              <a:t>furunculóide</a:t>
            </a:r>
            <a:r>
              <a:rPr lang="pt-BR" sz="4400" dirty="0">
                <a:latin typeface="Muli" charset="0"/>
                <a:ea typeface="Muli" charset="0"/>
                <a:cs typeface="Muli" charset="0"/>
              </a:rPr>
              <a:t>, caracterizada pela formação de nódulos subcutâneos típicos que podem evoluir com infecções bacterianas e formação de abscessos, como ocorrido. A infestação ocorreu por uma única larva, tratando-se possivelmente de </a:t>
            </a:r>
            <a:r>
              <a:rPr lang="pt-BR" sz="4400" dirty="0" err="1">
                <a:latin typeface="Muli" charset="0"/>
                <a:ea typeface="Muli" charset="0"/>
                <a:cs typeface="Muli" charset="0"/>
              </a:rPr>
              <a:t>Dermatobia</a:t>
            </a:r>
            <a:r>
              <a:rPr lang="pt-BR" sz="4400" dirty="0">
                <a:latin typeface="Muli" charset="0"/>
                <a:ea typeface="Muli" charset="0"/>
                <a:cs typeface="Muli" charset="0"/>
              </a:rPr>
              <a:t> </a:t>
            </a:r>
            <a:r>
              <a:rPr lang="pt-BR" sz="4400" dirty="0" err="1">
                <a:latin typeface="Muli" charset="0"/>
                <a:ea typeface="Muli" charset="0"/>
                <a:cs typeface="Muli" charset="0"/>
              </a:rPr>
              <a:t>hominis</a:t>
            </a:r>
            <a:r>
              <a:rPr lang="pt-BR" sz="4400" dirty="0">
                <a:latin typeface="Muli" charset="0"/>
                <a:ea typeface="Muli" charset="0"/>
                <a:cs typeface="Muli" charset="0"/>
              </a:rPr>
              <a:t>.</a:t>
            </a:r>
          </a:p>
          <a:p>
            <a:pPr algn="just"/>
            <a:endParaRPr lang="pt-BR" sz="44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98237" y="35490607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DISCUSSÃO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094284" y="24056450"/>
            <a:ext cx="12876828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EIO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, 37 anos, masculino, negro, natural e residente de São Paulo (SP), monitor de acampamento, iniciou quadro progressivo de dor local associada a hiperemia, edema, e rubor em região de pálpebra inferior esquerda, dez dias após retornar de um acampamento em Brotas (SP). O paciente negava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comorbidades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, medicações de uso continuo, hábitos, vícios e alergias. </a:t>
            </a:r>
          </a:p>
          <a:p>
            <a:pPr algn="just"/>
            <a:r>
              <a:rPr lang="pt-BR" sz="4000" dirty="0">
                <a:latin typeface="Muli" charset="0"/>
                <a:ea typeface="Muli" charset="0"/>
                <a:cs typeface="Muli" charset="0"/>
              </a:rPr>
              <a:t>O paciente em questão procurou o serviço de pronto socorro oftalmológico da Santa Casa de Misericórdia de São Paulo, sendo observado edema e hiperemia 2+/4+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na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pálpebra inferior esquerda, com presença indireta da larva a 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eversão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da 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região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(Figuras 1 e 2).</a:t>
            </a:r>
            <a:endParaRPr lang="pt-BR" sz="4000" dirty="0">
              <a:latin typeface="Muli" charset="0"/>
              <a:ea typeface="Muli" charset="0"/>
              <a:cs typeface="Muli" charset="0"/>
            </a:endParaRPr>
          </a:p>
          <a:p>
            <a:pPr algn="just"/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Optou-se por realizar exérese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da larva, e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prescrever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Ivermectina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via oral em dose única de 150-200 µ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g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/kg de peso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associado a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Cefalexina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500mg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de 6/6h por 07 dias.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O paciente evoluiu com regressão do edema palpebral e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adequada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cicatrização, não sendo necessário até momento nova abordagem cirúrgica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.</a:t>
            </a:r>
            <a:endParaRPr lang="pt-BR" sz="4000" dirty="0">
              <a:latin typeface="Muli" charset="0"/>
              <a:ea typeface="Muli" charset="0"/>
              <a:cs typeface="Muli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8359683" y="22905553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CONCLUSÃO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6891831" y="23985152"/>
            <a:ext cx="128768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Muli" charset="0"/>
                <a:ea typeface="Muli" charset="0"/>
                <a:cs typeface="Muli" charset="0"/>
              </a:rPr>
              <a:t>Apesar de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rara,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a infecção parasitária da região óculo-palpebral deve ser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considerada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um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diagnóstico diferencial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em abcessos e celulites não responsivas ao tratamento convencional, especialmente em áreas endêmicas.</a:t>
            </a:r>
          </a:p>
          <a:p>
            <a:pPr algn="just"/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Neste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caso, podemos comprovar a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eficácia terapêutica da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remoção mecânica da larva associada a administração de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Ivermectina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via oral em dose única (150-200 µ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g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/kg de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peso) </a:t>
            </a:r>
            <a:r>
              <a:rPr lang="pt-BR" sz="4000" dirty="0" err="1" smtClean="0">
                <a:latin typeface="Muli" charset="0"/>
                <a:ea typeface="Muli" charset="0"/>
                <a:cs typeface="Muli" charset="0"/>
              </a:rPr>
              <a:t>juntametne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 com </a:t>
            </a:r>
            <a:r>
              <a:rPr lang="pt-BR" sz="4000" dirty="0" err="1" smtClean="0">
                <a:latin typeface="Muli" charset="0"/>
                <a:ea typeface="Muli" charset="0"/>
                <a:cs typeface="Muli" charset="0"/>
              </a:rPr>
              <a:t>antibioticoterapia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 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via oral (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Cefalexina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500mg de 6/6h por 07 </a:t>
            </a:r>
            <a:r>
              <a:rPr lang="pt-BR" sz="4000" dirty="0" smtClean="0">
                <a:latin typeface="Muli" charset="0"/>
                <a:ea typeface="Muli" charset="0"/>
                <a:cs typeface="Muli" charset="0"/>
              </a:rPr>
              <a:t>dias).</a:t>
            </a:r>
            <a:endParaRPr lang="pt-BR" sz="4000" dirty="0">
              <a:latin typeface="Muli" charset="0"/>
              <a:ea typeface="Muli" charset="0"/>
              <a:cs typeface="Muli" charset="0"/>
            </a:endParaRPr>
          </a:p>
          <a:p>
            <a:pPr algn="just"/>
            <a:endParaRPr lang="pt-BR" sz="4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5938693" y="34511979"/>
            <a:ext cx="16460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      Figura 1 e 2: visualização direta da larva . 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891831" y="40265766"/>
            <a:ext cx="12609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Figura 3: 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larva após retirada mecânica.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129928" y="30897095"/>
            <a:ext cx="13815293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830" y="1027249"/>
            <a:ext cx="8392404" cy="3171548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831" y="35387809"/>
            <a:ext cx="6705432" cy="4805933"/>
          </a:xfrm>
          <a:prstGeom prst="rect">
            <a:avLst/>
          </a:prstGeom>
        </p:spPr>
      </p:pic>
      <p:sp>
        <p:nvSpPr>
          <p:cNvPr id="28" name="CaixaDeTexto 27"/>
          <p:cNvSpPr txBox="1"/>
          <p:nvPr/>
        </p:nvSpPr>
        <p:spPr>
          <a:xfrm>
            <a:off x="2225717" y="36675805"/>
            <a:ext cx="12781954" cy="5500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Muli" charset="0"/>
                <a:ea typeface="Muli" charset="0"/>
                <a:cs typeface="Muli" charset="0"/>
              </a:rPr>
              <a:t>Muitas espécies diferentes de moscas podem produzir </a:t>
            </a:r>
            <a:r>
              <a:rPr lang="pt-BR" sz="4000" dirty="0" err="1">
                <a:latin typeface="Muli" charset="0"/>
                <a:ea typeface="Muli" charset="0"/>
                <a:cs typeface="Muli" charset="0"/>
              </a:rPr>
              <a:t>miíase</a:t>
            </a:r>
            <a:r>
              <a:rPr lang="pt-BR" sz="4000" dirty="0">
                <a:latin typeface="Muli" charset="0"/>
                <a:ea typeface="Muli" charset="0"/>
                <a:cs typeface="Muli" charset="0"/>
              </a:rPr>
              <a:t> e o tecido ocular pode ser afetado por transmissão mecânica e/ou pela atividade parasitária da larva. </a:t>
            </a:r>
          </a:p>
          <a:p>
            <a:pPr algn="just"/>
            <a:r>
              <a:rPr lang="pt-BR" sz="4000" dirty="0">
                <a:latin typeface="Muli" charset="0"/>
                <a:ea typeface="Muli" charset="0"/>
                <a:cs typeface="Muli" charset="0"/>
              </a:rPr>
              <a:t>Apesar de incomum, a infecção parasitária da região óculo-palpebral deve ser considerada como um diagnóstico possível em abcessos e celulites não responsivas ao tratamento convencional, especialmente em áreas endêmicas.</a:t>
            </a:r>
          </a:p>
          <a:p>
            <a:endParaRPr lang="pt-BR" dirty="0"/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3529" y="29714719"/>
            <a:ext cx="7154787" cy="4805932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18" y="29734828"/>
            <a:ext cx="5455008" cy="478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496</Words>
  <Application>Microsoft Macintosh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Muli</vt:lpstr>
      <vt:lpstr>Tahoma</vt:lpstr>
      <vt:lpstr>Arial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Usuário do Microsoft Office</cp:lastModifiedBy>
  <cp:revision>47</cp:revision>
  <dcterms:created xsi:type="dcterms:W3CDTF">2019-01-09T21:00:39Z</dcterms:created>
  <dcterms:modified xsi:type="dcterms:W3CDTF">2020-02-07T03:26:55Z</dcterms:modified>
</cp:coreProperties>
</file>