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2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5220" autoAdjust="0"/>
  </p:normalViewPr>
  <p:slideViewPr>
    <p:cSldViewPr snapToGrid="0">
      <p:cViewPr>
        <p:scale>
          <a:sx n="25" d="100"/>
          <a:sy n="25" d="100"/>
        </p:scale>
        <p:origin x="1104" y="-858"/>
      </p:cViewPr>
      <p:guideLst>
        <p:guide orient="horz" pos="12472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142B2-C6AC-4F2A-8A29-42DA1DAABB79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F57D8-E775-44C0-99C9-1A23C4437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03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1pPr>
    <a:lvl2pPr marL="2057126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2pPr>
    <a:lvl3pPr marL="4114251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3pPr>
    <a:lvl4pPr marL="6171377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4pPr>
    <a:lvl5pPr marL="8228503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5pPr>
    <a:lvl6pPr marL="10285628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6pPr>
    <a:lvl7pPr marL="12342754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7pPr>
    <a:lvl8pPr marL="14399880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8pPr>
    <a:lvl9pPr marL="16457005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42" y="36960175"/>
            <a:ext cx="32390852" cy="26400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4" y="36576276"/>
            <a:ext cx="32390852" cy="36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936" y="4382421"/>
            <a:ext cx="26729413" cy="2059209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8346" spc="-17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3299" y="25728118"/>
            <a:ext cx="26729413" cy="6600031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8504" cap="all" spc="709" baseline="0">
                <a:solidFill>
                  <a:schemeClr val="tx2"/>
                </a:solidFill>
                <a:latin typeface="+mj-lt"/>
              </a:defRPr>
            </a:lvl1pPr>
            <a:lvl2pPr marL="1619951" indent="0" algn="ctr">
              <a:buNone/>
              <a:defRPr sz="8504"/>
            </a:lvl2pPr>
            <a:lvl3pPr marL="3239902" indent="0" algn="ctr">
              <a:buNone/>
              <a:defRPr sz="8504"/>
            </a:lvl3pPr>
            <a:lvl4pPr marL="4859853" indent="0" algn="ctr">
              <a:buNone/>
              <a:defRPr sz="7086"/>
            </a:lvl4pPr>
            <a:lvl5pPr marL="6479804" indent="0" algn="ctr">
              <a:buNone/>
              <a:defRPr sz="7086"/>
            </a:lvl5pPr>
            <a:lvl6pPr marL="8099755" indent="0" algn="ctr">
              <a:buNone/>
              <a:defRPr sz="7086"/>
            </a:lvl6pPr>
            <a:lvl7pPr marL="9719706" indent="0" algn="ctr">
              <a:buNone/>
              <a:defRPr sz="7086"/>
            </a:lvl7pPr>
            <a:lvl8pPr marL="11339657" indent="0" algn="ctr">
              <a:buNone/>
              <a:defRPr sz="7086"/>
            </a:lvl8pPr>
            <a:lvl9pPr marL="12959608" indent="0" algn="ctr">
              <a:buNone/>
              <a:defRPr sz="708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3209259" y="25080119"/>
            <a:ext cx="262434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43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10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42" y="36960175"/>
            <a:ext cx="32390852" cy="26400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4" y="36576276"/>
            <a:ext cx="32390852" cy="36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95064"/>
            <a:ext cx="6986096" cy="332451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95061"/>
            <a:ext cx="20553298" cy="3324510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4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17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42" y="36960175"/>
            <a:ext cx="32390852" cy="26400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4" y="36576276"/>
            <a:ext cx="32390852" cy="36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936" y="4382421"/>
            <a:ext cx="26729413" cy="2059209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8346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5936" y="25713722"/>
            <a:ext cx="26729413" cy="6600031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8504" cap="all" spc="709" baseline="0">
                <a:solidFill>
                  <a:schemeClr val="tx2"/>
                </a:solidFill>
                <a:latin typeface="+mj-lt"/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3209259" y="25080119"/>
            <a:ext cx="262434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96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915936" y="1654942"/>
            <a:ext cx="26729413" cy="837711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5936" y="10657832"/>
            <a:ext cx="13121712" cy="2323211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23637" y="10657846"/>
            <a:ext cx="13121712" cy="2323210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44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15936" y="1654942"/>
            <a:ext cx="26729413" cy="837711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5936" y="10659669"/>
            <a:ext cx="13121712" cy="425151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7086" b="0" cap="all" baseline="0">
                <a:solidFill>
                  <a:schemeClr val="tx2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936" y="14911186"/>
            <a:ext cx="13121712" cy="189787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23637" y="10659669"/>
            <a:ext cx="13121712" cy="425151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7086" b="0" cap="all" baseline="0">
                <a:solidFill>
                  <a:schemeClr val="tx2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23637" y="14911186"/>
            <a:ext cx="13121712" cy="189787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94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16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42" y="36960175"/>
            <a:ext cx="32390852" cy="26400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4" y="36576276"/>
            <a:ext cx="32390852" cy="36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61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" y="0"/>
            <a:ext cx="10764660" cy="396001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736172" y="0"/>
            <a:ext cx="170096" cy="39600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73" y="3432010"/>
            <a:ext cx="8504813" cy="13200063"/>
          </a:xfrm>
        </p:spPr>
        <p:txBody>
          <a:bodyPr anchor="b">
            <a:normAutofit/>
          </a:bodyPr>
          <a:lstStyle>
            <a:lvl1pPr>
              <a:defRPr sz="12756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0414" y="4224020"/>
            <a:ext cx="17749428" cy="303601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4973" y="16896080"/>
            <a:ext cx="8504813" cy="1951209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5315">
                <a:solidFill>
                  <a:srgbClr val="FFFFFF"/>
                </a:solidFill>
              </a:defRPr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37063" y="37300782"/>
            <a:ext cx="6958488" cy="2108343"/>
          </a:xfrm>
        </p:spPr>
        <p:txBody>
          <a:bodyPr/>
          <a:lstStyle>
            <a:lvl1pPr algn="l">
              <a:defRPr/>
            </a:lvl1pPr>
          </a:lstStyle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57219" y="37300782"/>
            <a:ext cx="12352229" cy="210834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6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28600136"/>
            <a:ext cx="32390852" cy="110000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4" y="28381151"/>
            <a:ext cx="32390852" cy="36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936" y="29304139"/>
            <a:ext cx="26891409" cy="4752023"/>
          </a:xfrm>
        </p:spPr>
        <p:txBody>
          <a:bodyPr tIns="0" bIns="0" anchor="b">
            <a:noAutofit/>
          </a:bodyPr>
          <a:lstStyle>
            <a:lvl1pPr>
              <a:defRPr sz="12756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" y="0"/>
            <a:ext cx="32399249" cy="28381151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1338">
                <a:solidFill>
                  <a:schemeClr val="bg1"/>
                </a:solidFill>
              </a:defRPr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15932" y="34108962"/>
            <a:ext cx="26891409" cy="343201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2126"/>
              </a:spcAft>
              <a:buNone/>
              <a:defRPr sz="5315">
                <a:solidFill>
                  <a:srgbClr val="FFFFFF"/>
                </a:solidFill>
              </a:defRPr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1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36960175"/>
            <a:ext cx="32399292" cy="26400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36576274"/>
            <a:ext cx="32399292" cy="381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15936" y="1654942"/>
            <a:ext cx="26729413" cy="8377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5934" y="10657832"/>
            <a:ext cx="26729416" cy="232321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15941" y="37300782"/>
            <a:ext cx="656986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rgbClr val="FFFFFF"/>
                </a:solidFill>
              </a:defRPr>
            </a:lvl1pPr>
          </a:lstStyle>
          <a:p>
            <a:fld id="{9F9B29C2-0F5B-45F4-ACF6-E6C5EF1FC5ED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95751" y="37300782"/>
            <a:ext cx="12816225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309698" y="37300782"/>
            <a:ext cx="3486605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20">
                <a:solidFill>
                  <a:srgbClr val="FFFFFF"/>
                </a:solidFill>
              </a:defRPr>
            </a:lvl1pPr>
          </a:lstStyle>
          <a:p>
            <a:fld id="{3C5A9C21-6292-4C00-9801-CC69C0528251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3171718" y="10034848"/>
            <a:ext cx="2648641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70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239902" rtl="0" eaLnBrk="1" latinLnBrk="0" hangingPunct="1">
        <a:lnSpc>
          <a:spcPct val="85000"/>
        </a:lnSpc>
        <a:spcBef>
          <a:spcPct val="0"/>
        </a:spcBef>
        <a:buNone/>
        <a:defRPr sz="17007" kern="1200" spc="-17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3990" indent="-323990" algn="l" defTabSz="3239902" rtl="0" eaLnBrk="1" latinLnBrk="0" hangingPunct="1">
        <a:lnSpc>
          <a:spcPct val="90000"/>
        </a:lnSpc>
        <a:spcBef>
          <a:spcPts val="4252"/>
        </a:spcBef>
        <a:spcAft>
          <a:spcPts val="709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70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360759" indent="-647980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63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008739" indent="-647980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656720" indent="-647980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304700" indent="-647980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897520" indent="-809976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606160" indent="-809976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314800" indent="-809976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023440" indent="-809976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573770" y="10403255"/>
            <a:ext cx="15135080" cy="2333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NTRODUÇÃO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O ensino médico vem passando por transformações nas últimas décadas, com alteração das estruturas curriculares e novas metodologias de ensino. O exame de fundo de olho é etapa importante do exame clínico especialmente em portadores de Hipertensão Arterial Sistêmica (HAS) e Diabetes Mellitus (DM), agravos que constituem um dos grandes desafios de saúde pública nos dias atuais. Estudos publicados demonstram pouca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confiança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uso do </a:t>
            </a:r>
            <a:r>
              <a:rPr lang="pt-BR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fundoscópio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direto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tende a ser substituído por dispositivos portáteis com capacidade de obter </a:t>
            </a:r>
            <a:r>
              <a:rPr lang="pt-BR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retinografias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alta resolução.  Neste contexto, o ensino do exame do fundo de olho na graduação médica deve ter metas bem estabelecidas e que considerem as prioridades do cenário epidemiológico brasileiro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estando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alinhadas as novas tecnologias que estão despontando nos serviços de saúde.</a:t>
            </a:r>
          </a:p>
          <a:p>
            <a:pPr algn="just">
              <a:spcAft>
                <a:spcPts val="0"/>
              </a:spcAft>
            </a:pPr>
            <a:endParaRPr lang="pt-BR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Estruturar diretrizes para o ensino do exame de fundo de olho na graduação médica da Universidade do Estado do Pará.</a:t>
            </a:r>
          </a:p>
          <a:p>
            <a:pPr algn="just">
              <a:spcAft>
                <a:spcPts val="0"/>
              </a:spcAf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METODOLOGIA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Pesquisa de campo qualitativa, aplicada com levantamento e análise de dados usando técnicas de observação direta durante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realização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fundoscopias e análises de </a:t>
            </a:r>
            <a:r>
              <a:rPr lang="pt-BR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retinografias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 estudantes de medicina,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supervisão,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ambientes autênticos de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atendimento, co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a cooperação voluntaria de pacientes usuários do Sistema Único de Saúde.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 fim das atividades, entrevistas foram aplicadas aos 21 discentes cursando o 5º e o 6º ano de medicina e foi realizada posterior análise de conteúdo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o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IRAMUTEQ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ferramenta de análise lexical de texto. Todos os participantes da pesquisa inicialmente participaram de um estudo e discussão de caso clínico de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paciente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HAS e DM com finalidade de resgate do saber prévio, motivação para estudo individual e mobilização do domínio cognitivo a respeito do tema da pesquisa. Esta pesquisa foi aprovada pelo Comitê de Ética e Pesquisa da Universidade do Estado do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Pará e discentes e pacientes voluntários expressaram  concordância em Termo de Consentimento Livre e Esclarecido.</a:t>
            </a:r>
            <a:endParaRPr lang="pt-BR" sz="36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t-BR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Dos 21 alunos voluntários participantes da pesquisa apenas </a:t>
            </a:r>
            <a:r>
              <a:rPr lang="pt-BR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pt-BR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haviam tido</a:t>
            </a:r>
            <a:r>
              <a:rPr lang="pt-BR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experiência significativa anterior com </a:t>
            </a:r>
            <a:r>
              <a:rPr lang="pt-BR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fundoscópio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direto (9,52%) e 1 aluno havia participado de campanha com uso de dispositivo portátil para registro de imagem do fundo de olho (4,8%). O tempo das atividades de ensino e pesquisa para cada grupo de 5 estudantes (em ambiente autêntico de atendimento) totalizou 6 horas. Todos os estudantes conseguiram realizar os passos iniciais da técnica de fundoscopia direta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 1 a 5 tentativas com um número médio de 2 a 3 tentativas), como também analisar </a:t>
            </a:r>
            <a:r>
              <a:rPr lang="pt-BR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retinografias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As entrevistas </a:t>
            </a:r>
            <a:r>
              <a:rPr lang="pt-BR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estruturadas aplicadas aos alunos ao fim das atividades foram convertidas para texto e o programa IRAMUTEQ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gerou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classes ou categorias semânticas a partir do “corpus” constituído (</a:t>
            </a:r>
            <a:r>
              <a:rPr lang="pt-BR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1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549688" y="10403255"/>
            <a:ext cx="15275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203924" y="1053000"/>
            <a:ext cx="243948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METODOLOGIAS ATIVAS NO ENSINO DE COMPETÊNCIAS PARA O EXAME DE FUNDO DE OLHO NA PERCEPÇÃO DE ESTUDANTES DE MEDICINA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14521" y="4766630"/>
            <a:ext cx="305563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Norimar Pinto de Oliveira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Simone Argentino, Ellen Ágatta Marinho Silva, Marcelo Dias Ferreira Junior, Arthur Fernandes Farias e Prof.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Robson José Domingues.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4521" y="7095265"/>
            <a:ext cx="30970246" cy="1698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UEPA – UNIVERSIDADE DO ESTADO DO PARÁ – UEPA/Campus VIII – Marabá-Pará</a:t>
            </a:r>
            <a:endParaRPr lang="pt-BR" sz="5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 DE PÓS GRADUAÇÃO EDUCAÇÃO EM SAÚDE NA AMAZÔNIA (PPG ESA)</a:t>
            </a:r>
            <a:endParaRPr lang="pt-BR" sz="5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3890A1C9-F312-4F83-A133-6A28332B1938}"/>
              </a:ext>
            </a:extLst>
          </p:cNvPr>
          <p:cNvSpPr/>
          <p:nvPr/>
        </p:nvSpPr>
        <p:spPr>
          <a:xfrm>
            <a:off x="573770" y="9136512"/>
            <a:ext cx="15275830" cy="75811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Google Shape;103;p1">
            <a:extLst>
              <a:ext uri="{FF2B5EF4-FFF2-40B4-BE49-F238E27FC236}">
                <a16:creationId xmlns:a16="http://schemas.microsoft.com/office/drawing/2014/main" id="{9E6F2FD7-79EB-433B-8F6B-80B2FD720E8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50033"/>
          <a:stretch/>
        </p:blipFill>
        <p:spPr>
          <a:xfrm>
            <a:off x="714521" y="237137"/>
            <a:ext cx="3600000" cy="3666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DF4D826-16FB-493D-A474-0E4D5C1D16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9745" b="7922"/>
          <a:stretch/>
        </p:blipFill>
        <p:spPr>
          <a:xfrm>
            <a:off x="28582203" y="234261"/>
            <a:ext cx="3102564" cy="3672000"/>
          </a:xfrm>
          <a:prstGeom prst="snip1Rect">
            <a:avLst/>
          </a:prstGeom>
        </p:spPr>
      </p:pic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B6635B86-D606-4E54-B47F-6D21BA2840EE}"/>
              </a:ext>
            </a:extLst>
          </p:cNvPr>
          <p:cNvSpPr/>
          <p:nvPr/>
        </p:nvSpPr>
        <p:spPr>
          <a:xfrm>
            <a:off x="16549688" y="9136512"/>
            <a:ext cx="15275830" cy="75811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02DBA9B-14B9-45FA-AD2E-7DE7BC1C2473}"/>
              </a:ext>
            </a:extLst>
          </p:cNvPr>
          <p:cNvSpPr/>
          <p:nvPr/>
        </p:nvSpPr>
        <p:spPr>
          <a:xfrm>
            <a:off x="16549688" y="22416129"/>
            <a:ext cx="15135078" cy="14141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1: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 ou categorias semânticas geradas pelo analisador de textos IRAMUTEQ.</a:t>
            </a:r>
          </a:p>
          <a:p>
            <a:pPr lvl="0" algn="just"/>
            <a:endParaRPr lang="pt-BR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DISCUSSÃO: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 partir do cruzamento das anotações de observação direta, leitura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 entrevistas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da interpretação dos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“corpus”,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algumas conclusões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preliminares foram constituídas:  </a:t>
            </a:r>
            <a:endParaRPr lang="pt-BR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conformidade com a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literatura,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temas oftalmológicos relevantes para clínica geral são pouco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oferecidos na graduação médica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geralmente não ocorre associação teórico pratica ou uso de metodologias ativas de ensino; </a:t>
            </a:r>
          </a:p>
          <a:p>
            <a:pPr marL="742950" indent="-74295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técnica de fundoscopia direta apresenta dificuldades no ensino das habilidades necessárias para sua execução que podem ser contornadas com treinamento supervisionado; </a:t>
            </a:r>
          </a:p>
          <a:p>
            <a:pPr marL="742950" indent="-74295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estudantes percebem que imagens digitais são mais confiáveis em termos de detecção de alterações de fundo de olho; </a:t>
            </a:r>
          </a:p>
          <a:p>
            <a:pPr marL="742950" indent="-74295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treino em ambiente autêntico permite observar o desenvolvimento não somente de habilidades, mas também de atitudes na esfera ética e emocional dos estudantes.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CONCLUSÕES: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 programa mínimo e sustentado de treinamento usando metodologias ativas de ensino pode prover a competência ao egresso para ter acesso e analisar alterações de fundo de olho em portadores de HAS e DM. O programa deve levar em consideração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novas tecnologias disponíveis e a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integração teórico prática necessária para o desenvolvimento </a:t>
            </a:r>
            <a:r>
              <a:rPr lang="pt-B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 domínios cognitivos, psicomotores e atitudinais para o exame do fundo de olho.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pt-BR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FF071A6C-B0B5-44AD-ADCA-1418CFBE616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9689" y="10403255"/>
            <a:ext cx="15135078" cy="10970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2899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TM02900769[[fn=Retrospectiva]]</Template>
  <TotalTime>1330</TotalTime>
  <Words>731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Retrospectiva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Norimar</dc:creator>
  <cp:lastModifiedBy>Norimar</cp:lastModifiedBy>
  <cp:revision>58</cp:revision>
  <dcterms:created xsi:type="dcterms:W3CDTF">2020-02-02T11:26:59Z</dcterms:created>
  <dcterms:modified xsi:type="dcterms:W3CDTF">2020-02-06T23:46:34Z</dcterms:modified>
</cp:coreProperties>
</file>