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o morales" initials="hm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864" y="-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405" y="15854740"/>
            <a:ext cx="25923240" cy="16348656"/>
          </a:xfrm>
        </p:spPr>
        <p:txBody>
          <a:bodyPr>
            <a:normAutofit/>
          </a:bodyPr>
          <a:lstStyle>
            <a:lvl1pPr>
              <a:defRPr sz="227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405" y="32549140"/>
            <a:ext cx="25923240" cy="7211182"/>
          </a:xfrm>
        </p:spPr>
        <p:txBody>
          <a:bodyPr>
            <a:normAutofit/>
          </a:bodyPr>
          <a:lstStyle>
            <a:lvl1pPr marL="0" indent="0" algn="l">
              <a:buNone/>
              <a:defRPr sz="10400">
                <a:solidFill>
                  <a:schemeClr val="tx1"/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42772" y="11508267"/>
            <a:ext cx="5289042" cy="282520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8222" y="11508267"/>
            <a:ext cx="18574481" cy="2825206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405" y="31610706"/>
            <a:ext cx="25923240" cy="8149628"/>
          </a:xfrm>
        </p:spPr>
        <p:txBody>
          <a:bodyPr anchor="t"/>
          <a:lstStyle>
            <a:lvl1pPr algn="l">
              <a:defRPr sz="189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405" y="24350120"/>
            <a:ext cx="25923240" cy="6920164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/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405" y="9731709"/>
            <a:ext cx="25923240" cy="727081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40405" y="17282160"/>
            <a:ext cx="12637580" cy="2263963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6590873" y="17282167"/>
            <a:ext cx="12637580" cy="2265282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6058" y="17282160"/>
            <a:ext cx="11924690" cy="3917290"/>
          </a:xfrm>
        </p:spPr>
        <p:txBody>
          <a:bodyPr anchor="b">
            <a:noAutofit/>
          </a:bodyPr>
          <a:lstStyle>
            <a:lvl1pPr marL="0" indent="0">
              <a:buNone/>
              <a:defRPr sz="9500" b="1">
                <a:solidFill>
                  <a:schemeClr val="tx2"/>
                </a:solidFill>
              </a:defRPr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11731" y="17282160"/>
            <a:ext cx="11914310" cy="3917290"/>
          </a:xfrm>
        </p:spPr>
        <p:txBody>
          <a:bodyPr anchor="b">
            <a:noAutofit/>
          </a:bodyPr>
          <a:lstStyle>
            <a:lvl1pPr marL="0" indent="0">
              <a:buNone/>
              <a:defRPr sz="9500" b="1">
                <a:solidFill>
                  <a:schemeClr val="tx2"/>
                </a:solidFill>
              </a:defRPr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40405" y="9731709"/>
            <a:ext cx="25923240" cy="727081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40405" y="21314664"/>
            <a:ext cx="12637580" cy="1860712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590869" y="21314664"/>
            <a:ext cx="12637580" cy="1860712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405" y="11499788"/>
            <a:ext cx="10457379" cy="13689993"/>
          </a:xfrm>
        </p:spPr>
        <p:txBody>
          <a:bodyPr anchor="b">
            <a:normAutofit/>
          </a:bodyPr>
          <a:lstStyle>
            <a:lvl1pPr algn="l">
              <a:defRPr sz="1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84" y="11508269"/>
            <a:ext cx="14911561" cy="28202670"/>
          </a:xfrm>
        </p:spPr>
        <p:txBody>
          <a:bodyPr anchor="ctr"/>
          <a:lstStyle>
            <a:lvl1pPr>
              <a:defRPr sz="9500"/>
            </a:lvl1pPr>
            <a:lvl2pPr>
              <a:defRPr sz="8500"/>
            </a:lvl2pPr>
            <a:lvl3pPr>
              <a:defRPr sz="7600"/>
            </a:lvl3pPr>
            <a:lvl4pPr>
              <a:defRPr sz="6600"/>
            </a:lvl4pPr>
            <a:lvl5pPr>
              <a:defRPr sz="66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405" y="25584904"/>
            <a:ext cx="10457379" cy="1414593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405" y="11521440"/>
            <a:ext cx="10466508" cy="13710514"/>
          </a:xfrm>
        </p:spPr>
        <p:txBody>
          <a:bodyPr anchor="b">
            <a:normAutofit/>
          </a:bodyPr>
          <a:lstStyle>
            <a:lvl1pPr algn="l">
              <a:defRPr sz="1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51856" y="14401800"/>
            <a:ext cx="14311789" cy="2112264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405" y="25577597"/>
            <a:ext cx="10466508" cy="1417137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892483" y="3614984"/>
            <a:ext cx="305599" cy="36055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367877" y="3614984"/>
            <a:ext cx="2041455" cy="36055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405" y="9731709"/>
            <a:ext cx="25923240" cy="7270811"/>
          </a:xfrm>
          <a:prstGeom prst="rect">
            <a:avLst/>
          </a:prstGeom>
        </p:spPr>
        <p:txBody>
          <a:bodyPr vert="horz" lIns="432054" tIns="216027" rIns="432054" bIns="216027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405" y="17449956"/>
            <a:ext cx="25923240" cy="22299019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89756" y="3457420"/>
            <a:ext cx="4213987" cy="187688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BD66786-7B85-4CCF-B180-9166EFEABBEE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20462" y="3457419"/>
            <a:ext cx="3335387" cy="190103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/>
                </a:solidFill>
              </a:defRPr>
            </a:lvl1pPr>
          </a:lstStyle>
          <a:p>
            <a:fld id="{66C9E567-D906-4080-8266-80622B0E0E0D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93290" y="5392524"/>
            <a:ext cx="7960997" cy="1897730"/>
          </a:xfrm>
          <a:prstGeom prst="rect">
            <a:avLst/>
          </a:prstGeom>
        </p:spPr>
        <p:txBody>
          <a:bodyPr vert="horz" lIns="432054" tIns="0" rIns="432054" bIns="216027" rtlCol="0" anchor="t"/>
          <a:lstStyle>
            <a:lvl1pPr algn="l">
              <a:defRPr sz="47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320540" rtl="0" eaLnBrk="1" latinLnBrk="0" hangingPunct="1">
        <a:spcBef>
          <a:spcPct val="0"/>
        </a:spcBef>
        <a:buNone/>
        <a:defRPr sz="189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80135" indent="-864108" algn="l" defTabSz="432054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376297" indent="-864108" algn="l" defTabSz="432054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405" indent="-864108" algn="l" defTabSz="432054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864108" algn="l" defTabSz="432054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675" indent="-864108" algn="l" defTabSz="432054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810" indent="-864108" algn="l" defTabSz="432054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945" indent="-864108" algn="l" defTabSz="432054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indent="-864108" algn="l" defTabSz="432054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9721215" indent="-864108" algn="l" defTabSz="432054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92513" y="848194"/>
            <a:ext cx="26911370" cy="3668121"/>
          </a:xfrm>
        </p:spPr>
        <p:txBody>
          <a:bodyPr>
            <a:noAutofit/>
          </a:bodyPr>
          <a:lstStyle/>
          <a:p>
            <a:pPr algn="ctr"/>
            <a:r>
              <a:rPr lang="pt-BR" sz="6600" dirty="0" smtClean="0">
                <a:latin typeface="Berlin Sans FB" pitchFamily="34" charset="0"/>
                <a:cs typeface="FrankRuehl" pitchFamily="34" charset="-79"/>
              </a:rPr>
              <a:t>DELLEN </a:t>
            </a:r>
            <a:r>
              <a:rPr lang="pt-BR" sz="6600" dirty="0">
                <a:latin typeface="Berlin Sans FB" pitchFamily="34" charset="0"/>
                <a:cs typeface="FrankRuehl" pitchFamily="34" charset="-79"/>
              </a:rPr>
              <a:t>ESCLERAL BILATERAL APÓS CIRURGIA DE ESTRABISMO: UM RELATO DE CASO COM TOMOGRAFIA DE COERÊNCIA ÓPTICA DE SEGMENTO ANTERIOR (AS-OCT)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912038" y="4590810"/>
            <a:ext cx="28239737" cy="2381665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Hanna Carolina C. Teodoro, </a:t>
            </a:r>
            <a:r>
              <a:rPr lang="pt-BR" sz="4400" dirty="0" err="1"/>
              <a:t>Nathália</a:t>
            </a:r>
            <a:r>
              <a:rPr lang="pt-BR" sz="4400" dirty="0"/>
              <a:t> de Almeida Raupp,</a:t>
            </a:r>
            <a:r>
              <a:rPr lang="en-US" sz="4400" dirty="0"/>
              <a:t> Larissa K. G. </a:t>
            </a:r>
            <a:r>
              <a:rPr lang="en-US" sz="4400" dirty="0" err="1"/>
              <a:t>Mazzarollo</a:t>
            </a:r>
            <a:r>
              <a:rPr lang="en-US" sz="4400" dirty="0"/>
              <a:t>, Sylvia M. F. Sandoval, Luísa Moreira </a:t>
            </a:r>
            <a:r>
              <a:rPr lang="en-US" sz="4400" dirty="0" err="1"/>
              <a:t>Hopker</a:t>
            </a:r>
            <a:r>
              <a:rPr lang="en-US" sz="4400" dirty="0"/>
              <a:t>, Priscila I. Fernandes </a:t>
            </a:r>
            <a:r>
              <a:rPr lang="en-US" sz="4400" dirty="0" err="1"/>
              <a:t>Zaupa</a:t>
            </a:r>
            <a:endParaRPr lang="pt-BR" sz="4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4730" y="7417124"/>
            <a:ext cx="17945498" cy="36261465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just"/>
            <a:r>
              <a:rPr lang="pt-BR" sz="3600" b="1" dirty="0"/>
              <a:t>INTRODUÇÃO</a:t>
            </a:r>
          </a:p>
          <a:p>
            <a:pPr algn="just"/>
            <a:r>
              <a:rPr lang="pt-BR" sz="3600" dirty="0"/>
              <a:t>	O afinamento/</a:t>
            </a:r>
            <a:r>
              <a:rPr lang="pt-BR" sz="3600" dirty="0" err="1"/>
              <a:t>dellen</a:t>
            </a:r>
            <a:r>
              <a:rPr lang="pt-BR" sz="3600" dirty="0"/>
              <a:t> </a:t>
            </a:r>
            <a:r>
              <a:rPr lang="pt-BR" sz="3600" dirty="0" err="1"/>
              <a:t>escleral</a:t>
            </a:r>
            <a:r>
              <a:rPr lang="pt-BR" sz="3600" dirty="0"/>
              <a:t> é uma possível </a:t>
            </a:r>
            <a:r>
              <a:rPr lang="pt-PT" sz="3600" dirty="0"/>
              <a:t>complicação após cirurgia de estrabismo</a:t>
            </a:r>
            <a:r>
              <a:rPr lang="pt-BR" sz="3600" dirty="0"/>
              <a:t>. Até o momento, não há casos na literatura que utilizem a tomografia de coerência óptica do segmento anterior (AS-OCT) para realizar acompanhamento desta patologia. 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b="1" dirty="0"/>
              <a:t>RELATO DE CASO</a:t>
            </a:r>
          </a:p>
          <a:p>
            <a:pPr algn="just"/>
            <a:r>
              <a:rPr lang="pt-BR" sz="3600" dirty="0"/>
              <a:t>	Menino</a:t>
            </a:r>
            <a:r>
              <a:rPr lang="pt-PT" sz="3600" dirty="0"/>
              <a:t>, 3 anos de idade, portador de esotropia congênita, foi submetido à cirurgia de </a:t>
            </a:r>
            <a:r>
              <a:rPr lang="pt-PT" sz="3600" dirty="0" smtClean="0"/>
              <a:t>estrabismo no dia </a:t>
            </a:r>
            <a:r>
              <a:rPr lang="en-US" sz="3600" dirty="0" smtClean="0"/>
              <a:t>20/08/2016</a:t>
            </a:r>
            <a:r>
              <a:rPr lang="pt-PT" sz="3600" dirty="0" smtClean="0"/>
              <a:t>. </a:t>
            </a:r>
            <a:r>
              <a:rPr lang="pt-PT" sz="3600" dirty="0"/>
              <a:t>Foi realizado duplo recuo dos músculos retos mediais, com incisão conjuntival </a:t>
            </a:r>
            <a:r>
              <a:rPr lang="pt-PT" sz="3600" dirty="0" err="1"/>
              <a:t>perilimbar</a:t>
            </a:r>
            <a:r>
              <a:rPr lang="pt-PT" sz="3600" dirty="0"/>
              <a:t>, cauterização episcleral mínima/cuidadosa e sutura com Vicryl 6-0 Ethicon®, sem intercorrências. No pós operatório foi administrado colírio combinado (moxifloxacina e dexametasona) quatro vezes por dia por 10 dias, associado a colírio lubrificante por 30 dias, quatro vezes por dia.</a:t>
            </a:r>
            <a:endParaRPr lang="pt-BR" sz="3600" dirty="0"/>
          </a:p>
          <a:p>
            <a:pPr algn="just"/>
            <a:r>
              <a:rPr lang="pt-BR" sz="3600" dirty="0"/>
              <a:t>	No 30º dia de pós-operatório, foram observados à</a:t>
            </a:r>
            <a:r>
              <a:rPr lang="pt-PT" sz="3600" dirty="0"/>
              <a:t> </a:t>
            </a:r>
            <a:r>
              <a:rPr lang="pt-PT" sz="3600" dirty="0" err="1"/>
              <a:t>biomicroscopia</a:t>
            </a:r>
            <a:r>
              <a:rPr lang="pt-PT" sz="3600" dirty="0"/>
              <a:t> conjuntiva clara, ausência de reação de câmara anterior, afinamento conjuntival e escleral focal bilateral localizado anteriormente à nova inserção dos dois músculos retos mediais operados </a:t>
            </a:r>
            <a:r>
              <a:rPr lang="pt-BR" sz="3600" dirty="0"/>
              <a:t>(Figura 1). Após esta avaliação, foi iniciado o tratamento clínico com intensificação da </a:t>
            </a:r>
            <a:r>
              <a:rPr lang="pt-PT" sz="3600" dirty="0"/>
              <a:t>lubrificação associado ao uso de colírio de acetato de prednisolona 1% quatro vezes ao dia.</a:t>
            </a:r>
            <a:r>
              <a:rPr lang="pt-BR" sz="3600" dirty="0"/>
              <a:t> No </a:t>
            </a:r>
            <a:r>
              <a:rPr lang="pt-BR" sz="3600" dirty="0" smtClean="0"/>
              <a:t>70º dia de pós-operatório (</a:t>
            </a:r>
            <a:r>
              <a:rPr lang="en-US" sz="3600" dirty="0" smtClean="0"/>
              <a:t>03/11/2016)</a:t>
            </a:r>
            <a:r>
              <a:rPr lang="pt-PT" sz="3600" dirty="0" smtClean="0"/>
              <a:t>, </a:t>
            </a:r>
            <a:r>
              <a:rPr lang="pt-PT" sz="3600" dirty="0"/>
              <a:t>a lesão apresentava-se mais extensa e menos profunda no olho direito e menor e mais profunda no olho esquerdo, à </a:t>
            </a:r>
            <a:r>
              <a:rPr lang="pt-PT" sz="3600" dirty="0" smtClean="0"/>
              <a:t>biomicroscopia. O tamanho da lesão, visto no retinógrafo de segmento anterior, no 14º mês de evolução (Novembro/2017) era horizontal e vertical, respectivamente: </a:t>
            </a:r>
            <a:r>
              <a:rPr lang="pt-BR" sz="3600" dirty="0" smtClean="0"/>
              <a:t>Olho </a:t>
            </a:r>
            <a:r>
              <a:rPr lang="pt-BR" sz="3600" dirty="0"/>
              <a:t>direito: 3.71mm X 2.29mm; Olho esquerdo: 3.17mm X </a:t>
            </a:r>
            <a:r>
              <a:rPr lang="pt-BR" sz="3600" dirty="0" smtClean="0"/>
              <a:t>1.40mm. No 19º mês de evolução (Abril/2018), apresentava: </a:t>
            </a:r>
            <a:r>
              <a:rPr lang="pt-BR" sz="3600" dirty="0" smtClean="0">
                <a:sym typeface="Wingdings" pitchFamily="2" charset="2"/>
              </a:rPr>
              <a:t>Olho </a:t>
            </a:r>
            <a:r>
              <a:rPr lang="pt-BR" sz="3600" dirty="0">
                <a:sym typeface="Wingdings" pitchFamily="2" charset="2"/>
              </a:rPr>
              <a:t>direito: </a:t>
            </a:r>
            <a:r>
              <a:rPr lang="pt-BR" sz="3600" dirty="0" smtClean="0"/>
              <a:t>3.27mm </a:t>
            </a:r>
            <a:r>
              <a:rPr lang="pt-BR" sz="3600" dirty="0"/>
              <a:t>X </a:t>
            </a:r>
            <a:r>
              <a:rPr lang="pt-BR" sz="3600" dirty="0" smtClean="0"/>
              <a:t>1.99mm</a:t>
            </a:r>
            <a:r>
              <a:rPr lang="pt-BR" sz="3600" dirty="0"/>
              <a:t>; Olho esquerdo: </a:t>
            </a:r>
            <a:r>
              <a:rPr lang="pt-BR" sz="3600" dirty="0" smtClean="0"/>
              <a:t>2.70mm </a:t>
            </a:r>
            <a:r>
              <a:rPr lang="pt-BR" sz="3600" dirty="0"/>
              <a:t>X </a:t>
            </a:r>
            <a:r>
              <a:rPr lang="pt-BR" sz="3600" dirty="0" smtClean="0"/>
              <a:t>1.37mm </a:t>
            </a:r>
            <a:r>
              <a:rPr lang="pt-PT" sz="3600" dirty="0" smtClean="0"/>
              <a:t>(Figura </a:t>
            </a:r>
            <a:r>
              <a:rPr lang="pt-PT" sz="3600" dirty="0"/>
              <a:t>2 e 4</a:t>
            </a:r>
            <a:r>
              <a:rPr lang="pt-PT" sz="3600" dirty="0" smtClean="0"/>
              <a:t>). </a:t>
            </a:r>
          </a:p>
          <a:p>
            <a:pPr algn="just"/>
            <a:r>
              <a:rPr lang="pt-PT" sz="3600" dirty="0">
                <a:solidFill>
                  <a:srgbClr val="FF0000"/>
                </a:solidFill>
              </a:rPr>
              <a:t>	</a:t>
            </a:r>
            <a:r>
              <a:rPr lang="pt-PT" sz="3600" dirty="0"/>
              <a:t>O paciente foi submetido à avaliação laboratorial para doença reumatológica</a:t>
            </a:r>
            <a:r>
              <a:rPr lang="pt-BR" sz="3600" dirty="0"/>
              <a:t> (hemograma, velocidade de hemossedimentação - VHS, proteína C reativa - PCR, fator </a:t>
            </a:r>
            <a:r>
              <a:rPr lang="pt-BR" sz="3600" dirty="0" err="1"/>
              <a:t>antinuclear</a:t>
            </a:r>
            <a:r>
              <a:rPr lang="pt-BR" sz="3600" dirty="0"/>
              <a:t> - FAN e fator </a:t>
            </a:r>
            <a:r>
              <a:rPr lang="pt-BR" sz="3600" dirty="0" err="1"/>
              <a:t>reumatóide</a:t>
            </a:r>
            <a:r>
              <a:rPr lang="pt-BR" sz="3600" dirty="0"/>
              <a:t>), sendo todos os resultados negativos. </a:t>
            </a:r>
          </a:p>
          <a:p>
            <a:pPr algn="just"/>
            <a:r>
              <a:rPr lang="pt-BR" sz="3600" dirty="0"/>
              <a:t>	Foi realizada a </a:t>
            </a:r>
            <a:r>
              <a:rPr lang="pt-PT" sz="3600" dirty="0"/>
              <a:t>tomografia de coerência óptica de câmara anterior (AS-OCT) evidenciando </a:t>
            </a:r>
            <a:r>
              <a:rPr lang="pt-PT" sz="3600" dirty="0" smtClean="0"/>
              <a:t>o dellen </a:t>
            </a:r>
            <a:r>
              <a:rPr lang="pt-PT" sz="3600" dirty="0"/>
              <a:t>escleral </a:t>
            </a:r>
            <a:r>
              <a:rPr lang="pt-PT" sz="3600" dirty="0" smtClean="0"/>
              <a:t>bilateral (Figura </a:t>
            </a:r>
            <a:r>
              <a:rPr lang="pt-PT" sz="3600" dirty="0"/>
              <a:t>3 e 5) </a:t>
            </a:r>
            <a:r>
              <a:rPr lang="pt-PT" sz="3600" dirty="0" smtClean="0"/>
              <a:t>em Abril/2018, </a:t>
            </a:r>
            <a:r>
              <a:rPr lang="pt-PT" sz="3600" dirty="0"/>
              <a:t>que </a:t>
            </a:r>
            <a:r>
              <a:rPr lang="pt-PT" sz="3600" dirty="0" smtClean="0"/>
              <a:t>demonstrou estabilidade </a:t>
            </a:r>
            <a:r>
              <a:rPr lang="pt-PT" sz="3600" dirty="0"/>
              <a:t>no afinamento de esclera e conjuntiva, sem exposição </a:t>
            </a:r>
            <a:r>
              <a:rPr lang="pt-PT" sz="3600" dirty="0" smtClean="0"/>
              <a:t>uveal, </a:t>
            </a:r>
            <a:r>
              <a:rPr lang="pt-BR" sz="3600" dirty="0" smtClean="0"/>
              <a:t>até </a:t>
            </a:r>
            <a:r>
              <a:rPr lang="pt-BR" sz="3600" dirty="0"/>
              <a:t>a última </a:t>
            </a:r>
            <a:r>
              <a:rPr lang="pt-BR" sz="3600" dirty="0" smtClean="0"/>
              <a:t>avaliação. O alinhamento ocular permaneceu estável durante todo o acompanhamento e adequado para a cirurgia proposta.</a:t>
            </a:r>
          </a:p>
          <a:p>
            <a:pPr algn="just"/>
            <a:endParaRPr lang="pt-BR" sz="3600" b="1" dirty="0"/>
          </a:p>
          <a:p>
            <a:pPr algn="just"/>
            <a:r>
              <a:rPr lang="pt-BR" sz="3600" b="1" dirty="0" smtClean="0"/>
              <a:t>DISCUSSÃO</a:t>
            </a:r>
            <a:endParaRPr lang="pt-BR" sz="3600" b="1" dirty="0"/>
          </a:p>
          <a:p>
            <a:pPr algn="just"/>
            <a:r>
              <a:rPr lang="pt-BR" sz="3600" dirty="0" smtClean="0"/>
              <a:t>	O </a:t>
            </a:r>
            <a:r>
              <a:rPr lang="pt-BR" sz="3600" dirty="0"/>
              <a:t>afinamento/</a:t>
            </a:r>
            <a:r>
              <a:rPr lang="pt-BR" sz="3600" dirty="0" err="1"/>
              <a:t>dellen</a:t>
            </a:r>
            <a:r>
              <a:rPr lang="pt-BR" sz="3600" dirty="0"/>
              <a:t> </a:t>
            </a:r>
            <a:r>
              <a:rPr lang="pt-BR" sz="3600" dirty="0" err="1"/>
              <a:t>escleral</a:t>
            </a:r>
            <a:r>
              <a:rPr lang="pt-BR" sz="3600" dirty="0"/>
              <a:t> representa a desidratação local da esclera com sua translucidez aumentada. É uma condição benigna com pouco efeito sobre o resultado final da cirurgia do estrabismo e que precisa ser diferenciada de outras condições clínicas </a:t>
            </a:r>
            <a:r>
              <a:rPr lang="pt-BR" sz="3600" dirty="0" smtClean="0"/>
              <a:t>graves (</a:t>
            </a:r>
            <a:r>
              <a:rPr lang="pt-BR" sz="3600" dirty="0" err="1" smtClean="0"/>
              <a:t>esclerite</a:t>
            </a:r>
            <a:r>
              <a:rPr lang="pt-BR" sz="3600" dirty="0" smtClean="0"/>
              <a:t> necrotizante, perfuração, dentre outras)</a:t>
            </a:r>
            <a:r>
              <a:rPr lang="pt-PT" sz="3600" dirty="0" smtClean="0"/>
              <a:t>.</a:t>
            </a:r>
          </a:p>
          <a:p>
            <a:pPr algn="just"/>
            <a:r>
              <a:rPr lang="pt-PT" sz="3600" dirty="0" smtClean="0">
                <a:solidFill>
                  <a:srgbClr val="FF0000"/>
                </a:solidFill>
              </a:rPr>
              <a:t> </a:t>
            </a:r>
            <a:r>
              <a:rPr lang="pt-PT" sz="3600" dirty="0" smtClean="0"/>
              <a:t>	A </a:t>
            </a:r>
            <a:r>
              <a:rPr lang="pt-PT" sz="3600" dirty="0"/>
              <a:t>remoção da conjuntiva e a </a:t>
            </a:r>
            <a:r>
              <a:rPr lang="pt-BR" sz="3600" dirty="0"/>
              <a:t>cauterização excessiva dos vasos </a:t>
            </a:r>
            <a:r>
              <a:rPr lang="pt-BR" sz="3600" dirty="0" err="1"/>
              <a:t>episclerais</a:t>
            </a:r>
            <a:r>
              <a:rPr lang="pt-BR" sz="3600" dirty="0"/>
              <a:t> </a:t>
            </a:r>
            <a:r>
              <a:rPr lang="pt-PT" sz="3600" dirty="0"/>
              <a:t>durante a cirurgia podem ser fatores de risco para exposição escleral e consequente afinamento.</a:t>
            </a:r>
          </a:p>
          <a:p>
            <a:pPr algn="just"/>
            <a:r>
              <a:rPr lang="pt-BR" sz="3600" dirty="0" smtClean="0"/>
              <a:t>	Em </a:t>
            </a:r>
            <a:r>
              <a:rPr lang="pt-BR" sz="3600" dirty="0"/>
              <a:t>pacientes com </a:t>
            </a:r>
            <a:r>
              <a:rPr lang="pt-BR" sz="3600" dirty="0" err="1"/>
              <a:t>dellen</a:t>
            </a:r>
            <a:r>
              <a:rPr lang="pt-BR" sz="3600" dirty="0"/>
              <a:t> </a:t>
            </a:r>
            <a:r>
              <a:rPr lang="pt-BR" sz="3600" dirty="0" err="1"/>
              <a:t>escleral</a:t>
            </a:r>
            <a:r>
              <a:rPr lang="pt-BR" sz="3600" dirty="0"/>
              <a:t> pós-operatório, deve-se tentar uma lubrificação intensa com lágrimas artificiais antes de considerar os procedimentos cirúrgicos da conjuntiva. </a:t>
            </a:r>
          </a:p>
          <a:p>
            <a:pPr algn="just"/>
            <a:r>
              <a:rPr lang="pt-BR" sz="3600" dirty="0" smtClean="0"/>
              <a:t>	Segundo </a:t>
            </a:r>
            <a:r>
              <a:rPr lang="pt-BR" sz="3600" dirty="0"/>
              <a:t>a literatura, este é o primeiro relato que utiliza o AS-OCT em um paciente com afinamento </a:t>
            </a:r>
            <a:r>
              <a:rPr lang="pt-BR" sz="3600" dirty="0" err="1"/>
              <a:t>escleral</a:t>
            </a:r>
            <a:r>
              <a:rPr lang="pt-BR" sz="3600" dirty="0"/>
              <a:t> após a cirurgia de estrabismo. O presente caso destaca a utilidade deste exame para o diagnóstico e acompanhamento do </a:t>
            </a:r>
            <a:r>
              <a:rPr lang="pt-BR" sz="3600" dirty="0" err="1"/>
              <a:t>dellen</a:t>
            </a:r>
            <a:r>
              <a:rPr lang="pt-BR" sz="3600" dirty="0"/>
              <a:t> </a:t>
            </a:r>
            <a:r>
              <a:rPr lang="pt-BR" sz="3600" dirty="0" err="1"/>
              <a:t>escleral</a:t>
            </a:r>
            <a:r>
              <a:rPr lang="pt-BR" sz="3600" dirty="0"/>
              <a:t>, juntamente com a história clínica. 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b="1" dirty="0"/>
              <a:t>CONCLUSÃO</a:t>
            </a:r>
          </a:p>
          <a:p>
            <a:pPr algn="just"/>
            <a:r>
              <a:rPr lang="pt-BR" sz="3600" dirty="0" smtClean="0"/>
              <a:t>	A </a:t>
            </a:r>
            <a:r>
              <a:rPr lang="pt-BR" sz="3600" dirty="0"/>
              <a:t>tomografia de coerência óptica do segmento anterior </a:t>
            </a:r>
            <a:r>
              <a:rPr lang="pt-BR" sz="3600" dirty="0" smtClean="0"/>
              <a:t>(AS-OCT) pode </a:t>
            </a:r>
            <a:r>
              <a:rPr lang="pt-BR" sz="3600" dirty="0"/>
              <a:t>ser usado como exame complementar no acompanhamento  do afinamento/</a:t>
            </a:r>
            <a:r>
              <a:rPr lang="pt-BR" sz="3600" dirty="0" err="1"/>
              <a:t>dellen</a:t>
            </a:r>
            <a:r>
              <a:rPr lang="pt-BR" sz="3600" dirty="0"/>
              <a:t> </a:t>
            </a:r>
            <a:r>
              <a:rPr lang="pt-BR" sz="3600" dirty="0" err="1"/>
              <a:t>escleral</a:t>
            </a:r>
            <a:r>
              <a:rPr lang="pt-BR" sz="3600" dirty="0"/>
              <a:t> após cirurgia de estrabismo.</a:t>
            </a:r>
            <a:endParaRPr lang="pt-BR" sz="3600" b="1" dirty="0"/>
          </a:p>
          <a:p>
            <a:pPr algn="just"/>
            <a:endParaRPr lang="pt-BR" sz="3600" dirty="0"/>
          </a:p>
          <a:p>
            <a:pPr algn="just"/>
            <a:r>
              <a:rPr lang="pt-BR" sz="2400" dirty="0"/>
              <a:t>REFERÊNCIA BIBLIOGRÁFICA</a:t>
            </a:r>
          </a:p>
          <a:p>
            <a:pPr algn="just"/>
            <a:r>
              <a:rPr lang="pt-BR" sz="2400" dirty="0"/>
              <a:t>1- </a:t>
            </a:r>
            <a:r>
              <a:rPr lang="pt-BR" sz="2400" dirty="0" err="1"/>
              <a:t>Ines</a:t>
            </a:r>
            <a:r>
              <a:rPr lang="pt-BR" sz="2400" dirty="0"/>
              <a:t> Perez, MD, Salamanca, The “</a:t>
            </a:r>
            <a:r>
              <a:rPr lang="pt-BR" sz="2400" dirty="0" err="1"/>
              <a:t>Scleral</a:t>
            </a:r>
            <a:r>
              <a:rPr lang="pt-BR" sz="2400" dirty="0"/>
              <a:t> </a:t>
            </a:r>
            <a:r>
              <a:rPr lang="pt-BR" sz="2400" dirty="0" err="1"/>
              <a:t>Dellen</a:t>
            </a:r>
            <a:r>
              <a:rPr lang="pt-BR" sz="2400" dirty="0"/>
              <a:t>,” a </a:t>
            </a:r>
            <a:r>
              <a:rPr lang="pt-BR" sz="2400" dirty="0" err="1"/>
              <a:t>Complication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Adjustable</a:t>
            </a:r>
            <a:r>
              <a:rPr lang="pt-BR" sz="2400" dirty="0"/>
              <a:t> </a:t>
            </a:r>
            <a:r>
              <a:rPr lang="pt-BR" sz="2400" dirty="0" err="1"/>
              <a:t>Strabismus</a:t>
            </a:r>
            <a:r>
              <a:rPr lang="pt-BR" sz="2400" dirty="0"/>
              <a:t> </a:t>
            </a:r>
            <a:r>
              <a:rPr lang="pt-BR" sz="2400" dirty="0" err="1"/>
              <a:t>Surgery</a:t>
            </a:r>
            <a:r>
              <a:rPr lang="pt-BR" sz="2400" dirty="0"/>
              <a:t>, </a:t>
            </a:r>
            <a:r>
              <a:rPr lang="pt-BR" sz="2400" dirty="0" smtClean="0"/>
              <a:t>JAAPOS 2002;6:332-3</a:t>
            </a:r>
            <a:endParaRPr lang="pt-BR" sz="2400" dirty="0"/>
          </a:p>
          <a:p>
            <a:r>
              <a:rPr lang="pt-BR" sz="2400" dirty="0"/>
              <a:t>2- </a:t>
            </a:r>
            <a:r>
              <a:rPr lang="pt-BR" sz="2400" dirty="0" err="1"/>
              <a:t>Coats</a:t>
            </a:r>
            <a:r>
              <a:rPr lang="pt-BR" sz="2400" dirty="0"/>
              <a:t>, D. K. (2010). </a:t>
            </a:r>
            <a:r>
              <a:rPr lang="pt-BR" sz="2400" dirty="0" err="1"/>
              <a:t>Strabismus</a:t>
            </a:r>
            <a:r>
              <a:rPr lang="pt-BR" sz="2400" dirty="0"/>
              <a:t> </a:t>
            </a:r>
            <a:r>
              <a:rPr lang="pt-BR" sz="2400" dirty="0" err="1"/>
              <a:t>Surgery</a:t>
            </a:r>
            <a:r>
              <a:rPr lang="pt-BR" sz="2400" dirty="0"/>
              <a:t> </a:t>
            </a:r>
            <a:r>
              <a:rPr lang="pt-BR" sz="2400" dirty="0" err="1"/>
              <a:t>Complications</a:t>
            </a:r>
            <a:r>
              <a:rPr lang="pt-BR" sz="2400" dirty="0"/>
              <a:t>. </a:t>
            </a:r>
            <a:r>
              <a:rPr lang="pt-BR" sz="2400" dirty="0" err="1"/>
              <a:t>International</a:t>
            </a:r>
            <a:r>
              <a:rPr lang="pt-BR" sz="2400" dirty="0"/>
              <a:t> </a:t>
            </a:r>
            <a:r>
              <a:rPr lang="pt-BR" sz="2400" dirty="0" err="1"/>
              <a:t>Ophthalmology</a:t>
            </a:r>
            <a:r>
              <a:rPr lang="pt-BR" sz="2400" dirty="0"/>
              <a:t> </a:t>
            </a:r>
            <a:r>
              <a:rPr lang="pt-BR" sz="2400" dirty="0" err="1"/>
              <a:t>Clinics</a:t>
            </a:r>
            <a:r>
              <a:rPr lang="pt-BR" sz="2400" dirty="0"/>
              <a:t>, 50(4), 125–135. </a:t>
            </a:r>
          </a:p>
          <a:p>
            <a:r>
              <a:rPr lang="pt-BR" sz="2400" dirty="0"/>
              <a:t>3- </a:t>
            </a:r>
            <a:r>
              <a:rPr lang="pt-BR" sz="2400" dirty="0" err="1"/>
              <a:t>Sharma</a:t>
            </a:r>
            <a:r>
              <a:rPr lang="pt-BR" sz="2400" dirty="0"/>
              <a:t> P, </a:t>
            </a:r>
            <a:r>
              <a:rPr lang="pt-BR" sz="2400" dirty="0" err="1"/>
              <a:t>Ayra</a:t>
            </a:r>
            <a:r>
              <a:rPr lang="pt-BR" sz="2400" dirty="0"/>
              <a:t> AV, </a:t>
            </a:r>
            <a:r>
              <a:rPr lang="pt-BR" sz="2400" dirty="0" err="1"/>
              <a:t>Praskash</a:t>
            </a:r>
            <a:r>
              <a:rPr lang="pt-BR" sz="2400" dirty="0"/>
              <a:t> P. </a:t>
            </a:r>
            <a:r>
              <a:rPr lang="pt-BR" sz="2400" dirty="0" err="1"/>
              <a:t>Scleral</a:t>
            </a:r>
            <a:r>
              <a:rPr lang="pt-BR" sz="2400" dirty="0"/>
              <a:t> </a:t>
            </a:r>
            <a:r>
              <a:rPr lang="pt-BR" sz="2400" dirty="0" err="1"/>
              <a:t>dellen</a:t>
            </a:r>
            <a:r>
              <a:rPr lang="pt-BR" sz="2400" dirty="0"/>
              <a:t> in </a:t>
            </a:r>
            <a:r>
              <a:rPr lang="pt-BR" sz="2400" dirty="0" err="1"/>
              <a:t>strabismus</a:t>
            </a:r>
            <a:r>
              <a:rPr lang="pt-BR" sz="2400" dirty="0"/>
              <a:t> </a:t>
            </a:r>
            <a:r>
              <a:rPr lang="pt-BR" sz="2400" dirty="0" err="1"/>
              <a:t>surgery</a:t>
            </a:r>
            <a:r>
              <a:rPr lang="pt-BR" sz="2400" dirty="0"/>
              <a:t>. Acta </a:t>
            </a:r>
            <a:r>
              <a:rPr lang="pt-BR" sz="2400" dirty="0" err="1"/>
              <a:t>Ophthalmol</a:t>
            </a:r>
            <a:r>
              <a:rPr lang="pt-BR" sz="2400" dirty="0"/>
              <a:t> 1990;68:493-4.</a:t>
            </a:r>
          </a:p>
          <a:p>
            <a:pPr algn="just"/>
            <a:endParaRPr lang="en-US" sz="3600" dirty="0"/>
          </a:p>
          <a:p>
            <a:pPr algn="just"/>
            <a:endParaRPr lang="pt-BR" sz="3600" dirty="0"/>
          </a:p>
        </p:txBody>
      </p:sp>
      <p:sp>
        <p:nvSpPr>
          <p:cNvPr id="10" name="Retângulo 9"/>
          <p:cNvSpPr/>
          <p:nvPr/>
        </p:nvSpPr>
        <p:spPr>
          <a:xfrm>
            <a:off x="20805161" y="27211323"/>
            <a:ext cx="9006376" cy="944105"/>
          </a:xfrm>
          <a:prstGeom prst="rect">
            <a:avLst/>
          </a:prstGeom>
        </p:spPr>
        <p:txBody>
          <a:bodyPr wrap="none" lIns="432054" tIns="216027" rIns="432054" bIns="216027">
            <a:spAutoFit/>
          </a:bodyPr>
          <a:lstStyle/>
          <a:p>
            <a:r>
              <a:rPr lang="pt-BR" sz="3300" dirty="0"/>
              <a:t>Figura 3 – AS-OCT olho </a:t>
            </a:r>
            <a:r>
              <a:rPr lang="pt-BR" sz="3300" dirty="0" smtClean="0"/>
              <a:t>direito – Abril/2018</a:t>
            </a:r>
            <a:endParaRPr lang="pt-BR" sz="3300" dirty="0"/>
          </a:p>
        </p:txBody>
      </p:sp>
      <p:sp>
        <p:nvSpPr>
          <p:cNvPr id="12" name="Retângulo 11"/>
          <p:cNvSpPr/>
          <p:nvPr/>
        </p:nvSpPr>
        <p:spPr>
          <a:xfrm>
            <a:off x="21305592" y="12831973"/>
            <a:ext cx="7772634" cy="945260"/>
          </a:xfrm>
          <a:prstGeom prst="rect">
            <a:avLst/>
          </a:prstGeom>
        </p:spPr>
        <p:txBody>
          <a:bodyPr wrap="none" lIns="432054" tIns="216027" rIns="432054" bIns="216027">
            <a:spAutoFit/>
          </a:bodyPr>
          <a:lstStyle/>
          <a:p>
            <a:r>
              <a:rPr lang="pt-BR" sz="3300" dirty="0"/>
              <a:t>Figura 1 – 30º dia de pós-operatório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9309575" y="18540562"/>
            <a:ext cx="11510074" cy="1451936"/>
          </a:xfrm>
          <a:prstGeom prst="rect">
            <a:avLst/>
          </a:prstGeom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pt-BR" sz="3300" dirty="0"/>
              <a:t>Figura 2 – </a:t>
            </a:r>
            <a:r>
              <a:rPr lang="pt-BR" sz="3300" dirty="0" err="1" smtClean="0"/>
              <a:t>Retinógrafo</a:t>
            </a:r>
            <a:r>
              <a:rPr lang="pt-BR" sz="3300" dirty="0" smtClean="0"/>
              <a:t> de segmento anterior </a:t>
            </a:r>
            <a:r>
              <a:rPr lang="pt-BR" sz="3300" dirty="0"/>
              <a:t>olho </a:t>
            </a:r>
            <a:r>
              <a:rPr lang="pt-BR" sz="3300" dirty="0" smtClean="0"/>
              <a:t>direito</a:t>
            </a:r>
            <a:r>
              <a:rPr lang="pt-BR" sz="3300" dirty="0"/>
              <a:t> </a:t>
            </a:r>
            <a:endParaRPr lang="pt-BR" sz="3300" dirty="0" smtClean="0"/>
          </a:p>
          <a:p>
            <a:pPr algn="ctr"/>
            <a:r>
              <a:rPr lang="pt-BR" sz="3300" dirty="0" smtClean="0"/>
              <a:t>– Novembro/2017 e Abril/2018</a:t>
            </a:r>
            <a:endParaRPr lang="pt-BR" sz="33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19057699" y="7652953"/>
            <a:ext cx="12114791" cy="5103307"/>
            <a:chOff x="0" y="0"/>
            <a:chExt cx="3347499" cy="1296062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7" t="17615" r="19356" b="569"/>
            <a:stretch/>
          </p:blipFill>
          <p:spPr bwMode="auto">
            <a:xfrm>
              <a:off x="1781092" y="0"/>
              <a:ext cx="1566407" cy="12960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6" t="16146" r="13914" b="24678"/>
            <a:stretch/>
          </p:blipFill>
          <p:spPr bwMode="auto">
            <a:xfrm>
              <a:off x="0" y="7951"/>
              <a:ext cx="1645920" cy="12881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927" y="13777235"/>
            <a:ext cx="12394214" cy="476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m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080" y="19878108"/>
            <a:ext cx="13483884" cy="748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280" y="28152659"/>
            <a:ext cx="12803446" cy="547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19102279" y="33511025"/>
            <a:ext cx="12005402" cy="1451936"/>
          </a:xfrm>
          <a:prstGeom prst="rect">
            <a:avLst/>
          </a:prstGeom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pt-BR" sz="3300" dirty="0"/>
              <a:t>Figura 4 – </a:t>
            </a:r>
            <a:r>
              <a:rPr lang="pt-BR" sz="3300" dirty="0" err="1"/>
              <a:t>Retinógrafo</a:t>
            </a:r>
            <a:r>
              <a:rPr lang="pt-BR" sz="3300" dirty="0"/>
              <a:t> de segmento anterior </a:t>
            </a:r>
            <a:r>
              <a:rPr lang="pt-BR" sz="3300" dirty="0" smtClean="0"/>
              <a:t>olho esquerdo</a:t>
            </a:r>
            <a:endParaRPr lang="pt-BR" sz="3300" dirty="0"/>
          </a:p>
          <a:p>
            <a:pPr algn="ctr"/>
            <a:r>
              <a:rPr lang="pt-BR" sz="3300" dirty="0"/>
              <a:t>– Novembro/2017 e Abril/2018</a:t>
            </a:r>
          </a:p>
        </p:txBody>
      </p:sp>
      <p:pic>
        <p:nvPicPr>
          <p:cNvPr id="29" name="Imagem 2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34" y="34821179"/>
            <a:ext cx="13733260" cy="730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tângulo 29"/>
          <p:cNvSpPr/>
          <p:nvPr/>
        </p:nvSpPr>
        <p:spPr>
          <a:xfrm>
            <a:off x="19944641" y="42044971"/>
            <a:ext cx="9618723" cy="944105"/>
          </a:xfrm>
          <a:prstGeom prst="rect">
            <a:avLst/>
          </a:prstGeom>
        </p:spPr>
        <p:txBody>
          <a:bodyPr wrap="none" lIns="432054" tIns="216027" rIns="432054" bIns="216027">
            <a:spAutoFit/>
          </a:bodyPr>
          <a:lstStyle/>
          <a:p>
            <a:r>
              <a:rPr lang="pt-BR" sz="3300" dirty="0"/>
              <a:t>Figura 5 – AS-OCT olho esquerdo – </a:t>
            </a:r>
            <a:r>
              <a:rPr lang="pt-BR" sz="3300" dirty="0" smtClean="0"/>
              <a:t>Abril/2018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719034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775</TotalTime>
  <Words>107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Perspectiva</vt:lpstr>
      <vt:lpstr>DELLEN ESCLERAL BILATERAL APÓS CIRURGIA DE ESTRABISMO: UM RELATO DE CASO COM TOMOGRAFIA DE COERÊNCIA ÓPTICA DE SEGMENTO ANTERIOR (AS-OCT)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Evaldo-pc</dc:creator>
  <cp:lastModifiedBy>Evaldo-pc</cp:lastModifiedBy>
  <cp:revision>49</cp:revision>
  <dcterms:created xsi:type="dcterms:W3CDTF">2017-03-28T17:31:50Z</dcterms:created>
  <dcterms:modified xsi:type="dcterms:W3CDTF">2019-01-10T10:06:52Z</dcterms:modified>
</cp:coreProperties>
</file>