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9" r:id="rId2"/>
  </p:sldIdLst>
  <p:sldSz cx="10080625" cy="13681075"/>
  <p:notesSz cx="6858000" cy="9144000"/>
  <p:defaultTextStyle>
    <a:defPPr>
      <a:defRPr lang="pt-BR"/>
    </a:defPPr>
    <a:lvl1pPr marL="0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872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7460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618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4919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364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237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1108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29837" algn="l" defTabSz="135746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9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280"/>
    <a:srgbClr val="DA9700"/>
    <a:srgbClr val="059144"/>
    <a:srgbClr val="3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3" autoAdjust="0"/>
    <p:restoredTop sz="94660"/>
  </p:normalViewPr>
  <p:slideViewPr>
    <p:cSldViewPr>
      <p:cViewPr>
        <p:scale>
          <a:sx n="66" d="100"/>
          <a:sy n="66" d="100"/>
        </p:scale>
        <p:origin x="1408" y="-2756"/>
      </p:cViewPr>
      <p:guideLst>
        <p:guide orient="horz" pos="4309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838F9-64AB-4554-BA16-C42399560E00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039-3D27-41D9-89D5-73AB15AA17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34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1" latinLnBrk="0" hangingPunct="1">
        <a:spcBef>
          <a:spcPct val="0"/>
        </a:spcBef>
        <a:buNone/>
        <a:defRPr kumimoji="0" sz="2000" b="1" kern="1200" baseline="0">
          <a:solidFill>
            <a:srgbClr val="146280"/>
          </a:solidFill>
          <a:latin typeface="+mj-lt"/>
          <a:ea typeface="+mj-ea"/>
          <a:cs typeface="+mj-cs"/>
        </a:defRPr>
      </a:lvl1pPr>
    </p:titleStyle>
    <p:bodyStyle>
      <a:lvl1pPr marL="543005" indent="-380104" algn="l" rtl="0" eaLnBrk="1" latinLnBrk="0" hangingPunct="1">
        <a:spcBef>
          <a:spcPts val="446"/>
        </a:spcBef>
        <a:buClr>
          <a:schemeClr val="accent3"/>
        </a:buClr>
        <a:buFont typeface="Georgia"/>
        <a:buChar char="•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77410" indent="-366529" algn="l" rtl="0" eaLnBrk="1" latinLnBrk="0" hangingPunct="1">
        <a:spcBef>
          <a:spcPts val="446"/>
        </a:spcBef>
        <a:buClr>
          <a:schemeClr val="accent2"/>
        </a:buClr>
        <a:buFont typeface="Georgia"/>
        <a:buChar char="▫"/>
        <a:defRPr kumimoji="0" sz="39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71089" indent="-325803" algn="l" rtl="0" eaLnBrk="1" latinLnBrk="0" hangingPunct="1">
        <a:spcBef>
          <a:spcPts val="446"/>
        </a:spcBef>
        <a:buClr>
          <a:schemeClr val="accent1"/>
        </a:buClr>
        <a:buFont typeface="Wingdings 2"/>
        <a:buChar char=""/>
        <a:defRPr kumimoji="0" sz="3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51193" indent="-298653" algn="l" rtl="0" eaLnBrk="1" latinLnBrk="0" hangingPunct="1">
        <a:spcBef>
          <a:spcPts val="446"/>
        </a:spcBef>
        <a:buClr>
          <a:schemeClr val="accent1"/>
        </a:buClr>
        <a:buFont typeface="Wingdings 2"/>
        <a:buChar char=""/>
        <a:defRPr kumimoji="0" sz="33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63421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3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389224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27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715027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▫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013680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◦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325908" indent="-271503" algn="l" rtl="0" eaLnBrk="1" latinLnBrk="0" hangingPunct="1">
        <a:spcBef>
          <a:spcPts val="446"/>
        </a:spcBef>
        <a:buClr>
          <a:schemeClr val="accent3"/>
        </a:buClr>
        <a:buFont typeface="Georgia"/>
        <a:buChar char="◦"/>
        <a:defRPr kumimoji="0" sz="21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8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75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36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15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937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72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51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300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87784" y="1722617"/>
            <a:ext cx="9433048" cy="677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 DE ABLAÇAO PERSONALIZADA GUIADA PELA TOPOGRAFIA APOS CERATOTOMIA RADIAL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69982" y="2487445"/>
            <a:ext cx="586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Adriana Geremias Toni; Nathalia Perussi Garcia; Luiz Antônio de Brito Martins; Guilherme N. Colombo Barboza; Marcello N. Colombo Barboza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6947" y="4141204"/>
            <a:ext cx="9346729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800" b="1" dirty="0">
                <a:latin typeface="+mj-lt"/>
              </a:rPr>
              <a:t>Relato de caso: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67828" y="3035996"/>
            <a:ext cx="9353004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1800" b="1" dirty="0">
                <a:latin typeface="+mj-lt"/>
              </a:rPr>
              <a:t>Introdução: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74102" y="12001819"/>
            <a:ext cx="935498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 dirty="0">
                <a:latin typeface="+mj-lt"/>
              </a:rPr>
              <a:t>Discussão</a:t>
            </a:r>
            <a:r>
              <a:rPr lang="pt-BR" sz="1100" b="1" dirty="0">
                <a:latin typeface="+mj-lt"/>
              </a:rPr>
              <a:t>: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74102" y="12348289"/>
            <a:ext cx="9346730" cy="1044976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9F86D0D-06C6-C442-B6D2-1ED34DD8B51E}"/>
              </a:ext>
            </a:extLst>
          </p:cNvPr>
          <p:cNvSpPr/>
          <p:nvPr/>
        </p:nvSpPr>
        <p:spPr>
          <a:xfrm>
            <a:off x="374102" y="4501244"/>
            <a:ext cx="3226050" cy="7322914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Feminino, 53 anos, branca, professora. Antecedentes oftalmológicos: RK há 25 anos em ambos os olhos (AO). Queixa e duração: baixa qualidade visual no olho direito (OD), principalmente no período noturno. Paciente em uso de lente de contato no OD, porém insatisfeita com o uso.  Ao exame ocular: Acuidade visual (AV) sem correção: 0,3 e 0,5. Refração: OD: +5,00 DE -1,00 DC (77º) e OE: +2,00 DE -2,50 DC (87º). AV com correção: 0,6 e 0,8. Na tomografia corneana obtida com câmara de Scheimpflug, o mapa de curvatura sagital anterior evidenciou aplanamento central severo da córnea, mapa da espessura corneana dentro dos padrões de normalidade e mapas de elevação apresentando irregularidade na face anterior e posterior típicos da RK (figura 1). Optou-se pela realização de PRK topoguiada associada a mitomicina 0,02% no OD. Foi utilizado o Excimer Laser Wavelight 500 com Topolyzer e T-CAT guiada exclusivamente pela topografia do paciente (figura 2). Após o procedimento paciente apresentou AV sem e com correção OD: 0,8 e 1,0, respectivamente. Topografia pós operatória evidenciou padrão típico de ablação de hipermetropia (ablação periférica e elevação central) em olho direito (figura 3). Foi realizado tomografia corneana para análise comparativa dos gráficos de elevação e poder refrativo total (figuras 4 e 5). Paciente manteve acompanhamento oftalmológico. Refere melhora na qualidade visual estando satisfeita com resultado. Topografia após 2 anos de seguimento evidenciou que padrão de ablação da hipermetropia se manteve mesmo após longo prazo (figura 6).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23B366F-F3FB-A646-8C5E-4C2F65D2D728}"/>
              </a:ext>
            </a:extLst>
          </p:cNvPr>
          <p:cNvSpPr txBox="1"/>
          <p:nvPr/>
        </p:nvSpPr>
        <p:spPr>
          <a:xfrm>
            <a:off x="1595718" y="10685929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8C907AE-56EC-A74D-ACC1-882A25DCB740}"/>
              </a:ext>
            </a:extLst>
          </p:cNvPr>
          <p:cNvSpPr/>
          <p:nvPr/>
        </p:nvSpPr>
        <p:spPr>
          <a:xfrm>
            <a:off x="365844" y="3378617"/>
            <a:ext cx="9354988" cy="677942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do estudo foi descrever a correção de padrão corneano irregular apresentando aberrações devido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ceratotomia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radial (RK) prévia, utilizando-se da terapia de ablação personalizada guiada pela topografia (T-CAT), levando em consideração a insatisfação do paciente com a baixa qualidade visual.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05AEE67-4A15-2342-ADDF-654BA3538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1" t="15092" b="22238"/>
          <a:stretch/>
        </p:blipFill>
        <p:spPr>
          <a:xfrm>
            <a:off x="287784" y="356273"/>
            <a:ext cx="4099082" cy="105353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8FE749F-6C3E-C548-8E29-5BAC068D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183" y="108142"/>
            <a:ext cx="5177649" cy="1537115"/>
          </a:xfrm>
          <a:prstGeom prst="rect">
            <a:avLst/>
          </a:prstGeom>
        </p:spPr>
      </p:pic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EEFA381F-E1F5-4DAB-8815-F643052C7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64" y="4577925"/>
            <a:ext cx="2987521" cy="2237617"/>
          </a:xfrm>
          <a:prstGeom prst="rect">
            <a:avLst/>
          </a:prstGeom>
        </p:spPr>
      </p:pic>
      <p:pic>
        <p:nvPicPr>
          <p:cNvPr id="5" name="Imagem 4" descr="Uma imagem contendo screenshot, texto, cd&#10;&#10;Descrição gerada automaticamente">
            <a:extLst>
              <a:ext uri="{FF2B5EF4-FFF2-40B4-BE49-F238E27FC236}">
                <a16:creationId xmlns:a16="http://schemas.microsoft.com/office/drawing/2014/main" id="{3BB7031E-2D2B-4553-B391-3BCDD3EC51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4"/>
          <a:stretch/>
        </p:blipFill>
        <p:spPr>
          <a:xfrm>
            <a:off x="6950987" y="4572294"/>
            <a:ext cx="2620180" cy="1283688"/>
          </a:xfrm>
          <a:prstGeom prst="rect">
            <a:avLst/>
          </a:prstGeom>
        </p:spPr>
      </p:pic>
      <p:pic>
        <p:nvPicPr>
          <p:cNvPr id="9" name="Imagem 8" descr="Uma imagem contendo cd&#10;&#10;Descrição gerada automaticamente">
            <a:extLst>
              <a:ext uri="{FF2B5EF4-FFF2-40B4-BE49-F238E27FC236}">
                <a16:creationId xmlns:a16="http://schemas.microsoft.com/office/drawing/2014/main" id="{C1B10613-5A70-45C0-89A0-26DA5BD5A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53" y="7340231"/>
            <a:ext cx="3022975" cy="147546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A89D685-4128-414E-917C-5F6966E2B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9" y="9279157"/>
            <a:ext cx="2896386" cy="216356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D4995EB-79FB-42D8-808E-4110FBCCE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98" y="9279157"/>
            <a:ext cx="2896386" cy="2163566"/>
          </a:xfrm>
          <a:prstGeom prst="rect">
            <a:avLst/>
          </a:prstGeom>
        </p:spPr>
      </p:pic>
      <p:pic>
        <p:nvPicPr>
          <p:cNvPr id="26" name="Imagem 25" descr="Uma imagem contendo cd&#10;&#10;Descrição gerada automaticamente">
            <a:extLst>
              <a:ext uri="{FF2B5EF4-FFF2-40B4-BE49-F238E27FC236}">
                <a16:creationId xmlns:a16="http://schemas.microsoft.com/office/drawing/2014/main" id="{0E12C1AC-D080-411E-BCED-CAAEFDB558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98" y="7368925"/>
            <a:ext cx="2973443" cy="1446772"/>
          </a:xfrm>
          <a:prstGeom prst="rect">
            <a:avLst/>
          </a:prstGeom>
        </p:spPr>
      </p:pic>
      <p:pic>
        <p:nvPicPr>
          <p:cNvPr id="29" name="Imagem 28" descr="Uma imagem contendo screenshot, texto, cd&#10;&#10;Descrição gerada automaticamente">
            <a:extLst>
              <a:ext uri="{FF2B5EF4-FFF2-40B4-BE49-F238E27FC236}">
                <a16:creationId xmlns:a16="http://schemas.microsoft.com/office/drawing/2014/main" id="{A9288730-A712-4AC5-8F89-552C1ACE3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3"/>
          <a:stretch/>
        </p:blipFill>
        <p:spPr>
          <a:xfrm>
            <a:off x="6910798" y="5675020"/>
            <a:ext cx="2670985" cy="1176568"/>
          </a:xfrm>
          <a:prstGeom prst="rect">
            <a:avLst/>
          </a:prstGeom>
        </p:spPr>
      </p:pic>
      <p:sp>
        <p:nvSpPr>
          <p:cNvPr id="30" name="Retângulo 29">
            <a:extLst>
              <a:ext uri="{FF2B5EF4-FFF2-40B4-BE49-F238E27FC236}">
                <a16:creationId xmlns:a16="http://schemas.microsoft.com/office/drawing/2014/main" id="{50033E1C-DA36-4582-8C38-C31C2287844A}"/>
              </a:ext>
            </a:extLst>
          </p:cNvPr>
          <p:cNvSpPr/>
          <p:nvPr/>
        </p:nvSpPr>
        <p:spPr>
          <a:xfrm>
            <a:off x="362063" y="12370597"/>
            <a:ext cx="9332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T-CAT consiste em um tratamento focal, com ablações de diâmetros circulares pequenos, sendo projetado para melhorar a simetria central da córnea neutralizando aberrações. Ao contrário da cirurgia convencional, que trata a córnea como um padrão esférico, a T-CAT trata as aberrações e irregularidades de forma personalizada. Cada vez mais, pacientes buscam por resultados otimizados e a opção de realizar uma cirurgia individualizada priorizando quantidade e qualidade visual são as novas perspectivas para chegar o mais próximo possível do objetivo do paciente.</a:t>
            </a:r>
          </a:p>
          <a:p>
            <a:pPr algn="just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AA72733-713F-4242-9F3B-969FF44AC429}"/>
              </a:ext>
            </a:extLst>
          </p:cNvPr>
          <p:cNvSpPr/>
          <p:nvPr/>
        </p:nvSpPr>
        <p:spPr>
          <a:xfrm>
            <a:off x="3670240" y="6805066"/>
            <a:ext cx="3022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1 – Tomografia corneana OD: mapa de curvatura sagital anterior evidenciando aplanamento severo na parte central da córnea, mapa da espessura corneana dentro dos padrões de normalidade e mapas de elevação apresentando irregularidade na face anterior e posterior típicos de cirurgia de RK. </a:t>
            </a:r>
            <a:endParaRPr lang="pt-BR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4DDC3F2-9EBA-4306-A031-4C8A13327375}"/>
              </a:ext>
            </a:extLst>
          </p:cNvPr>
          <p:cNvSpPr/>
          <p:nvPr/>
        </p:nvSpPr>
        <p:spPr>
          <a:xfrm>
            <a:off x="6902934" y="6792814"/>
            <a:ext cx="26682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86150" algn="l"/>
              </a:tabLst>
            </a:pPr>
            <a:r>
              <a:rPr lang="pt-BR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 – Perfil de ablação personalizado através do coeficiente de Zernike (coeficiente de ablação).</a:t>
            </a:r>
            <a:endParaRPr lang="pt-BR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8616B50-29BF-4451-A235-D4D34CB9DD9D}"/>
              </a:ext>
            </a:extLst>
          </p:cNvPr>
          <p:cNvSpPr/>
          <p:nvPr/>
        </p:nvSpPr>
        <p:spPr>
          <a:xfrm>
            <a:off x="3679938" y="8826394"/>
            <a:ext cx="30226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86150" algn="l"/>
              </a:tabLst>
            </a:pPr>
            <a:r>
              <a:rPr lang="pt-BR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 – Topografia pós cirúrgica de ambos os olhos mostrando padrão típico de ablação de hipermetropia (ablação periférica e elevação central) em olho direito. </a:t>
            </a:r>
            <a:endParaRPr lang="pt-BR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C5663E4-94E9-4226-8095-036020D4A0F2}"/>
              </a:ext>
            </a:extLst>
          </p:cNvPr>
          <p:cNvSpPr/>
          <p:nvPr/>
        </p:nvSpPr>
        <p:spPr>
          <a:xfrm>
            <a:off x="3727079" y="11495928"/>
            <a:ext cx="29755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86150" algn="l"/>
              </a:tabLst>
            </a:pPr>
            <a:r>
              <a:rPr lang="pt-BR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4 – Análise comparativa na Tomografia corneana do gráfico de elevação.</a:t>
            </a:r>
            <a:endParaRPr lang="pt-BR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1A2D965-8B49-4012-A30F-5F819FCC1DED}"/>
              </a:ext>
            </a:extLst>
          </p:cNvPr>
          <p:cNvSpPr/>
          <p:nvPr/>
        </p:nvSpPr>
        <p:spPr>
          <a:xfrm>
            <a:off x="6754729" y="11505878"/>
            <a:ext cx="2939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86150" algn="l"/>
              </a:tabLst>
            </a:pPr>
            <a:r>
              <a:rPr lang="pt-BR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 – Análise comparativa na Tomografia corneana do poder refrativo corneano total.</a:t>
            </a:r>
            <a:endParaRPr lang="pt-BR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5129DFE-B98B-4308-AF59-A8BA5D98189D}"/>
              </a:ext>
            </a:extLst>
          </p:cNvPr>
          <p:cNvSpPr/>
          <p:nvPr/>
        </p:nvSpPr>
        <p:spPr>
          <a:xfrm>
            <a:off x="6772875" y="8857438"/>
            <a:ext cx="3022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86150" algn="l"/>
              </a:tabLst>
            </a:pPr>
            <a:r>
              <a:rPr lang="pt-BR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6 – Topografia após 2 anos de seguimento da paciente mostrando que padrão de ablação da hipermetropia se manteve mesmo após longo prazo. </a:t>
            </a:r>
            <a:endParaRPr lang="pt-BR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49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6">
      <a:dk1>
        <a:sysClr val="windowText" lastClr="000000"/>
      </a:dk1>
      <a:lt1>
        <a:sysClr val="window" lastClr="FFFFFF"/>
      </a:lt1>
      <a:dk2>
        <a:srgbClr val="B2D4D8"/>
      </a:dk2>
      <a:lt2>
        <a:srgbClr val="DEDEDE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0" sz="1800" b="1" dirty="0" smtClean="0">
            <a:solidFill>
              <a:srgbClr val="146280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5195</TotalTime>
  <Words>615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Trebuchet MS</vt:lpstr>
      <vt:lpstr>Wingdings 2</vt:lpstr>
      <vt:lpstr>Urbano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ENTRE O POTENCIAL EVOCADO AUDITIVO DE LONGA LATÊNCIA E PARÂMETROS CARDIOVASCULARES</dc:title>
  <dc:creator>USER</dc:creator>
  <cp:lastModifiedBy>Adriana Geremias Toni</cp:lastModifiedBy>
  <cp:revision>176</cp:revision>
  <dcterms:created xsi:type="dcterms:W3CDTF">2014-03-25T00:22:32Z</dcterms:created>
  <dcterms:modified xsi:type="dcterms:W3CDTF">2020-02-04T00:11:46Z</dcterms:modified>
</cp:coreProperties>
</file>