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5074900" cy="19080163"/>
  <p:notesSz cx="15074900" cy="201041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2246" y="77"/>
      </p:cViewPr>
      <p:guideLst>
        <p:guide orient="horz" pos="2733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1096" y="5914855"/>
            <a:ext cx="128190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2190" y="10684896"/>
            <a:ext cx="105568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4062" y="4388442"/>
            <a:ext cx="65603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66843" y="4388442"/>
            <a:ext cx="65603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242268" y="609999"/>
            <a:ext cx="2409234" cy="15388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4065" y="763211"/>
            <a:ext cx="135731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4065" y="4388442"/>
            <a:ext cx="135731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27625" y="17744557"/>
            <a:ext cx="4826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4067" y="17744557"/>
            <a:ext cx="34686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58506" y="17744557"/>
            <a:ext cx="34686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42">
        <a:defRPr>
          <a:latin typeface="+mn-lt"/>
          <a:ea typeface="+mn-ea"/>
          <a:cs typeface="+mn-cs"/>
        </a:defRPr>
      </a:lvl2pPr>
      <a:lvl3pPr marL="914483">
        <a:defRPr>
          <a:latin typeface="+mn-lt"/>
          <a:ea typeface="+mn-ea"/>
          <a:cs typeface="+mn-cs"/>
        </a:defRPr>
      </a:lvl3pPr>
      <a:lvl4pPr marL="1371724">
        <a:defRPr>
          <a:latin typeface="+mn-lt"/>
          <a:ea typeface="+mn-ea"/>
          <a:cs typeface="+mn-cs"/>
        </a:defRPr>
      </a:lvl4pPr>
      <a:lvl5pPr marL="1828967">
        <a:defRPr>
          <a:latin typeface="+mn-lt"/>
          <a:ea typeface="+mn-ea"/>
          <a:cs typeface="+mn-cs"/>
        </a:defRPr>
      </a:lvl5pPr>
      <a:lvl6pPr marL="2286209">
        <a:defRPr>
          <a:latin typeface="+mn-lt"/>
          <a:ea typeface="+mn-ea"/>
          <a:cs typeface="+mn-cs"/>
        </a:defRPr>
      </a:lvl6pPr>
      <a:lvl7pPr marL="2743450">
        <a:defRPr>
          <a:latin typeface="+mn-lt"/>
          <a:ea typeface="+mn-ea"/>
          <a:cs typeface="+mn-cs"/>
        </a:defRPr>
      </a:lvl7pPr>
      <a:lvl8pPr marL="3200692">
        <a:defRPr>
          <a:latin typeface="+mn-lt"/>
          <a:ea typeface="+mn-ea"/>
          <a:cs typeface="+mn-cs"/>
        </a:defRPr>
      </a:lvl8pPr>
      <a:lvl9pPr marL="365793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42">
        <a:defRPr>
          <a:latin typeface="+mn-lt"/>
          <a:ea typeface="+mn-ea"/>
          <a:cs typeface="+mn-cs"/>
        </a:defRPr>
      </a:lvl2pPr>
      <a:lvl3pPr marL="914483">
        <a:defRPr>
          <a:latin typeface="+mn-lt"/>
          <a:ea typeface="+mn-ea"/>
          <a:cs typeface="+mn-cs"/>
        </a:defRPr>
      </a:lvl3pPr>
      <a:lvl4pPr marL="1371724">
        <a:defRPr>
          <a:latin typeface="+mn-lt"/>
          <a:ea typeface="+mn-ea"/>
          <a:cs typeface="+mn-cs"/>
        </a:defRPr>
      </a:lvl4pPr>
      <a:lvl5pPr marL="1828967">
        <a:defRPr>
          <a:latin typeface="+mn-lt"/>
          <a:ea typeface="+mn-ea"/>
          <a:cs typeface="+mn-cs"/>
        </a:defRPr>
      </a:lvl5pPr>
      <a:lvl6pPr marL="2286209">
        <a:defRPr>
          <a:latin typeface="+mn-lt"/>
          <a:ea typeface="+mn-ea"/>
          <a:cs typeface="+mn-cs"/>
        </a:defRPr>
      </a:lvl6pPr>
      <a:lvl7pPr marL="2743450">
        <a:defRPr>
          <a:latin typeface="+mn-lt"/>
          <a:ea typeface="+mn-ea"/>
          <a:cs typeface="+mn-cs"/>
        </a:defRPr>
      </a:lvl7pPr>
      <a:lvl8pPr marL="3200692">
        <a:defRPr>
          <a:latin typeface="+mn-lt"/>
          <a:ea typeface="+mn-ea"/>
          <a:cs typeface="+mn-cs"/>
        </a:defRPr>
      </a:lvl8pPr>
      <a:lvl9pPr marL="365793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3138" y="3086404"/>
            <a:ext cx="7086600" cy="268792"/>
          </a:xfrm>
          <a:prstGeom prst="rect">
            <a:avLst/>
          </a:prstGeom>
          <a:solidFill>
            <a:srgbClr val="8F8F8F"/>
          </a:solidFill>
        </p:spPr>
        <p:txBody>
          <a:bodyPr vert="horz" wrap="square" lIns="0" tIns="14605" rIns="0" bIns="0" rtlCol="0">
            <a:spAutoFit/>
          </a:bodyPr>
          <a:lstStyle/>
          <a:p>
            <a:pPr algn="ctr">
              <a:spcBef>
                <a:spcPts val="114"/>
              </a:spcBef>
            </a:pPr>
            <a:r>
              <a:rPr sz="1651" b="1" spc="10" dirty="0">
                <a:solidFill>
                  <a:srgbClr val="FFFFFF"/>
                </a:solidFill>
                <a:latin typeface="Arial"/>
                <a:cs typeface="Arial"/>
              </a:rPr>
              <a:t>Introdução</a:t>
            </a:r>
            <a:endParaRPr sz="1651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51330" y="7577798"/>
            <a:ext cx="6769734" cy="269432"/>
          </a:xfrm>
          <a:prstGeom prst="rect">
            <a:avLst/>
          </a:prstGeom>
          <a:solidFill>
            <a:srgbClr val="8F8F8F"/>
          </a:solidFill>
        </p:spPr>
        <p:txBody>
          <a:bodyPr vert="horz" wrap="square" lIns="0" tIns="15239" rIns="0" bIns="0" rtlCol="0">
            <a:spAutoFit/>
          </a:bodyPr>
          <a:lstStyle/>
          <a:p>
            <a:pPr algn="ctr">
              <a:spcBef>
                <a:spcPts val="120"/>
              </a:spcBef>
            </a:pPr>
            <a:r>
              <a:rPr sz="1651" b="1" spc="10" dirty="0">
                <a:solidFill>
                  <a:srgbClr val="FFFFFF"/>
                </a:solidFill>
                <a:latin typeface="Arial"/>
                <a:cs typeface="Arial"/>
              </a:rPr>
              <a:t>Discussão</a:t>
            </a:r>
            <a:endParaRPr sz="1651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00348" y="14266412"/>
            <a:ext cx="6781800" cy="270073"/>
          </a:xfrm>
          <a:prstGeom prst="rect">
            <a:avLst/>
          </a:prstGeom>
          <a:solidFill>
            <a:srgbClr val="8F8F8F"/>
          </a:solidFill>
        </p:spPr>
        <p:txBody>
          <a:bodyPr vert="horz" wrap="square" lIns="0" tIns="15874" rIns="0" bIns="0" rtlCol="0">
            <a:spAutoFit/>
          </a:bodyPr>
          <a:lstStyle/>
          <a:p>
            <a:pPr marL="3810" algn="ctr">
              <a:spcBef>
                <a:spcPts val="125"/>
              </a:spcBef>
            </a:pPr>
            <a:r>
              <a:rPr sz="1651" b="1" spc="10" dirty="0">
                <a:solidFill>
                  <a:srgbClr val="FFFFFF"/>
                </a:solidFill>
                <a:latin typeface="Arial"/>
                <a:cs typeface="Arial"/>
              </a:rPr>
              <a:t>Referências</a:t>
            </a:r>
            <a:endParaRPr sz="1651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6052" y="13467156"/>
            <a:ext cx="6971665" cy="261097"/>
          </a:xfrm>
          <a:prstGeom prst="rect">
            <a:avLst/>
          </a:prstGeom>
          <a:solidFill>
            <a:srgbClr val="8F8F8F"/>
          </a:solidFill>
        </p:spPr>
        <p:txBody>
          <a:bodyPr vert="horz" wrap="square" lIns="0" tIns="6985" rIns="0" bIns="0" rtlCol="0">
            <a:spAutoFit/>
          </a:bodyPr>
          <a:lstStyle/>
          <a:p>
            <a:pPr algn="ctr">
              <a:spcBef>
                <a:spcPts val="55"/>
              </a:spcBef>
            </a:pPr>
            <a:r>
              <a:rPr sz="1651" b="1" spc="5" dirty="0">
                <a:solidFill>
                  <a:srgbClr val="FFFFFF"/>
                </a:solidFill>
                <a:latin typeface="Arial"/>
                <a:cs typeface="Arial"/>
              </a:rPr>
              <a:t>Descrição </a:t>
            </a:r>
            <a:r>
              <a:rPr sz="1651" b="1" spc="1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651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1" b="1" spc="10" dirty="0">
                <a:solidFill>
                  <a:srgbClr val="FFFFFF"/>
                </a:solidFill>
                <a:latin typeface="Arial"/>
                <a:cs typeface="Arial"/>
              </a:rPr>
              <a:t>caso</a:t>
            </a:r>
            <a:endParaRPr sz="1651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7912" y="70505"/>
            <a:ext cx="11164909" cy="292112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361564" marR="68586" indent="1341242">
              <a:lnSpc>
                <a:spcPts val="4230"/>
              </a:lnSpc>
              <a:spcBef>
                <a:spcPts val="345"/>
              </a:spcBef>
            </a:pPr>
            <a:r>
              <a:rPr lang="pt-BR" sz="2800" b="1" spc="-10" dirty="0">
                <a:latin typeface="Arial"/>
                <a:cs typeface="Arial"/>
              </a:rPr>
              <a:t>         </a:t>
            </a:r>
            <a:r>
              <a:rPr sz="2800" b="1" spc="-10" dirty="0" err="1">
                <a:latin typeface="Arial"/>
                <a:cs typeface="Arial"/>
              </a:rPr>
              <a:t>Transplante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10" dirty="0">
                <a:latin typeface="Arial"/>
                <a:cs typeface="Arial"/>
              </a:rPr>
              <a:t>autólogo de limbo </a:t>
            </a:r>
            <a:r>
              <a:rPr sz="2800" b="1" spc="10" dirty="0" err="1">
                <a:latin typeface="Arial"/>
                <a:cs typeface="Arial"/>
              </a:rPr>
              <a:t>na</a:t>
            </a:r>
            <a:r>
              <a:rPr sz="2800" b="1" spc="10" dirty="0">
                <a:latin typeface="Arial"/>
                <a:cs typeface="Arial"/>
              </a:rPr>
              <a:t>  </a:t>
            </a:r>
            <a:endParaRPr lang="pt-BR" sz="2800" b="1" spc="10" dirty="0">
              <a:latin typeface="Arial"/>
              <a:cs typeface="Arial"/>
            </a:endParaRPr>
          </a:p>
          <a:p>
            <a:pPr marL="1361564" marR="68586" indent="1341242">
              <a:lnSpc>
                <a:spcPts val="4230"/>
              </a:lnSpc>
              <a:spcBef>
                <a:spcPts val="345"/>
              </a:spcBef>
            </a:pPr>
            <a:r>
              <a:rPr sz="2800" b="1" spc="10" dirty="0" err="1">
                <a:latin typeface="Arial"/>
                <a:cs typeface="Arial"/>
              </a:rPr>
              <a:t>Dermatite</a:t>
            </a:r>
            <a:r>
              <a:rPr sz="2800" b="1" spc="10" dirty="0">
                <a:latin typeface="Arial"/>
                <a:cs typeface="Arial"/>
              </a:rPr>
              <a:t> Perioral de Gianott </a:t>
            </a:r>
            <a:r>
              <a:rPr sz="2800" b="1" spc="5" dirty="0">
                <a:latin typeface="Arial"/>
                <a:cs typeface="Arial"/>
              </a:rPr>
              <a:t>- </a:t>
            </a:r>
            <a:r>
              <a:rPr sz="2800" b="1" spc="10" dirty="0">
                <a:latin typeface="Arial"/>
                <a:cs typeface="Arial"/>
              </a:rPr>
              <a:t>Relato de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15" dirty="0">
                <a:latin typeface="Arial"/>
                <a:cs typeface="Arial"/>
              </a:rPr>
              <a:t>caso</a:t>
            </a:r>
            <a:endParaRPr sz="2800" dirty="0">
              <a:latin typeface="Arial"/>
              <a:cs typeface="Arial"/>
            </a:endParaRPr>
          </a:p>
          <a:p>
            <a:pPr marL="41279" algn="ctr">
              <a:spcBef>
                <a:spcPts val="1361"/>
              </a:spcBef>
            </a:pPr>
            <a:r>
              <a:rPr sz="1150" b="1" dirty="0">
                <a:latin typeface="Arial"/>
                <a:cs typeface="Arial"/>
              </a:rPr>
              <a:t>Wander </a:t>
            </a:r>
            <a:r>
              <a:rPr sz="1150" b="1" spc="5" dirty="0">
                <a:latin typeface="Arial"/>
                <a:cs typeface="Arial"/>
              </a:rPr>
              <a:t>Alves Ferreira Júnior¹; Gabriela </a:t>
            </a:r>
            <a:r>
              <a:rPr sz="1150" b="1" spc="5" dirty="0" err="1">
                <a:latin typeface="Arial"/>
                <a:cs typeface="Arial"/>
              </a:rPr>
              <a:t>Cecílio</a:t>
            </a:r>
            <a:r>
              <a:rPr sz="1150" b="1" spc="5" dirty="0">
                <a:latin typeface="Arial"/>
                <a:cs typeface="Arial"/>
              </a:rPr>
              <a:t> </a:t>
            </a:r>
            <a:r>
              <a:rPr sz="1150" b="1" spc="-5" dirty="0">
                <a:latin typeface="Arial"/>
                <a:cs typeface="Arial"/>
              </a:rPr>
              <a:t>Ventura</a:t>
            </a:r>
            <a:r>
              <a:rPr lang="pt-BR" sz="1150" b="1" spc="-5" dirty="0">
                <a:latin typeface="Arial"/>
                <a:cs typeface="Arial"/>
              </a:rPr>
              <a:t> </a:t>
            </a:r>
            <a:r>
              <a:rPr lang="pt-BR" sz="1150" b="1" spc="-5" dirty="0" err="1">
                <a:latin typeface="Arial"/>
                <a:cs typeface="Arial"/>
              </a:rPr>
              <a:t>Bariani</a:t>
            </a:r>
            <a:r>
              <a:rPr sz="1150" b="1" spc="-5" dirty="0">
                <a:latin typeface="Arial"/>
                <a:cs typeface="Arial"/>
              </a:rPr>
              <a:t>¹; </a:t>
            </a:r>
            <a:r>
              <a:rPr sz="1150" b="1" spc="5" dirty="0">
                <a:latin typeface="Arial"/>
                <a:cs typeface="Arial"/>
              </a:rPr>
              <a:t>Ocrizio Augusto¹; Robson </a:t>
            </a:r>
            <a:r>
              <a:rPr sz="1150" b="1" dirty="0">
                <a:latin typeface="Arial"/>
                <a:cs typeface="Arial"/>
              </a:rPr>
              <a:t>Vieira¹; </a:t>
            </a:r>
            <a:r>
              <a:rPr sz="1150" b="1" spc="5" dirty="0">
                <a:latin typeface="Arial"/>
                <a:cs typeface="Arial"/>
              </a:rPr>
              <a:t>Alexandre</a:t>
            </a:r>
            <a:r>
              <a:rPr sz="1150" b="1" spc="-140" dirty="0">
                <a:latin typeface="Arial"/>
                <a:cs typeface="Arial"/>
              </a:rPr>
              <a:t> </a:t>
            </a:r>
            <a:r>
              <a:rPr sz="1150" b="1" spc="-10" dirty="0">
                <a:latin typeface="Arial"/>
                <a:cs typeface="Arial"/>
              </a:rPr>
              <a:t>Taleb</a:t>
            </a:r>
            <a:r>
              <a:rPr sz="1126" b="1" spc="-15" baseline="18518" dirty="0">
                <a:latin typeface="Arial"/>
                <a:cs typeface="Arial"/>
              </a:rPr>
              <a:t>3</a:t>
            </a:r>
            <a:r>
              <a:rPr sz="1150" b="1" spc="-10" dirty="0">
                <a:latin typeface="Arial"/>
                <a:cs typeface="Arial"/>
              </a:rPr>
              <a:t>;</a:t>
            </a:r>
            <a:endParaRPr sz="1150" dirty="0"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1651" dirty="0">
              <a:latin typeface="Arial"/>
              <a:cs typeface="Arial"/>
            </a:endParaRPr>
          </a:p>
          <a:p>
            <a:pPr marL="45724" algn="ctr"/>
            <a:r>
              <a:rPr sz="1150" b="1" spc="5" dirty="0">
                <a:latin typeface="Arial"/>
                <a:cs typeface="Arial"/>
              </a:rPr>
              <a:t>Cristina Maria Carossa </a:t>
            </a:r>
            <a:r>
              <a:rPr sz="1150" b="1" spc="-10" dirty="0" err="1">
                <a:latin typeface="Arial"/>
                <a:cs typeface="Arial"/>
              </a:rPr>
              <a:t>Veiga</a:t>
            </a:r>
            <a:r>
              <a:rPr sz="1150" b="1" spc="-20" dirty="0">
                <a:latin typeface="Arial"/>
                <a:cs typeface="Arial"/>
              </a:rPr>
              <a:t> </a:t>
            </a:r>
            <a:r>
              <a:rPr sz="1150" b="1" spc="5" dirty="0">
                <a:latin typeface="Arial"/>
                <a:cs typeface="Arial"/>
              </a:rPr>
              <a:t>Jardim</a:t>
            </a:r>
            <a:r>
              <a:rPr sz="1126" b="1" spc="6" baseline="18518" dirty="0">
                <a:latin typeface="Arial"/>
                <a:cs typeface="Arial"/>
              </a:rPr>
              <a:t>2</a:t>
            </a:r>
            <a:endParaRPr lang="pt-BR" sz="1126" b="1" spc="6" baseline="18518" dirty="0">
              <a:latin typeface="Arial"/>
              <a:cs typeface="Arial"/>
            </a:endParaRPr>
          </a:p>
          <a:p>
            <a:pPr marL="45724" algn="ctr"/>
            <a:endParaRPr sz="1651" dirty="0">
              <a:latin typeface="Arial"/>
              <a:cs typeface="Arial"/>
            </a:endParaRPr>
          </a:p>
          <a:p>
            <a:pPr marL="38104">
              <a:lnSpc>
                <a:spcPts val="1365"/>
              </a:lnSpc>
            </a:pPr>
            <a:r>
              <a:rPr sz="1150" spc="5" dirty="0">
                <a:latin typeface="Arial"/>
                <a:cs typeface="Arial"/>
              </a:rPr>
              <a:t>1.Médico Residente do Hospital de Olhos Aparecida em Aparecida de</a:t>
            </a:r>
            <a:r>
              <a:rPr sz="1150" spc="-175" dirty="0">
                <a:latin typeface="Arial"/>
                <a:cs typeface="Arial"/>
              </a:rPr>
              <a:t> </a:t>
            </a:r>
            <a:r>
              <a:rPr sz="1150" spc="5" dirty="0">
                <a:latin typeface="Arial"/>
                <a:cs typeface="Arial"/>
              </a:rPr>
              <a:t>Goiânia-GO</a:t>
            </a:r>
            <a:endParaRPr sz="1150" dirty="0">
              <a:latin typeface="Arial"/>
              <a:cs typeface="Arial"/>
            </a:endParaRPr>
          </a:p>
          <a:p>
            <a:pPr marL="38104" marR="33658">
              <a:lnSpc>
                <a:spcPts val="1350"/>
              </a:lnSpc>
              <a:spcBef>
                <a:spcPts val="55"/>
              </a:spcBef>
            </a:pPr>
            <a:r>
              <a:rPr sz="1150" spc="5" dirty="0">
                <a:latin typeface="Arial"/>
                <a:cs typeface="Arial"/>
              </a:rPr>
              <a:t>2.Chefe do Setor de Córnea do Centro de Referência em Oftalmologia (CEROF/UFG) em Goiânia-GO e chefe do Setor de Córnea do Hospital de Olhos Aparecida (HOA/GO)  3.Professor do Setor de Neuroftalmologia do Centro de Referência em Oftalmologia (CEROF/UFG) em Goiânia-GO e Chefe do Setor de Retina e Neuroftalmologia do  Hospital de Olhos Aparecida</a:t>
            </a:r>
            <a:r>
              <a:rPr sz="1150" spc="-85" dirty="0">
                <a:latin typeface="Arial"/>
                <a:cs typeface="Arial"/>
              </a:rPr>
              <a:t> </a:t>
            </a:r>
            <a:r>
              <a:rPr sz="1150" spc="5" dirty="0">
                <a:latin typeface="Arial"/>
                <a:cs typeface="Arial"/>
              </a:rPr>
              <a:t>(HOA/GO)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6939" y="3517250"/>
            <a:ext cx="7112634" cy="164211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4" marR="30482" indent="914483" algn="just">
              <a:lnSpc>
                <a:spcPts val="1440"/>
              </a:lnSpc>
              <a:spcBef>
                <a:spcPts val="204"/>
              </a:spcBef>
            </a:pPr>
            <a:r>
              <a:rPr sz="1251" dirty="0">
                <a:latin typeface="Arial"/>
                <a:cs typeface="Arial"/>
              </a:rPr>
              <a:t>A Dermatite Perioral Granulomatosa (DPG) é uma doença benigna e a principal faixa  etária acometida são jovens em idade pré-púbere</a:t>
            </a:r>
            <a:r>
              <a:rPr sz="1200" baseline="17361" dirty="0">
                <a:latin typeface="Arial"/>
                <a:cs typeface="Arial"/>
              </a:rPr>
              <a:t>1</a:t>
            </a:r>
            <a:r>
              <a:rPr sz="1251" dirty="0">
                <a:latin typeface="Arial"/>
                <a:cs typeface="Arial"/>
              </a:rPr>
              <a:t>.O diagnóstico é clinico é feito com auxílio de  </a:t>
            </a:r>
            <a:r>
              <a:rPr sz="1251" spc="5" dirty="0">
                <a:latin typeface="Arial"/>
                <a:cs typeface="Arial"/>
              </a:rPr>
              <a:t>exames complementáres histopatológicos</a:t>
            </a:r>
            <a:r>
              <a:rPr sz="1200" spc="6" baseline="17361" dirty="0">
                <a:latin typeface="Arial"/>
                <a:cs typeface="Arial"/>
              </a:rPr>
              <a:t>1</a:t>
            </a:r>
            <a:r>
              <a:rPr sz="1251" spc="5" dirty="0">
                <a:latin typeface="Arial"/>
                <a:cs typeface="Arial"/>
              </a:rPr>
              <a:t>. Clinicamente, caracteriza-se pela presença de </a:t>
            </a:r>
            <a:r>
              <a:rPr sz="1251" spc="355" dirty="0">
                <a:latin typeface="Arial"/>
                <a:cs typeface="Arial"/>
              </a:rPr>
              <a:t> </a:t>
            </a:r>
            <a:r>
              <a:rPr sz="1251" dirty="0">
                <a:latin typeface="Arial"/>
                <a:cs typeface="Arial"/>
              </a:rPr>
              <a:t>micropápulas eritematosas monomórficas, geralmente assintomáticas, que afetam a região central  da face com predileção pelas áreas ao redor das cavidades oral, nasal e</a:t>
            </a:r>
            <a:r>
              <a:rPr sz="1251" spc="25" dirty="0">
                <a:latin typeface="Arial"/>
                <a:cs typeface="Arial"/>
              </a:rPr>
              <a:t> </a:t>
            </a:r>
            <a:r>
              <a:rPr sz="1251" spc="5" dirty="0">
                <a:latin typeface="Arial"/>
                <a:cs typeface="Arial"/>
              </a:rPr>
              <a:t>orbitária</a:t>
            </a:r>
            <a:r>
              <a:rPr sz="1200" spc="6" baseline="17361" dirty="0">
                <a:latin typeface="Arial"/>
                <a:cs typeface="Arial"/>
              </a:rPr>
              <a:t>1,2</a:t>
            </a:r>
            <a:r>
              <a:rPr sz="1251" spc="5" dirty="0">
                <a:latin typeface="Arial"/>
                <a:cs typeface="Arial"/>
              </a:rPr>
              <a:t>.</a:t>
            </a:r>
            <a:endParaRPr sz="1251" dirty="0">
              <a:latin typeface="Arial"/>
              <a:cs typeface="Arial"/>
            </a:endParaRPr>
          </a:p>
          <a:p>
            <a:pPr marL="38104" marR="31752" indent="972274" algn="just">
              <a:lnSpc>
                <a:spcPts val="1440"/>
              </a:lnSpc>
              <a:spcBef>
                <a:spcPts val="10"/>
              </a:spcBef>
            </a:pPr>
            <a:r>
              <a:rPr sz="1251" dirty="0">
                <a:latin typeface="Arial"/>
                <a:cs typeface="Arial"/>
              </a:rPr>
              <a:t>A histopatologia da Síndrome de Gianott é semelhante à encontrada nos casos de  rosácea</a:t>
            </a:r>
            <a:r>
              <a:rPr sz="1200" baseline="17361" dirty="0">
                <a:latin typeface="Arial"/>
                <a:cs typeface="Arial"/>
              </a:rPr>
              <a:t>3</a:t>
            </a:r>
            <a:r>
              <a:rPr sz="1251" dirty="0">
                <a:latin typeface="Arial"/>
                <a:cs typeface="Arial"/>
              </a:rPr>
              <a:t>. As principais manifestações clínicas oftalmológicas dessas afecções podem estar  associadas a blefarite, conjuntivite, olho seco leve e ceratite com risco de baixa de visão em 50%  dos</a:t>
            </a:r>
            <a:r>
              <a:rPr sz="1251" spc="-5" dirty="0">
                <a:latin typeface="Arial"/>
                <a:cs typeface="Arial"/>
              </a:rPr>
              <a:t> </a:t>
            </a:r>
            <a:r>
              <a:rPr sz="1251" dirty="0">
                <a:latin typeface="Arial"/>
                <a:cs typeface="Arial"/>
              </a:rPr>
              <a:t>pacientes</a:t>
            </a:r>
            <a:r>
              <a:rPr sz="1200" baseline="17361" dirty="0">
                <a:latin typeface="Arial"/>
                <a:cs typeface="Arial"/>
              </a:rPr>
              <a:t>4</a:t>
            </a:r>
            <a:r>
              <a:rPr sz="1251" dirty="0">
                <a:latin typeface="Arial"/>
                <a:cs typeface="Arial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38794" y="7973187"/>
            <a:ext cx="6908800" cy="5933033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4" marR="30482" indent="904322" algn="just">
              <a:lnSpc>
                <a:spcPts val="1440"/>
              </a:lnSpc>
              <a:spcBef>
                <a:spcPts val="204"/>
              </a:spcBef>
            </a:pPr>
            <a:r>
              <a:rPr sz="1251" dirty="0">
                <a:latin typeface="Arial"/>
                <a:cs typeface="Arial"/>
              </a:rPr>
              <a:t>As lesões cutâneas da síndrome de Gianott podem ser semelhantes às de outras  entidades clínicas como erupções virais , rosácea, reações alérgicas, o que faz a doença ser  muitas vezes subdiagnosticada</a:t>
            </a:r>
            <a:r>
              <a:rPr sz="1200" baseline="17361" dirty="0">
                <a:latin typeface="Arial"/>
                <a:cs typeface="Arial"/>
              </a:rPr>
              <a:t>6</a:t>
            </a:r>
            <a:r>
              <a:rPr sz="1251" dirty="0">
                <a:latin typeface="Arial"/>
                <a:cs typeface="Arial"/>
              </a:rPr>
              <a:t>. Caracteriza-se por lesões micropapulares eritematosas,  acneiformes, monomorficas ao redor da boca e </a:t>
            </a:r>
            <a:r>
              <a:rPr sz="1251" spc="5" dirty="0">
                <a:latin typeface="Arial"/>
                <a:cs typeface="Arial"/>
              </a:rPr>
              <a:t>nariz</a:t>
            </a:r>
            <a:r>
              <a:rPr sz="1200" spc="6" baseline="17361" dirty="0">
                <a:latin typeface="Arial"/>
                <a:cs typeface="Arial"/>
              </a:rPr>
              <a:t>1,7 </a:t>
            </a:r>
            <a:r>
              <a:rPr sz="1251" dirty="0">
                <a:latin typeface="Arial"/>
                <a:cs typeface="Arial"/>
              </a:rPr>
              <a:t>, como as encontradas clinicamente no  paciente descrito. A etiologia é controversa, sendo a exposição a corticóide tópico e nasal um  fator desencadeante da doença</a:t>
            </a:r>
            <a:r>
              <a:rPr sz="1200" baseline="17361" dirty="0">
                <a:latin typeface="Arial"/>
                <a:cs typeface="Arial"/>
              </a:rPr>
              <a:t>1</a:t>
            </a:r>
            <a:r>
              <a:rPr sz="1251" dirty="0">
                <a:latin typeface="Arial"/>
                <a:cs typeface="Arial"/>
              </a:rPr>
              <a:t>. Pode ocorrer também após infecções virais (Epstein </a:t>
            </a:r>
            <a:r>
              <a:rPr sz="1251" spc="-15" dirty="0">
                <a:latin typeface="Arial"/>
                <a:cs typeface="Arial"/>
              </a:rPr>
              <a:t>Bar,  </a:t>
            </a:r>
            <a:r>
              <a:rPr sz="1251" dirty="0">
                <a:latin typeface="Arial"/>
                <a:cs typeface="Arial"/>
              </a:rPr>
              <a:t>Parvovírus B19), e </a:t>
            </a:r>
            <a:r>
              <a:rPr sz="1251" spc="5" dirty="0">
                <a:latin typeface="Arial"/>
                <a:cs typeface="Arial"/>
              </a:rPr>
              <a:t>vacinação</a:t>
            </a:r>
            <a:r>
              <a:rPr sz="1200" spc="6" baseline="17361" dirty="0">
                <a:latin typeface="Arial"/>
                <a:cs typeface="Arial"/>
              </a:rPr>
              <a:t>3,6</a:t>
            </a:r>
            <a:r>
              <a:rPr sz="1251" spc="5" dirty="0">
                <a:latin typeface="Arial"/>
                <a:cs typeface="Arial"/>
              </a:rPr>
              <a:t>. </a:t>
            </a:r>
            <a:r>
              <a:rPr sz="1251" dirty="0">
                <a:latin typeface="Arial"/>
                <a:cs typeface="Arial"/>
              </a:rPr>
              <a:t>Nosso paciente apresentou DPG com acometimento perioral,  hordéolos de repetição e processo infiltrativo fibrovascular </a:t>
            </a:r>
            <a:r>
              <a:rPr sz="1251" spc="-10" dirty="0">
                <a:latin typeface="Arial"/>
                <a:cs typeface="Arial"/>
              </a:rPr>
              <a:t>limbar, </a:t>
            </a:r>
            <a:r>
              <a:rPr sz="1251" dirty="0">
                <a:latin typeface="Arial"/>
                <a:cs typeface="Arial"/>
              </a:rPr>
              <a:t>um achado muito</a:t>
            </a:r>
            <a:r>
              <a:rPr sz="1251" spc="70" dirty="0">
                <a:latin typeface="Arial"/>
                <a:cs typeface="Arial"/>
              </a:rPr>
              <a:t> </a:t>
            </a:r>
            <a:r>
              <a:rPr sz="1251" dirty="0">
                <a:latin typeface="Arial"/>
                <a:cs typeface="Arial"/>
              </a:rPr>
              <a:t>raro.</a:t>
            </a:r>
            <a:endParaRPr sz="1251">
              <a:latin typeface="Arial"/>
              <a:cs typeface="Arial"/>
            </a:endParaRPr>
          </a:p>
          <a:p>
            <a:pPr marL="38104" marR="30482" indent="986245" algn="just">
              <a:lnSpc>
                <a:spcPct val="96500"/>
              </a:lnSpc>
              <a:spcBef>
                <a:spcPts val="345"/>
              </a:spcBef>
            </a:pPr>
            <a:r>
              <a:rPr sz="1251" dirty="0">
                <a:latin typeface="Arial"/>
                <a:cs typeface="Arial"/>
              </a:rPr>
              <a:t>Um dos principais diagnósticos diferenciais da DPG é a rosácea. A histopatologia  entre as doenças é semelhante, apresentando infiltrados linfohistiocitário com ectasia </a:t>
            </a:r>
            <a:r>
              <a:rPr sz="1251" spc="-5" dirty="0">
                <a:latin typeface="Arial"/>
                <a:cs typeface="Arial"/>
              </a:rPr>
              <a:t>vascular,  </a:t>
            </a:r>
            <a:r>
              <a:rPr sz="1251" dirty="0">
                <a:latin typeface="Arial"/>
                <a:cs typeface="Arial"/>
              </a:rPr>
              <a:t>e por vezes granulomas</a:t>
            </a:r>
            <a:r>
              <a:rPr sz="1200" baseline="17361" dirty="0">
                <a:latin typeface="Arial"/>
                <a:cs typeface="Arial"/>
              </a:rPr>
              <a:t>7</a:t>
            </a:r>
            <a:r>
              <a:rPr sz="1251" dirty="0">
                <a:latin typeface="Arial"/>
                <a:cs typeface="Arial"/>
              </a:rPr>
              <a:t>. Porém, na rosácea predomina o infiltrado celular misto não caseoso e  na DPG infiltrado linfocitico perifolicular e </a:t>
            </a:r>
            <a:r>
              <a:rPr sz="1251" spc="-5" dirty="0">
                <a:latin typeface="Arial"/>
                <a:cs typeface="Arial"/>
              </a:rPr>
              <a:t>perivascular. </a:t>
            </a:r>
            <a:r>
              <a:rPr sz="1251" dirty="0">
                <a:latin typeface="Arial"/>
                <a:cs typeface="Arial"/>
              </a:rPr>
              <a:t>Nosso paciente apresentava processo  inflamatório crônico granulomatoso</a:t>
            </a:r>
            <a:r>
              <a:rPr sz="1200" baseline="17361" dirty="0">
                <a:latin typeface="Arial"/>
                <a:cs typeface="Arial"/>
              </a:rPr>
              <a:t>6</a:t>
            </a:r>
            <a:r>
              <a:rPr sz="1251" dirty="0">
                <a:latin typeface="Arial"/>
                <a:cs typeface="Arial"/>
              </a:rPr>
              <a:t>. Apesar da semelhança histopatológica os casos de  rosácea possuem curso evolutivo crônico, acometerem mulheres em meia</a:t>
            </a:r>
            <a:r>
              <a:rPr sz="1251" dirty="0">
                <a:latin typeface="Lucida Sans Unicode"/>
                <a:cs typeface="Lucida Sans Unicode"/>
              </a:rPr>
              <a:t>-</a:t>
            </a:r>
            <a:r>
              <a:rPr sz="1251" dirty="0">
                <a:latin typeface="Arial"/>
                <a:cs typeface="Arial"/>
              </a:rPr>
              <a:t>idade, e as lesões  não costumam evoluir clinicamente com pústulas. Já a DPG acomete principalmente crianças  pré-púberes, possui curso auto-limitado, e as lesões caracteristicamente são acneiformes. Além  da rosácea, outros diagnósticos diferencias da DPG são lúpus miliar facial, sarcoidose e  tuberculose</a:t>
            </a:r>
            <a:r>
              <a:rPr sz="1251" spc="-5" dirty="0">
                <a:latin typeface="Arial"/>
                <a:cs typeface="Arial"/>
              </a:rPr>
              <a:t> </a:t>
            </a:r>
            <a:r>
              <a:rPr sz="1251" dirty="0">
                <a:latin typeface="Arial"/>
                <a:cs typeface="Arial"/>
              </a:rPr>
              <a:t>cutânea.</a:t>
            </a:r>
            <a:endParaRPr sz="1251">
              <a:latin typeface="Arial"/>
              <a:cs typeface="Arial"/>
            </a:endParaRPr>
          </a:p>
          <a:p>
            <a:pPr marL="38104" marR="30482" indent="905592" algn="just">
              <a:lnSpc>
                <a:spcPts val="1440"/>
              </a:lnSpc>
              <a:spcBef>
                <a:spcPts val="409"/>
              </a:spcBef>
            </a:pPr>
            <a:r>
              <a:rPr sz="1251" dirty="0">
                <a:latin typeface="Arial"/>
                <a:cs typeface="Arial"/>
              </a:rPr>
              <a:t>Devido a semelhança clínica com outras patologias, o diagnostico da DPG torna-se  um desafio para o médico. O profissional deve propor um tratamento preciso a partir da  classificação da gravidade da enfermidade. As opções terapêuticas, como as abordadas no  </a:t>
            </a:r>
            <a:r>
              <a:rPr sz="1251" spc="10" dirty="0">
                <a:latin typeface="Arial"/>
                <a:cs typeface="Arial"/>
              </a:rPr>
              <a:t>caso descrito ,variam inicialmente </a:t>
            </a:r>
            <a:r>
              <a:rPr sz="1251" spc="5" dirty="0">
                <a:latin typeface="Arial"/>
                <a:cs typeface="Arial"/>
              </a:rPr>
              <a:t>na</a:t>
            </a:r>
            <a:r>
              <a:rPr sz="1251" spc="355" dirty="0">
                <a:latin typeface="Arial"/>
                <a:cs typeface="Arial"/>
              </a:rPr>
              <a:t> </a:t>
            </a:r>
            <a:r>
              <a:rPr sz="1251" spc="10" dirty="0">
                <a:latin typeface="Arial"/>
                <a:cs typeface="Arial"/>
              </a:rPr>
              <a:t>retirada </a:t>
            </a:r>
            <a:r>
              <a:rPr sz="1251" spc="5" dirty="0">
                <a:latin typeface="Arial"/>
                <a:cs typeface="Arial"/>
              </a:rPr>
              <a:t>do  </a:t>
            </a:r>
            <a:r>
              <a:rPr sz="1251" spc="10" dirty="0">
                <a:latin typeface="Arial"/>
                <a:cs typeface="Arial"/>
              </a:rPr>
              <a:t>agente </a:t>
            </a:r>
            <a:r>
              <a:rPr sz="1251" spc="5" dirty="0">
                <a:latin typeface="Arial"/>
                <a:cs typeface="Arial"/>
              </a:rPr>
              <a:t>precipitador,  </a:t>
            </a:r>
            <a:r>
              <a:rPr sz="1251" spc="10" dirty="0">
                <a:latin typeface="Arial"/>
                <a:cs typeface="Arial"/>
              </a:rPr>
              <a:t>antibióticos</a:t>
            </a:r>
            <a:r>
              <a:rPr sz="1200" spc="15" baseline="17361" dirty="0">
                <a:latin typeface="Arial"/>
                <a:cs typeface="Arial"/>
              </a:rPr>
              <a:t>8 </a:t>
            </a:r>
            <a:r>
              <a:rPr sz="1251" dirty="0">
                <a:latin typeface="Arial"/>
                <a:cs typeface="Arial"/>
              </a:rPr>
              <a:t>e  imunomoduladores, como tacrolimus ou pimecrolimus </a:t>
            </a:r>
            <a:r>
              <a:rPr sz="1251" spc="5" dirty="0">
                <a:latin typeface="Arial"/>
                <a:cs typeface="Arial"/>
              </a:rPr>
              <a:t>tópicos</a:t>
            </a:r>
            <a:r>
              <a:rPr sz="1200" spc="6" baseline="17361" dirty="0">
                <a:latin typeface="Arial"/>
                <a:cs typeface="Arial"/>
              </a:rPr>
              <a:t>8,9</a:t>
            </a:r>
            <a:r>
              <a:rPr sz="1251" spc="5" dirty="0">
                <a:latin typeface="Arial"/>
                <a:cs typeface="Arial"/>
              </a:rPr>
              <a:t>. </a:t>
            </a:r>
            <a:r>
              <a:rPr sz="1251" dirty="0">
                <a:latin typeface="Arial"/>
                <a:cs typeface="Arial"/>
              </a:rPr>
              <a:t>No caso descrito, além do  imunomodulador tópico com antibiótico, optou-se por realizar transplante autólogo de limbo  devido ao infiltrado perilimbar </a:t>
            </a:r>
            <a:r>
              <a:rPr sz="1251" spc="-5" dirty="0">
                <a:latin typeface="Arial"/>
                <a:cs typeface="Arial"/>
              </a:rPr>
              <a:t>fibrovascular. </a:t>
            </a:r>
            <a:r>
              <a:rPr sz="1251" dirty="0">
                <a:latin typeface="Arial"/>
                <a:cs typeface="Arial"/>
              </a:rPr>
              <a:t>Após o procedimento, o paciente evoluiu com  melhora significativa dos sinais e sintomas com controle do quadro</a:t>
            </a:r>
            <a:r>
              <a:rPr sz="1251" spc="20" dirty="0">
                <a:latin typeface="Arial"/>
                <a:cs typeface="Arial"/>
              </a:rPr>
              <a:t> </a:t>
            </a:r>
            <a:r>
              <a:rPr sz="1251" dirty="0">
                <a:latin typeface="Arial"/>
                <a:cs typeface="Arial"/>
              </a:rPr>
              <a:t>clínico.</a:t>
            </a:r>
            <a:endParaRPr sz="1251">
              <a:latin typeface="Arial"/>
              <a:cs typeface="Arial"/>
            </a:endParaRPr>
          </a:p>
          <a:p>
            <a:pPr marL="38104" marR="30482" indent="1054196" algn="just">
              <a:lnSpc>
                <a:spcPts val="1440"/>
              </a:lnSpc>
              <a:spcBef>
                <a:spcPts val="20"/>
              </a:spcBef>
            </a:pPr>
            <a:r>
              <a:rPr sz="1251" dirty="0">
                <a:latin typeface="Arial"/>
                <a:cs typeface="Arial"/>
              </a:rPr>
              <a:t>Nosso paciente apresentou síndrome de Gianotti com acometimento palpebral  (hordéolos de repetição) e perilimbar (infiltrado fibrovascular), o que é extremamente raro e sem  relatos na literatura até então. O transplante autólogo de limbo como parte do tratamento foi  eficaz nesse caso, regredindo os sinais e sintomas e estabilizando o quadro clínico do paciente.  Ainda não haviam relatos na literatura do transplante autólogo de limbo como parte do  tratamento na Sindrome de Gianotti, destacando assim a importância do nosso</a:t>
            </a:r>
            <a:r>
              <a:rPr sz="1251" spc="40" dirty="0">
                <a:latin typeface="Arial"/>
                <a:cs typeface="Arial"/>
              </a:rPr>
              <a:t> </a:t>
            </a:r>
            <a:r>
              <a:rPr sz="1251" dirty="0">
                <a:latin typeface="Arial"/>
                <a:cs typeface="Arial"/>
              </a:rPr>
              <a:t>relato.</a:t>
            </a:r>
            <a:endParaRPr sz="1251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2573" y="8270445"/>
            <a:ext cx="2659380" cy="18402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2">
              <a:spcBef>
                <a:spcPts val="114"/>
              </a:spcBef>
            </a:pPr>
            <a:r>
              <a:rPr sz="1100" spc="5" dirty="0">
                <a:latin typeface="Arial"/>
                <a:cs typeface="Arial"/>
              </a:rPr>
              <a:t>Figura </a:t>
            </a:r>
            <a:r>
              <a:rPr sz="1100" spc="10" dirty="0">
                <a:latin typeface="Arial"/>
                <a:cs typeface="Arial"/>
              </a:rPr>
              <a:t>1A </a:t>
            </a:r>
            <a:r>
              <a:rPr sz="1100" spc="5" dirty="0">
                <a:latin typeface="Arial"/>
                <a:cs typeface="Arial"/>
              </a:rPr>
              <a:t>– Ectoscopia de olho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esquerdo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5568" y="12155860"/>
            <a:ext cx="3140075" cy="355867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2" marR="5080" indent="59060">
              <a:lnSpc>
                <a:spcPts val="1300"/>
              </a:lnSpc>
              <a:spcBef>
                <a:spcPts val="175"/>
              </a:spcBef>
            </a:pPr>
            <a:r>
              <a:rPr sz="1100" spc="5" dirty="0">
                <a:latin typeface="Arial"/>
                <a:cs typeface="Arial"/>
              </a:rPr>
              <a:t>Figura 1B: </a:t>
            </a:r>
            <a:r>
              <a:rPr sz="1100" spc="10" dirty="0">
                <a:latin typeface="Arial"/>
                <a:cs typeface="Arial"/>
              </a:rPr>
              <a:t>exame </a:t>
            </a:r>
            <a:r>
              <a:rPr sz="1100" spc="5" dirty="0">
                <a:latin typeface="Arial"/>
                <a:cs typeface="Arial"/>
              </a:rPr>
              <a:t>sob narcose- biomicroscopia  inicial pré-operatória, </a:t>
            </a:r>
            <a:r>
              <a:rPr sz="1100" spc="10" dirty="0">
                <a:latin typeface="Arial"/>
                <a:cs typeface="Arial"/>
              </a:rPr>
              <a:t>com </a:t>
            </a:r>
            <a:r>
              <a:rPr sz="1100" spc="5" dirty="0">
                <a:latin typeface="Arial"/>
                <a:cs typeface="Arial"/>
              </a:rPr>
              <a:t>falência de limbo</a:t>
            </a:r>
            <a:r>
              <a:rPr sz="1100" spc="-34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nasal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11474" y="14580002"/>
            <a:ext cx="6765289" cy="3655487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72101" marR="216555" indent="-160035">
              <a:lnSpc>
                <a:spcPts val="1440"/>
              </a:lnSpc>
              <a:spcBef>
                <a:spcPts val="204"/>
              </a:spcBef>
            </a:pPr>
            <a:r>
              <a:rPr sz="1251" dirty="0">
                <a:latin typeface="Arial"/>
                <a:cs typeface="Arial"/>
              </a:rPr>
              <a:t>1. Lee GL, Zirwas MJ. Granulomatous rosacea and periorificial dermatitis. Controversies and  review of management and treatment. Dermatol Clin.</a:t>
            </a:r>
            <a:r>
              <a:rPr sz="1251" spc="10" dirty="0">
                <a:latin typeface="Arial"/>
                <a:cs typeface="Arial"/>
              </a:rPr>
              <a:t> </a:t>
            </a:r>
            <a:r>
              <a:rPr sz="1251" dirty="0">
                <a:latin typeface="Arial"/>
                <a:cs typeface="Arial"/>
              </a:rPr>
              <a:t>2015;33:44755.</a:t>
            </a:r>
          </a:p>
          <a:p>
            <a:pPr marL="12702">
              <a:lnSpc>
                <a:spcPts val="1405"/>
              </a:lnSpc>
            </a:pPr>
            <a:r>
              <a:rPr sz="1251" dirty="0">
                <a:latin typeface="Arial"/>
                <a:cs typeface="Arial"/>
              </a:rPr>
              <a:t>2. Moncourier M, Pralong </a:t>
            </a:r>
            <a:r>
              <a:rPr sz="1251" spc="-80" dirty="0">
                <a:latin typeface="Arial"/>
                <a:cs typeface="Arial"/>
              </a:rPr>
              <a:t>P, </a:t>
            </a:r>
            <a:r>
              <a:rPr sz="1251" dirty="0">
                <a:latin typeface="Arial"/>
                <a:cs typeface="Arial"/>
              </a:rPr>
              <a:t>Pinel N, </a:t>
            </a:r>
            <a:r>
              <a:rPr sz="1251" spc="-15" dirty="0">
                <a:latin typeface="Arial"/>
                <a:cs typeface="Arial"/>
              </a:rPr>
              <a:t>Templier </a:t>
            </a:r>
            <a:r>
              <a:rPr sz="1251" dirty="0">
                <a:latin typeface="Arial"/>
                <a:cs typeface="Arial"/>
              </a:rPr>
              <a:t>I, Leccia </a:t>
            </a:r>
            <a:r>
              <a:rPr sz="1251" spc="-45" dirty="0">
                <a:latin typeface="Arial"/>
                <a:cs typeface="Arial"/>
              </a:rPr>
              <a:t>MT. </a:t>
            </a:r>
            <a:r>
              <a:rPr sz="1251" dirty="0">
                <a:latin typeface="Arial"/>
                <a:cs typeface="Arial"/>
              </a:rPr>
              <a:t>Granulomatous periocular</a:t>
            </a:r>
            <a:r>
              <a:rPr sz="1251" spc="85" dirty="0">
                <a:latin typeface="Arial"/>
                <a:cs typeface="Arial"/>
              </a:rPr>
              <a:t> </a:t>
            </a:r>
            <a:r>
              <a:rPr sz="1251" dirty="0">
                <a:latin typeface="Arial"/>
                <a:cs typeface="Arial"/>
              </a:rPr>
              <a:t>eruption.</a:t>
            </a:r>
          </a:p>
          <a:p>
            <a:pPr marL="172101">
              <a:lnSpc>
                <a:spcPts val="1471"/>
              </a:lnSpc>
              <a:spcBef>
                <a:spcPts val="34"/>
              </a:spcBef>
            </a:pPr>
            <a:r>
              <a:rPr sz="1251" dirty="0">
                <a:latin typeface="Arial"/>
                <a:cs typeface="Arial"/>
              </a:rPr>
              <a:t>Ann Dermatol </a:t>
            </a:r>
            <a:r>
              <a:rPr sz="1251" spc="-5" dirty="0">
                <a:latin typeface="Arial"/>
                <a:cs typeface="Arial"/>
              </a:rPr>
              <a:t>Venereol. </a:t>
            </a:r>
            <a:r>
              <a:rPr sz="1251" dirty="0">
                <a:latin typeface="Arial"/>
                <a:cs typeface="Arial"/>
              </a:rPr>
              <a:t>2017;144:430</a:t>
            </a:r>
            <a:r>
              <a:rPr sz="1251" dirty="0">
                <a:latin typeface="Lucida Sans Unicode"/>
                <a:cs typeface="Lucida Sans Unicode"/>
              </a:rPr>
              <a:t>-</a:t>
            </a:r>
          </a:p>
          <a:p>
            <a:pPr marL="172101" marR="765880" indent="-160035">
              <a:lnSpc>
                <a:spcPts val="1440"/>
              </a:lnSpc>
              <a:spcBef>
                <a:spcPts val="70"/>
              </a:spcBef>
            </a:pPr>
            <a:r>
              <a:rPr sz="1251" dirty="0">
                <a:latin typeface="Arial"/>
                <a:cs typeface="Arial"/>
              </a:rPr>
              <a:t>3. Castilho DE, La Roche EO, Palencia AB, Pareyon LA. Enfermedad</a:t>
            </a:r>
            <a:r>
              <a:rPr sz="1251" spc="-105" dirty="0">
                <a:latin typeface="Arial"/>
                <a:cs typeface="Arial"/>
              </a:rPr>
              <a:t> </a:t>
            </a:r>
            <a:r>
              <a:rPr sz="1251" dirty="0">
                <a:latin typeface="Arial"/>
                <a:cs typeface="Arial"/>
              </a:rPr>
              <a:t>granulomatosa  periorificial de la infancia. Estudio clínico de 10 casos. Piel.</a:t>
            </a:r>
            <a:r>
              <a:rPr sz="1251" spc="40" dirty="0">
                <a:latin typeface="Arial"/>
                <a:cs typeface="Arial"/>
              </a:rPr>
              <a:t> </a:t>
            </a:r>
            <a:r>
              <a:rPr sz="1251" dirty="0">
                <a:latin typeface="Arial"/>
                <a:cs typeface="Arial"/>
              </a:rPr>
              <a:t>2003;18:35963.</a:t>
            </a:r>
          </a:p>
          <a:p>
            <a:pPr marL="12702">
              <a:lnSpc>
                <a:spcPts val="1380"/>
              </a:lnSpc>
            </a:pPr>
            <a:r>
              <a:rPr sz="1251" dirty="0">
                <a:latin typeface="Arial"/>
                <a:cs typeface="Arial"/>
              </a:rPr>
              <a:t>4. Browning DJ, Proia AD. Ocular rosacea. Surv Ophthalmol.</a:t>
            </a:r>
            <a:r>
              <a:rPr sz="1251" spc="-180" dirty="0">
                <a:latin typeface="Arial"/>
                <a:cs typeface="Arial"/>
              </a:rPr>
              <a:t> </a:t>
            </a:r>
            <a:r>
              <a:rPr sz="1251" dirty="0">
                <a:latin typeface="Arial"/>
                <a:cs typeface="Arial"/>
              </a:rPr>
              <a:t>1986;31(3):145-58.</a:t>
            </a:r>
          </a:p>
          <a:p>
            <a:pPr marL="12702">
              <a:lnSpc>
                <a:spcPts val="1440"/>
              </a:lnSpc>
            </a:pPr>
            <a:r>
              <a:rPr sz="1251" dirty="0">
                <a:latin typeface="Arial"/>
                <a:cs typeface="Arial"/>
              </a:rPr>
              <a:t>5. CBO doenças externas, cap 60, indice</a:t>
            </a:r>
            <a:r>
              <a:rPr sz="1251" spc="-140" dirty="0">
                <a:latin typeface="Arial"/>
                <a:cs typeface="Arial"/>
              </a:rPr>
              <a:t> </a:t>
            </a:r>
            <a:r>
              <a:rPr sz="1251" dirty="0">
                <a:latin typeface="Arial"/>
                <a:cs typeface="Arial"/>
              </a:rPr>
              <a:t>189</a:t>
            </a:r>
          </a:p>
          <a:p>
            <a:pPr marL="12702" algn="just">
              <a:lnSpc>
                <a:spcPts val="1471"/>
              </a:lnSpc>
            </a:pPr>
            <a:r>
              <a:rPr sz="1251" dirty="0">
                <a:latin typeface="Arial"/>
                <a:cs typeface="Arial"/>
              </a:rPr>
              <a:t>6- Jornal Paranaense de Pediatria - </a:t>
            </a:r>
            <a:r>
              <a:rPr sz="1251" spc="-15" dirty="0">
                <a:latin typeface="Arial"/>
                <a:cs typeface="Arial"/>
              </a:rPr>
              <a:t>Vol. </a:t>
            </a:r>
            <a:r>
              <a:rPr sz="1251" dirty="0">
                <a:latin typeface="Arial"/>
                <a:cs typeface="Arial"/>
              </a:rPr>
              <a:t>19, Edição Especial, DERMAPED2, ABRIL</a:t>
            </a:r>
            <a:r>
              <a:rPr sz="1251" spc="-40" dirty="0">
                <a:latin typeface="Arial"/>
                <a:cs typeface="Arial"/>
              </a:rPr>
              <a:t> </a:t>
            </a:r>
            <a:r>
              <a:rPr sz="1251" dirty="0">
                <a:latin typeface="Arial"/>
                <a:cs typeface="Arial"/>
              </a:rPr>
              <a:t>2018</a:t>
            </a:r>
          </a:p>
          <a:p>
            <a:pPr marL="12702" marR="5080" algn="just">
              <a:lnSpc>
                <a:spcPts val="1440"/>
              </a:lnSpc>
              <a:spcBef>
                <a:spcPts val="409"/>
              </a:spcBef>
            </a:pPr>
            <a:r>
              <a:rPr sz="1251" dirty="0">
                <a:latin typeface="Arial"/>
                <a:cs typeface="Arial"/>
              </a:rPr>
              <a:t>7 </a:t>
            </a:r>
            <a:r>
              <a:rPr lang="pt-BR" sz="1251" dirty="0">
                <a:latin typeface="Arial"/>
                <a:cs typeface="Arial"/>
              </a:rPr>
              <a:t>–</a:t>
            </a:r>
            <a:r>
              <a:rPr sz="1251" dirty="0">
                <a:latin typeface="Arial"/>
                <a:cs typeface="Arial"/>
              </a:rPr>
              <a:t> M</a:t>
            </a:r>
            <a:r>
              <a:rPr lang="pt-BR" sz="1251" dirty="0" err="1">
                <a:latin typeface="Arial"/>
                <a:cs typeface="Arial"/>
              </a:rPr>
              <a:t>ilagre</a:t>
            </a:r>
            <a:r>
              <a:rPr sz="1251" dirty="0">
                <a:latin typeface="Arial"/>
                <a:cs typeface="Arial"/>
              </a:rPr>
              <a:t>,</a:t>
            </a:r>
            <a:r>
              <a:rPr lang="pt-BR" sz="1251" dirty="0">
                <a:latin typeface="Arial"/>
                <a:cs typeface="Arial"/>
              </a:rPr>
              <a:t> ACX</a:t>
            </a:r>
            <a:r>
              <a:rPr sz="1251" dirty="0">
                <a:latin typeface="Arial"/>
                <a:cs typeface="Arial"/>
              </a:rPr>
              <a:t>. Dermatite perioral granulomatosa com acometimento  extrafacial na infância: boa resposta terapêutica com uso de azitromicina oral. </a:t>
            </a:r>
            <a:r>
              <a:rPr sz="1251" i="1" dirty="0">
                <a:latin typeface="Arial"/>
                <a:cs typeface="Arial"/>
              </a:rPr>
              <a:t>Revista Paulista  de Pediatria</a:t>
            </a:r>
            <a:r>
              <a:rPr sz="1251" dirty="0">
                <a:latin typeface="Arial"/>
                <a:cs typeface="Arial"/>
              </a:rPr>
              <a:t>, 2018, 36.4:</a:t>
            </a:r>
            <a:r>
              <a:rPr sz="1251" spc="-5" dirty="0">
                <a:latin typeface="Arial"/>
                <a:cs typeface="Arial"/>
              </a:rPr>
              <a:t> </a:t>
            </a:r>
            <a:r>
              <a:rPr sz="1251" spc="-10" dirty="0">
                <a:latin typeface="Arial"/>
                <a:cs typeface="Arial"/>
              </a:rPr>
              <a:t>511-514.</a:t>
            </a:r>
            <a:endParaRPr sz="1251" dirty="0">
              <a:latin typeface="Arial"/>
              <a:cs typeface="Arial"/>
            </a:endParaRPr>
          </a:p>
          <a:p>
            <a:pPr marL="12702" marR="5080" algn="just">
              <a:lnSpc>
                <a:spcPts val="1440"/>
              </a:lnSpc>
              <a:spcBef>
                <a:spcPts val="375"/>
              </a:spcBef>
            </a:pPr>
            <a:r>
              <a:rPr lang="pt-BR" sz="1251" dirty="0">
                <a:latin typeface="Arial"/>
                <a:cs typeface="Arial"/>
              </a:rPr>
              <a:t>8</a:t>
            </a:r>
            <a:r>
              <a:rPr sz="1251" dirty="0">
                <a:latin typeface="Arial"/>
                <a:cs typeface="Arial"/>
              </a:rPr>
              <a:t>- Misago N, Nakafusa J, Narisawa </a:t>
            </a:r>
            <a:r>
              <a:rPr sz="1251" spc="-80" dirty="0">
                <a:latin typeface="Arial"/>
                <a:cs typeface="Arial"/>
              </a:rPr>
              <a:t>Y. </a:t>
            </a:r>
            <a:r>
              <a:rPr sz="1251" dirty="0">
                <a:latin typeface="Arial"/>
                <a:cs typeface="Arial"/>
              </a:rPr>
              <a:t>Childhood gran- ulomatous periorificial dermatitis: lupus  miliaris dis- seminatus faciei in children? J Eur Acad Dermatol </a:t>
            </a:r>
            <a:r>
              <a:rPr sz="1251" spc="-10" dirty="0">
                <a:latin typeface="Arial"/>
                <a:cs typeface="Arial"/>
              </a:rPr>
              <a:t>Venereol</a:t>
            </a:r>
            <a:r>
              <a:rPr sz="1251" spc="5" dirty="0">
                <a:latin typeface="Arial"/>
                <a:cs typeface="Arial"/>
              </a:rPr>
              <a:t> </a:t>
            </a:r>
            <a:r>
              <a:rPr sz="1251" dirty="0">
                <a:latin typeface="Arial"/>
                <a:cs typeface="Arial"/>
              </a:rPr>
              <a:t>2005;19(4):470–3.</a:t>
            </a:r>
          </a:p>
          <a:p>
            <a:pPr marL="12702" marR="5080" algn="just">
              <a:lnSpc>
                <a:spcPts val="1440"/>
              </a:lnSpc>
              <a:spcBef>
                <a:spcPts val="379"/>
              </a:spcBef>
            </a:pPr>
            <a:r>
              <a:rPr lang="pt-BR" sz="1251" dirty="0">
                <a:latin typeface="Arial"/>
                <a:cs typeface="Arial"/>
              </a:rPr>
              <a:t>09</a:t>
            </a:r>
            <a:r>
              <a:rPr sz="1251" dirty="0">
                <a:latin typeface="Arial"/>
                <a:cs typeface="Arial"/>
              </a:rPr>
              <a:t>- Hussain </a:t>
            </a:r>
            <a:r>
              <a:rPr sz="1251" spc="-34" dirty="0">
                <a:latin typeface="Arial"/>
                <a:cs typeface="Arial"/>
              </a:rPr>
              <a:t>W, </a:t>
            </a:r>
            <a:r>
              <a:rPr sz="1251" dirty="0">
                <a:latin typeface="Arial"/>
                <a:cs typeface="Arial"/>
              </a:rPr>
              <a:t>Daly BM. Granulomatous periorificial dermatitis in an </a:t>
            </a:r>
            <a:r>
              <a:rPr sz="1251" spc="-10" dirty="0">
                <a:latin typeface="Arial"/>
                <a:cs typeface="Arial"/>
              </a:rPr>
              <a:t>11-year-old </a:t>
            </a:r>
            <a:r>
              <a:rPr sz="1251" dirty="0">
                <a:latin typeface="Arial"/>
                <a:cs typeface="Arial"/>
              </a:rPr>
              <a:t>boy: dramatic  response to tacrolimus. J Eur Acad Dermatol </a:t>
            </a:r>
            <a:r>
              <a:rPr sz="1251" spc="-10" dirty="0">
                <a:latin typeface="Arial"/>
                <a:cs typeface="Arial"/>
              </a:rPr>
              <a:t>Venereol </a:t>
            </a:r>
            <a:r>
              <a:rPr sz="1251" dirty="0">
                <a:latin typeface="Arial"/>
                <a:cs typeface="Arial"/>
              </a:rPr>
              <a:t>2007;</a:t>
            </a:r>
            <a:r>
              <a:rPr sz="1251" spc="-45" dirty="0">
                <a:latin typeface="Arial"/>
                <a:cs typeface="Arial"/>
              </a:rPr>
              <a:t> </a:t>
            </a:r>
            <a:r>
              <a:rPr sz="1251" dirty="0">
                <a:latin typeface="Arial"/>
                <a:cs typeface="Arial"/>
              </a:rPr>
              <a:t>21(1):137–9.</a:t>
            </a:r>
          </a:p>
          <a:p>
            <a:pPr marL="12702" marR="5080">
              <a:lnSpc>
                <a:spcPts val="1440"/>
              </a:lnSpc>
              <a:spcBef>
                <a:spcPts val="204"/>
              </a:spcBef>
            </a:pPr>
            <a:r>
              <a:rPr lang="pt-BR" sz="1251" dirty="0">
                <a:latin typeface="Arial"/>
                <a:cs typeface="Arial"/>
              </a:rPr>
              <a:t>10. </a:t>
            </a:r>
            <a:r>
              <a:rPr lang="pt-BR" sz="1251" dirty="0" err="1">
                <a:latin typeface="Arial"/>
                <a:cs typeface="Arial"/>
              </a:rPr>
              <a:t>Nguyen</a:t>
            </a:r>
            <a:r>
              <a:rPr lang="pt-BR" sz="1251" dirty="0">
                <a:latin typeface="Arial"/>
                <a:cs typeface="Arial"/>
              </a:rPr>
              <a:t> </a:t>
            </a:r>
            <a:r>
              <a:rPr lang="pt-BR" sz="1251" spc="-60" dirty="0">
                <a:latin typeface="Arial"/>
                <a:cs typeface="Arial"/>
              </a:rPr>
              <a:t>V, </a:t>
            </a:r>
            <a:r>
              <a:rPr lang="pt-BR" sz="1251" dirty="0" err="1">
                <a:latin typeface="Arial"/>
                <a:cs typeface="Arial"/>
              </a:rPr>
              <a:t>Eichenfield</a:t>
            </a:r>
            <a:r>
              <a:rPr lang="pt-BR" sz="1251" dirty="0">
                <a:latin typeface="Arial"/>
                <a:cs typeface="Arial"/>
              </a:rPr>
              <a:t> </a:t>
            </a:r>
            <a:r>
              <a:rPr lang="pt-BR" sz="1251" spc="-45" dirty="0">
                <a:latin typeface="Arial"/>
                <a:cs typeface="Arial"/>
              </a:rPr>
              <a:t>LF. </a:t>
            </a:r>
            <a:r>
              <a:rPr lang="pt-BR" sz="1251" dirty="0">
                <a:latin typeface="Arial"/>
                <a:cs typeface="Arial"/>
              </a:rPr>
              <a:t>Periorificial </a:t>
            </a:r>
            <a:r>
              <a:rPr lang="pt-BR" sz="1251" dirty="0" err="1">
                <a:latin typeface="Arial"/>
                <a:cs typeface="Arial"/>
              </a:rPr>
              <a:t>dermatitis</a:t>
            </a:r>
            <a:r>
              <a:rPr lang="pt-BR" sz="1251" dirty="0">
                <a:latin typeface="Arial"/>
                <a:cs typeface="Arial"/>
              </a:rPr>
              <a:t> in </a:t>
            </a:r>
            <a:r>
              <a:rPr lang="pt-BR" sz="1251" dirty="0" err="1">
                <a:latin typeface="Arial"/>
                <a:cs typeface="Arial"/>
              </a:rPr>
              <a:t>children</a:t>
            </a:r>
            <a:r>
              <a:rPr lang="pt-BR" sz="1251" dirty="0">
                <a:latin typeface="Arial"/>
                <a:cs typeface="Arial"/>
              </a:rPr>
              <a:t> </a:t>
            </a:r>
            <a:r>
              <a:rPr lang="pt-BR" sz="1251" dirty="0" err="1">
                <a:latin typeface="Arial"/>
                <a:cs typeface="Arial"/>
              </a:rPr>
              <a:t>and</a:t>
            </a:r>
            <a:r>
              <a:rPr lang="pt-BR" sz="1251" dirty="0">
                <a:latin typeface="Arial"/>
                <a:cs typeface="Arial"/>
              </a:rPr>
              <a:t> </a:t>
            </a:r>
            <a:r>
              <a:rPr lang="pt-BR" sz="1251" dirty="0" err="1">
                <a:latin typeface="Arial"/>
                <a:cs typeface="Arial"/>
              </a:rPr>
              <a:t>adolescents</a:t>
            </a:r>
            <a:r>
              <a:rPr lang="pt-BR" sz="1251" dirty="0">
                <a:latin typeface="Arial"/>
                <a:cs typeface="Arial"/>
              </a:rPr>
              <a:t>. J </a:t>
            </a:r>
            <a:r>
              <a:rPr lang="pt-BR" sz="1251" dirty="0" err="1">
                <a:latin typeface="Arial"/>
                <a:cs typeface="Arial"/>
              </a:rPr>
              <a:t>Am</a:t>
            </a:r>
            <a:r>
              <a:rPr lang="pt-BR" sz="1251" dirty="0">
                <a:latin typeface="Arial"/>
                <a:cs typeface="Arial"/>
              </a:rPr>
              <a:t> </a:t>
            </a:r>
            <a:r>
              <a:rPr lang="pt-BR" sz="1251" dirty="0" err="1">
                <a:latin typeface="Arial"/>
                <a:cs typeface="Arial"/>
              </a:rPr>
              <a:t>Acad</a:t>
            </a:r>
            <a:r>
              <a:rPr lang="pt-BR" sz="1251" dirty="0">
                <a:latin typeface="Arial"/>
                <a:cs typeface="Arial"/>
              </a:rPr>
              <a:t>  </a:t>
            </a:r>
            <a:r>
              <a:rPr lang="pt-BR" sz="1251" dirty="0" err="1">
                <a:latin typeface="Arial"/>
                <a:cs typeface="Arial"/>
              </a:rPr>
              <a:t>Dermatol</a:t>
            </a:r>
            <a:r>
              <a:rPr lang="pt-BR" sz="1251" dirty="0">
                <a:latin typeface="Arial"/>
                <a:cs typeface="Arial"/>
              </a:rPr>
              <a:t>.</a:t>
            </a:r>
            <a:r>
              <a:rPr lang="pt-BR" sz="1251" spc="-5" dirty="0">
                <a:latin typeface="Arial"/>
                <a:cs typeface="Arial"/>
              </a:rPr>
              <a:t> </a:t>
            </a:r>
            <a:r>
              <a:rPr lang="pt-BR" sz="1251" dirty="0">
                <a:latin typeface="Arial"/>
                <a:cs typeface="Arial"/>
              </a:rPr>
              <a:t>2006;55:781-5.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942210" y="4569319"/>
            <a:ext cx="2619375" cy="18402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2">
              <a:spcBef>
                <a:spcPts val="114"/>
              </a:spcBef>
            </a:pPr>
            <a:r>
              <a:rPr sz="1100" spc="5" dirty="0">
                <a:latin typeface="Arial"/>
                <a:cs typeface="Arial"/>
              </a:rPr>
              <a:t>Figura </a:t>
            </a:r>
            <a:r>
              <a:rPr sz="1100" spc="10" dirty="0">
                <a:latin typeface="Arial"/>
                <a:cs typeface="Arial"/>
              </a:rPr>
              <a:t>3B </a:t>
            </a:r>
            <a:r>
              <a:rPr sz="1100" spc="5" dirty="0">
                <a:latin typeface="Arial"/>
                <a:cs typeface="Arial"/>
              </a:rPr>
              <a:t>– </a:t>
            </a:r>
            <a:r>
              <a:rPr sz="1100" spc="10" dirty="0">
                <a:latin typeface="Arial"/>
                <a:cs typeface="Arial"/>
              </a:rPr>
              <a:t>OD </a:t>
            </a:r>
            <a:r>
              <a:rPr sz="1100" spc="5" dirty="0">
                <a:latin typeface="Arial"/>
                <a:cs typeface="Arial"/>
              </a:rPr>
              <a:t>dois meses após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cirurgia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154952" y="7187225"/>
            <a:ext cx="2059305" cy="355867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213380" marR="5080" indent="-201313">
              <a:lnSpc>
                <a:spcPts val="1300"/>
              </a:lnSpc>
              <a:spcBef>
                <a:spcPts val="175"/>
              </a:spcBef>
            </a:pPr>
            <a:r>
              <a:rPr sz="1100" spc="5" dirty="0">
                <a:latin typeface="Arial"/>
                <a:cs typeface="Arial"/>
              </a:rPr>
              <a:t>Figura </a:t>
            </a:r>
            <a:r>
              <a:rPr sz="1100" spc="10" dirty="0">
                <a:latin typeface="Arial"/>
                <a:cs typeface="Arial"/>
              </a:rPr>
              <a:t>3C </a:t>
            </a:r>
            <a:r>
              <a:rPr sz="1100" spc="5" dirty="0">
                <a:latin typeface="Arial"/>
                <a:cs typeface="Arial"/>
              </a:rPr>
              <a:t>– Biomicroscopia </a:t>
            </a:r>
            <a:r>
              <a:rPr sz="1100" spc="10" dirty="0">
                <a:latin typeface="Arial"/>
                <a:cs typeface="Arial"/>
              </a:rPr>
              <a:t>OD  </a:t>
            </a:r>
            <a:r>
              <a:rPr sz="1100" spc="5" dirty="0">
                <a:latin typeface="Arial"/>
                <a:cs typeface="Arial"/>
              </a:rPr>
              <a:t>cinco meses após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cirurgia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8719" y="5882485"/>
            <a:ext cx="3357247" cy="2209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5990" y="5882485"/>
            <a:ext cx="3176316" cy="2209801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3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65990" y="9606746"/>
            <a:ext cx="3176316" cy="2219336"/>
          </a:xfrm>
          <a:prstGeom prst="rect">
            <a:avLst/>
          </a:prstGeom>
          <a:blipFill>
            <a:blip r:embed="rId4" cstate="print"/>
            <a:stretch>
              <a:fillRect b="-49629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274867" y="4855994"/>
            <a:ext cx="1948837" cy="22517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45788" y="2975321"/>
            <a:ext cx="3653206" cy="15292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756944" y="4975895"/>
            <a:ext cx="3978720" cy="21487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707764" y="8647894"/>
            <a:ext cx="1846580" cy="18402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2">
              <a:spcBef>
                <a:spcPts val="114"/>
              </a:spcBef>
            </a:pPr>
            <a:r>
              <a:rPr sz="1100" spc="5" dirty="0">
                <a:latin typeface="Arial"/>
                <a:cs typeface="Arial"/>
              </a:rPr>
              <a:t>Figura </a:t>
            </a:r>
            <a:r>
              <a:rPr sz="1100" spc="10" dirty="0">
                <a:latin typeface="Arial"/>
                <a:cs typeface="Arial"/>
              </a:rPr>
              <a:t>1C </a:t>
            </a:r>
            <a:r>
              <a:rPr sz="1100" spc="5" dirty="0">
                <a:latin typeface="Arial"/>
                <a:cs typeface="Arial"/>
              </a:rPr>
              <a:t>– Ectoscopia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face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45788" y="4576511"/>
            <a:ext cx="3376295" cy="355867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2" marR="5080">
              <a:lnSpc>
                <a:spcPts val="1300"/>
              </a:lnSpc>
              <a:spcBef>
                <a:spcPts val="175"/>
              </a:spcBef>
            </a:pPr>
            <a:r>
              <a:rPr sz="1100" spc="5" dirty="0">
                <a:latin typeface="Arial"/>
                <a:cs typeface="Arial"/>
              </a:rPr>
              <a:t>Figura </a:t>
            </a:r>
            <a:r>
              <a:rPr sz="1100" spc="10" dirty="0">
                <a:latin typeface="Arial"/>
                <a:cs typeface="Arial"/>
              </a:rPr>
              <a:t>3A </a:t>
            </a:r>
            <a:r>
              <a:rPr sz="1100" spc="5" dirty="0">
                <a:latin typeface="Arial"/>
                <a:cs typeface="Arial"/>
              </a:rPr>
              <a:t>– Ectoscopia de terço médio da face cinco  meses após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cirurgia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912075" y="5330916"/>
            <a:ext cx="3481932" cy="3186176"/>
          </a:xfrm>
          <a:prstGeom prst="rect">
            <a:avLst/>
          </a:prstGeom>
          <a:blipFill>
            <a:blip r:embed="rId8" cstate="print"/>
            <a:stretch>
              <a:fillRect l="-1" t="-22437" r="3854" b="11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86939" y="14097070"/>
            <a:ext cx="6925945" cy="4694233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2" marR="83827" indent="930360">
              <a:lnSpc>
                <a:spcPts val="1440"/>
              </a:lnSpc>
              <a:spcBef>
                <a:spcPts val="204"/>
              </a:spcBef>
            </a:pPr>
            <a:r>
              <a:rPr sz="1251" dirty="0">
                <a:latin typeface="Arial"/>
                <a:cs typeface="Arial"/>
              </a:rPr>
              <a:t>CM, 6 anos, natural e procedente de Aparecida de Goiania. Encaminhado ao setor  de córnea com queixa de “mancha vermelha em parte branca do olho esquerdo ́ ́dor e  desconforto</a:t>
            </a:r>
            <a:r>
              <a:rPr sz="1251" spc="-5" dirty="0">
                <a:latin typeface="Arial"/>
                <a:cs typeface="Arial"/>
              </a:rPr>
              <a:t> </a:t>
            </a:r>
            <a:r>
              <a:rPr sz="1251" dirty="0">
                <a:latin typeface="Arial"/>
                <a:cs typeface="Arial"/>
              </a:rPr>
              <a:t>intenso.</a:t>
            </a:r>
          </a:p>
          <a:p>
            <a:pPr marL="12702" marR="48264" indent="974814">
              <a:lnSpc>
                <a:spcPts val="1440"/>
              </a:lnSpc>
              <a:spcBef>
                <a:spcPts val="5"/>
              </a:spcBef>
            </a:pPr>
            <a:r>
              <a:rPr sz="1251" dirty="0">
                <a:latin typeface="Arial"/>
                <a:cs typeface="Arial"/>
              </a:rPr>
              <a:t>O exame fisico foi dificultado pela intensa fotofobia do paciente. Aparentemente  apresentava no olho direito: hiperemia conjuntival, papilas tarsais e hordéolos em pálpebra  superior e </a:t>
            </a:r>
            <a:r>
              <a:rPr sz="1251" spc="-10" dirty="0">
                <a:latin typeface="Arial"/>
                <a:cs typeface="Arial"/>
              </a:rPr>
              <a:t>inferior. </a:t>
            </a:r>
            <a:r>
              <a:rPr sz="1251" dirty="0">
                <a:latin typeface="Arial"/>
                <a:cs typeface="Arial"/>
              </a:rPr>
              <a:t>Olho esquerdo: conjuntiva hiperemiada, papilas em conjuntiva tarsal </a:t>
            </a:r>
            <a:r>
              <a:rPr sz="1251" spc="-10" dirty="0">
                <a:latin typeface="Arial"/>
                <a:cs typeface="Arial"/>
              </a:rPr>
              <a:t>inferior,  </a:t>
            </a:r>
            <a:r>
              <a:rPr sz="1251" dirty="0">
                <a:latin typeface="Arial"/>
                <a:cs typeface="Arial"/>
              </a:rPr>
              <a:t>nódulo de </a:t>
            </a:r>
            <a:r>
              <a:rPr sz="1251" spc="-5" dirty="0">
                <a:latin typeface="Arial"/>
                <a:cs typeface="Arial"/>
              </a:rPr>
              <a:t>Trantas </a:t>
            </a:r>
            <a:r>
              <a:rPr sz="1251" dirty="0">
                <a:latin typeface="Arial"/>
                <a:cs typeface="Arial"/>
              </a:rPr>
              <a:t>e lesão limbar com intensa vascularização invadindo 3mm da córnea, além da  presença de hordéolos difusos ( figura 1A) ( Figura 1B). Sem outras manifestações oculares e  extra-oculares, optamos pelo tratamento do processo alérgico e inflamatório ocular com  prednisolona 1% e Olopatandina 0,2% . Indicamos , então, exame sob narcose para melhor  avaliação da lesão</a:t>
            </a:r>
            <a:r>
              <a:rPr sz="1251" spc="-5" dirty="0">
                <a:latin typeface="Arial"/>
                <a:cs typeface="Arial"/>
              </a:rPr>
              <a:t> </a:t>
            </a:r>
            <a:r>
              <a:rPr sz="1251" spc="-10" dirty="0">
                <a:latin typeface="Arial"/>
                <a:cs typeface="Arial"/>
              </a:rPr>
              <a:t>limbar.</a:t>
            </a:r>
            <a:endParaRPr sz="1251" dirty="0">
              <a:latin typeface="Arial"/>
              <a:cs typeface="Arial"/>
            </a:endParaRPr>
          </a:p>
          <a:p>
            <a:pPr marL="12702" marR="22227" indent="974814">
              <a:lnSpc>
                <a:spcPts val="1440"/>
              </a:lnSpc>
              <a:spcBef>
                <a:spcPts val="20"/>
              </a:spcBef>
            </a:pPr>
            <a:r>
              <a:rPr sz="1251" dirty="0">
                <a:latin typeface="Arial"/>
                <a:cs typeface="Arial"/>
              </a:rPr>
              <a:t>Durante o exame, notamos a presença de falência limbar no olho esquerdo com  conjuntivalização da região nasal (Figura 2). Optamos, no intraoperatório, por realizar transplante  autólogo de</a:t>
            </a:r>
            <a:r>
              <a:rPr sz="1251" spc="-5" dirty="0">
                <a:latin typeface="Arial"/>
                <a:cs typeface="Arial"/>
              </a:rPr>
              <a:t> </a:t>
            </a:r>
            <a:r>
              <a:rPr sz="1251" dirty="0">
                <a:latin typeface="Arial"/>
                <a:cs typeface="Arial"/>
              </a:rPr>
              <a:t>limbo.</a:t>
            </a:r>
          </a:p>
          <a:p>
            <a:pPr marL="12702" marR="83827" indent="974814">
              <a:lnSpc>
                <a:spcPts val="1440"/>
              </a:lnSpc>
              <a:spcBef>
                <a:spcPts val="10"/>
              </a:spcBef>
            </a:pPr>
            <a:r>
              <a:rPr sz="1251" dirty="0">
                <a:latin typeface="Arial"/>
                <a:cs typeface="Arial"/>
              </a:rPr>
              <a:t>No pós-operatório, apresentou episódios recorrentes de prurido intenso e fotofobia  com surgimento de alguns sinais dermatológicos como micropápulas eritematosas em região  central da face ao redor cavidades oral, nasal e orbitária ( figura</a:t>
            </a:r>
            <a:r>
              <a:rPr sz="1251" spc="15" dirty="0">
                <a:latin typeface="Arial"/>
                <a:cs typeface="Arial"/>
              </a:rPr>
              <a:t> </a:t>
            </a:r>
            <a:r>
              <a:rPr sz="1251" dirty="0">
                <a:latin typeface="Arial"/>
                <a:cs typeface="Arial"/>
              </a:rPr>
              <a:t>1C).</a:t>
            </a:r>
          </a:p>
          <a:p>
            <a:pPr marL="12702" marR="48899" indent="930360">
              <a:lnSpc>
                <a:spcPts val="1440"/>
              </a:lnSpc>
              <a:spcBef>
                <a:spcPts val="5"/>
              </a:spcBef>
            </a:pPr>
            <a:r>
              <a:rPr sz="1251" dirty="0">
                <a:latin typeface="Arial"/>
                <a:cs typeface="Arial"/>
              </a:rPr>
              <a:t>O paciente evoluiu melhora significativa do pannus e opacidade corneana após o  procedimento cirúrgico (Figuras 3A, 3B e 3C). No entanto permanecia com blefarite refratária ao  tratamento e recorrência frequente dos hordéolos. Associamos, então, tacrolimus 0,03%. A  biópsia das lesões periorais mostrou aspecto compatível com processo inflamatório crônico  granulomatoso, com neutrófilos, sugerindo possibilidade de granuloma facial, corroborando para  o diagnóstico de Dermatite Perioral Granulomatosa (DPG).</a:t>
            </a:r>
          </a:p>
          <a:p>
            <a:pPr marL="12702" marR="5080" indent="922103">
              <a:lnSpc>
                <a:spcPts val="1440"/>
              </a:lnSpc>
              <a:spcBef>
                <a:spcPts val="15"/>
              </a:spcBef>
            </a:pPr>
            <a:r>
              <a:rPr sz="1251" dirty="0">
                <a:latin typeface="Arial"/>
                <a:cs typeface="Arial"/>
              </a:rPr>
              <a:t>A evolução do quadro foi de períodos de remissões e recidivas. O comprometimento  facial e estético apresentaram melhoras significativas após seguimento dermatológico e  abordagem multidisciplinar (Figura</a:t>
            </a:r>
            <a:r>
              <a:rPr sz="1251" spc="-5" dirty="0">
                <a:latin typeface="Arial"/>
                <a:cs typeface="Arial"/>
              </a:rPr>
              <a:t> </a:t>
            </a:r>
            <a:r>
              <a:rPr sz="1251" dirty="0">
                <a:latin typeface="Arial"/>
                <a:cs typeface="Arial"/>
              </a:rPr>
              <a:t>4).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160130" y="7187224"/>
            <a:ext cx="2966720" cy="355867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2" marR="5080">
              <a:lnSpc>
                <a:spcPts val="1300"/>
              </a:lnSpc>
              <a:spcBef>
                <a:spcPts val="175"/>
              </a:spcBef>
            </a:pPr>
            <a:r>
              <a:rPr sz="1100" spc="5" dirty="0">
                <a:latin typeface="Arial"/>
                <a:cs typeface="Arial"/>
              </a:rPr>
              <a:t>Figura 4 – Ectoscopia de terço inferior da face  após tratamento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multidisciplinar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2021582" y="2715932"/>
            <a:ext cx="2455406" cy="1869225"/>
          </a:xfrm>
          <a:prstGeom prst="rect">
            <a:avLst/>
          </a:prstGeom>
          <a:blipFill>
            <a:blip r:embed="rId9" cstate="print"/>
            <a:stretch>
              <a:fillRect l="-1" t="10316" r="10316" b="-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08952" y="10050002"/>
            <a:ext cx="3526121" cy="20390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56237" y="10089015"/>
            <a:ext cx="3393613" cy="2003551"/>
          </a:xfrm>
          <a:prstGeom prst="rect">
            <a:avLst/>
          </a:prstGeom>
          <a:blipFill>
            <a:blip r:embed="rId11" cstate="print"/>
            <a:stretch>
              <a:fillRect l="-3" r="-1114" b="-2540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260851" y="12155859"/>
            <a:ext cx="2485390" cy="355867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2" marR="5080">
              <a:lnSpc>
                <a:spcPts val="1300"/>
              </a:lnSpc>
              <a:spcBef>
                <a:spcPts val="175"/>
              </a:spcBef>
            </a:pPr>
            <a:r>
              <a:rPr sz="1100" spc="5" dirty="0">
                <a:latin typeface="Arial"/>
                <a:cs typeface="Arial"/>
              </a:rPr>
              <a:t>Figura 2- Biomicroscopia </a:t>
            </a:r>
            <a:r>
              <a:rPr sz="1100" spc="10" dirty="0">
                <a:latin typeface="Arial"/>
                <a:cs typeface="Arial"/>
              </a:rPr>
              <a:t>um mês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após  transplante</a:t>
            </a:r>
            <a:r>
              <a:rPr sz="1100" spc="-5" dirty="0">
                <a:latin typeface="Arial"/>
                <a:cs typeface="Arial"/>
              </a:rPr>
              <a:t> limbar.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373359" y="5671757"/>
            <a:ext cx="2566346" cy="292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73040" y="5657295"/>
            <a:ext cx="2566669" cy="293370"/>
          </a:xfrm>
          <a:custGeom>
            <a:avLst/>
            <a:gdLst/>
            <a:ahLst/>
            <a:cxnLst/>
            <a:rect l="l" t="t" r="r" b="b"/>
            <a:pathLst>
              <a:path w="2566670" h="293370">
                <a:moveTo>
                  <a:pt x="0" y="0"/>
                </a:moveTo>
                <a:lnTo>
                  <a:pt x="2566346" y="0"/>
                </a:lnTo>
                <a:lnTo>
                  <a:pt x="2566346" y="292953"/>
                </a:lnTo>
                <a:lnTo>
                  <a:pt x="0" y="2929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1341</Words>
  <Application>Microsoft Office PowerPoint</Application>
  <PresentationFormat>Personalizar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Lucida Sans Unicode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Ocrizio Augusto de Oliveira Neto</cp:lastModifiedBy>
  <cp:revision>7</cp:revision>
  <dcterms:created xsi:type="dcterms:W3CDTF">2020-01-16T01:12:41Z</dcterms:created>
  <dcterms:modified xsi:type="dcterms:W3CDTF">2020-01-16T15:07:21Z</dcterms:modified>
</cp:coreProperties>
</file>