
<file path=[Content_Types].xml><?xml version="1.0" encoding="utf-8"?>
<Types xmlns="http://schemas.openxmlformats.org/package/2006/content-types"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slideMasters/slideMaster1.xml" ContentType="application/vnd.openxmlformats-officedocument.presentationml.slideMaster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firstSlideNum="0">
  <p:sldMasterIdLst>
    <p:sldMasterId id="2147483648" r:id="rId1"/>
  </p:sldMasterIdLst>
  <p:notesMasterIdLst>
    <p:notesMasterId r:id="rId3"/>
  </p:notesMasterIdLst>
  <p:handoutMasterIdLst>
    <p:handoutMasterId r:id="rId4"/>
  </p:handoutMasterIdLst>
  <p:sldIdLst>
    <p:sldId id="259" r:id="rId2"/>
  </p:sldIdLst>
  <p:sldSz cx="32404050" cy="43205400"/>
  <p:notesSz cx="6797675" cy="9926638"/>
  <p:defaultTextStyle>
    <a:defPPr>
      <a:defRPr lang="pt-BR"/>
    </a:defPPr>
    <a:lvl1pPr marL="0" lvl="0" indent="0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2159000" lvl="1" indent="-1701800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4319905" lvl="2" indent="-3405505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6480175" lvl="3" indent="-5108575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8641080" lvl="4" indent="-6812280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lvl="5" indent="-6812280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lvl="6" indent="-6812280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lvl="7" indent="-6812280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lvl="8" indent="-6812280" algn="l" defTabSz="4319905" rtl="0" eaLnBrk="0" fontAlgn="base" latinLnBrk="0" hangingPunct="0">
      <a:lnSpc>
        <a:spcPct val="100000"/>
      </a:lnSpc>
      <a:spcBef>
        <a:spcPct val="0"/>
      </a:spcBef>
      <a:spcAft>
        <a:spcPct val="0"/>
      </a:spcAft>
      <a:buNone/>
      <a:defRPr sz="8500" b="0" i="0" u="none" kern="1200" baseline="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13608">
          <p15:clr>
            <a:srgbClr val="A4A3A4"/>
          </p15:clr>
        </p15:guide>
        <p15:guide id="2" pos="10206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125E5076-3810-47DD-B79F-674D7AD40C01}" styleName="深色样式 1 - 强调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wholeTbl>
    <a:band1H>
      <a:tcStyle>
        <a:tcBdr/>
        <a:fill>
          <a:solidFill>
            <a:schemeClr val="accent1">
              <a:shade val="60000"/>
            </a:schemeClr>
          </a:solidFill>
        </a:fill>
      </a:tcStyle>
    </a:band1H>
    <a:band1V>
      <a:tcStyle>
        <a:tcBdr/>
        <a:fill>
          <a:solidFill>
            <a:schemeClr val="accent1">
              <a:shade val="6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accent1">
              <a:shade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accent1">
              <a:shade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accent1">
              <a:shade val="4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5C22544A-7EE6-4342-B048-85BDC9FD1C3A}" styleName="中度样式 2 - 强调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0048"/>
    <p:restoredTop sz="50000"/>
  </p:normalViewPr>
  <p:slideViewPr>
    <p:cSldViewPr showGuides="1">
      <p:cViewPr>
        <p:scale>
          <a:sx n="40" d="100"/>
          <a:sy n="40" d="100"/>
        </p:scale>
        <p:origin x="126" y="648"/>
      </p:cViewPr>
      <p:guideLst>
        <p:guide orient="horz" pos="13608"/>
        <p:guide pos="10206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notesMaster" Target="notesMasters/notesMaster1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>
              <a:defRPr sz="1200"/>
            </a:lvl1pPr>
          </a:lstStyle>
          <a:p>
            <a:pPr marL="0" marR="0" lvl="0" indent="0" algn="l" defTabSz="43199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>
              <a:defRPr sz="1200"/>
            </a:lvl1pPr>
          </a:lstStyle>
          <a:p>
            <a:pPr marL="0" marR="0" lvl="0" indent="0" algn="r" defTabSz="43199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47B9A39E-2480-BF4D-A844-7D37D1845D9D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2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>
              <a:defRPr sz="1200"/>
            </a:lvl1pPr>
          </a:lstStyle>
          <a:p>
            <a:pPr marL="0" marR="0" lvl="0" indent="0" algn="l" defTabSz="43199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3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>
              <a:defRPr sz="1200"/>
            </a:lvl1pPr>
          </a:lstStyle>
          <a:p>
            <a:pPr marL="0" marR="0" lvl="0" indent="0" algn="r" defTabSz="4319905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739C2577-325A-A74E-A81A-11FE0ADF39B1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0" fontAlgn="base" latinLnBrk="0" hangingPunct="0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01982050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Cabeçalho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Data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A6A15D00-EE69-574A-9176-E14FC0240D1C}" type="datetimeFigureOut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ço Reservado para Imagem de Slide 3"/>
          <p:cNvSpPr>
            <a:spLocks noGrp="1" noRot="1" noChangeAspect="1"/>
          </p:cNvSpPr>
          <p:nvPr>
            <p:ph type="sldImg" idx="2"/>
          </p:nvPr>
        </p:nvSpPr>
        <p:spPr>
          <a:xfrm>
            <a:off x="2003425" y="744538"/>
            <a:ext cx="2790825" cy="372268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5" name="Espaço Reservado para Anotações 4"/>
          <p:cNvSpPr>
            <a:spLocks noGrp="1"/>
          </p:cNvSpPr>
          <p:nvPr>
            <p:ph type="body" sz="quarter" idx="3"/>
          </p:nvPr>
        </p:nvSpPr>
        <p:spPr>
          <a:xfrm>
            <a:off x="679450" y="4714875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Clique para editar os estilos do texto mestre</a:t>
            </a:r>
          </a:p>
          <a:p>
            <a:pPr marL="457200" marR="0" lvl="1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Segundo nível</a:t>
            </a:r>
          </a:p>
          <a:p>
            <a:pPr marL="914400" marR="0" lvl="2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Terceiro nível</a:t>
            </a:r>
          </a:p>
          <a:p>
            <a:pPr marL="1371600" marR="0" lvl="3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Quarto nível</a:t>
            </a:r>
          </a:p>
          <a:p>
            <a:pPr marL="1828800" marR="0" lvl="4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Quinto nível</a:t>
            </a: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4"/>
          </p:nvPr>
        </p:nvSpPr>
        <p:spPr>
          <a:xfrm>
            <a:off x="0" y="9428163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eaLnBrk="1" hangingPunct="1">
              <a:defRPr sz="1200"/>
            </a:lvl1pPr>
          </a:lstStyle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5"/>
          </p:nvPr>
        </p:nvSpPr>
        <p:spPr>
          <a:xfrm>
            <a:off x="3849688" y="9428163"/>
            <a:ext cx="2946400" cy="496888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/>
          <a:lstStyle>
            <a:lvl1pPr algn="r" eaLnBrk="1" hangingPunct="1">
              <a:defRPr sz="1200"/>
            </a:lvl1pPr>
          </a:lstStyle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B83EE2BB-1D15-0840-869B-8C19B010F5C7}" type="slidenum">
              <a:rPr kumimoji="0" lang="pt-BR" sz="1200" b="0" i="0" u="none" strike="noStrike" kern="1200" cap="none" spc="0" normalizeH="0" baseline="0" noProof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Arial" panose="020B060402020202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12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Arial" panose="020B0604020202020204" pitchFamily="34" charset="0"/>
              <a:ea typeface="+mn-ea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42029412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Espaço Reservado para Imagem de Slide 1"/>
          <p:cNvSpPr>
            <a:spLocks noGrp="1" noRot="1" noChangeAspect="1" noTextEdit="1"/>
          </p:cNvSpPr>
          <p:nvPr>
            <p:ph type="sldImg"/>
          </p:nvPr>
        </p:nvSpPr>
        <p:spPr>
          <a:xfrm>
            <a:off x="2003425" y="744538"/>
            <a:ext cx="2790825" cy="3722687"/>
          </a:xfrm>
          <a:ln>
            <a:solidFill>
              <a:srgbClr val="000000">
                <a:alpha val="100000"/>
              </a:srgbClr>
            </a:solidFill>
            <a:miter lim="800000"/>
          </a:ln>
        </p:spPr>
      </p:sp>
      <p:sp>
        <p:nvSpPr>
          <p:cNvPr id="16386" name="Espaço Reservado para Anotações 2"/>
          <p:cNvSpPr>
            <a:spLocks noGrp="1"/>
          </p:cNvSpPr>
          <p:nvPr>
            <p:ph type="body" idx="1"/>
          </p:nvPr>
        </p:nvSpPr>
        <p:spPr>
          <a:noFill/>
          <a:ln>
            <a:noFill/>
          </a:ln>
        </p:spPr>
        <p:txBody>
          <a:bodyPr wrap="square" lIns="91440" tIns="45720" rIns="91440" bIns="45720" anchor="t"/>
          <a:lstStyle/>
          <a:p>
            <a:pPr lvl="0" eaLnBrk="1" hangingPunct="1">
              <a:spcBef>
                <a:spcPct val="0"/>
              </a:spcBef>
            </a:pPr>
            <a:endParaRPr lang="pt-BR" altLang="pt-BR"/>
          </a:p>
        </p:txBody>
      </p:sp>
      <p:sp>
        <p:nvSpPr>
          <p:cNvPr id="16387" name="Espaço Reservado para Número de Slide 3"/>
          <p:cNvSpPr txBox="1">
            <a:spLocks noGrp="1"/>
          </p:cNvSpPr>
          <p:nvPr>
            <p:ph type="sldNum" sz="quarter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  <a:noFill/>
          <a:ln w="9525">
            <a:noFill/>
          </a:ln>
        </p:spPr>
        <p:txBody>
          <a:bodyPr anchor="b"/>
          <a:lstStyle/>
          <a:p>
            <a:pPr lvl="0" algn="r" defTabSz="4319905" eaLnBrk="1" hangingPunct="1">
              <a:spcBef>
                <a:spcPct val="0"/>
              </a:spcBef>
            </a:pPr>
            <a:fld id="{9A0DB2DC-4C9A-4742-B13C-FB6460FD3503}" type="slidenum">
              <a:rPr lang="pt-BR" altLang="pt-BR">
                <a:latin typeface="Arial" panose="020B0604020202020204" pitchFamily="34" charset="0"/>
                <a:cs typeface="Arial" panose="020B0604020202020204" pitchFamily="34" charset="0"/>
              </a:rPr>
              <a:pPr lvl="0" algn="r" defTabSz="4319905" eaLnBrk="1" hangingPunct="1">
                <a:spcBef>
                  <a:spcPct val="0"/>
                </a:spcBef>
              </a:pPr>
              <a:t>0</a:t>
            </a:fld>
            <a:endParaRPr lang="pt-BR" altLang="pt-BR">
              <a:latin typeface="Arial" panose="020B0604020202020204" pitchFamily="34" charset="0"/>
              <a:ea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5014299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>
          <a:xfrm>
            <a:off x="2430304" y="13421680"/>
            <a:ext cx="27543443" cy="9261158"/>
          </a:xfrm>
        </p:spPr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4860608" y="24483060"/>
            <a:ext cx="22682835" cy="1104138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216027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432054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648081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864108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/>
          </p:nvPr>
        </p:nvSpPr>
        <p:spPr>
          <a:xfrm>
            <a:off x="83254782" y="10901365"/>
            <a:ext cx="25833229" cy="232249028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5743847" y="10901365"/>
            <a:ext cx="76970870" cy="232249028"/>
          </a:xfrm>
        </p:spPr>
        <p:txBody>
          <a:bodyPr vert="eaVert"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559696" y="27763473"/>
            <a:ext cx="27543443" cy="8581073"/>
          </a:xfrm>
        </p:spPr>
        <p:txBody>
          <a:bodyPr anchor="t"/>
          <a:lstStyle>
            <a:lvl1pPr algn="l">
              <a:defRPr sz="18900" b="1" cap="all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2559696" y="18312295"/>
            <a:ext cx="27543443" cy="9451178"/>
          </a:xfrm>
        </p:spPr>
        <p:txBody>
          <a:bodyPr anchor="b"/>
          <a:lstStyle>
            <a:lvl1pPr marL="0" indent="0">
              <a:buNone/>
              <a:defRPr sz="9500">
                <a:solidFill>
                  <a:schemeClr val="tx1">
                    <a:tint val="75000"/>
                  </a:schemeClr>
                </a:solidFill>
              </a:defRPr>
            </a:lvl1pPr>
            <a:lvl2pPr marL="2160270" indent="0">
              <a:buNone/>
              <a:defRPr sz="8500">
                <a:solidFill>
                  <a:schemeClr val="tx1">
                    <a:tint val="75000"/>
                  </a:schemeClr>
                </a:solidFill>
              </a:defRPr>
            </a:lvl2pPr>
            <a:lvl3pPr marL="4320540" indent="0">
              <a:buNone/>
              <a:defRPr sz="7600">
                <a:solidFill>
                  <a:schemeClr val="tx1">
                    <a:tint val="75000"/>
                  </a:schemeClr>
                </a:solidFill>
              </a:defRPr>
            </a:lvl3pPr>
            <a:lvl4pPr marL="648081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4pPr>
            <a:lvl5pPr marL="864108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5pPr>
            <a:lvl6pPr marL="1080135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6pPr>
            <a:lvl7pPr marL="1296162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7pPr>
            <a:lvl8pPr marL="1512189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8pPr>
            <a:lvl9pPr marL="17282160" indent="0">
              <a:buNone/>
              <a:defRPr sz="6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5743846" y="63507940"/>
            <a:ext cx="51402048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57685960" y="63507940"/>
            <a:ext cx="51402051" cy="179642453"/>
          </a:xfrm>
        </p:spPr>
        <p:txBody>
          <a:bodyPr/>
          <a:lstStyle>
            <a:lvl1pPr>
              <a:defRPr sz="13200"/>
            </a:lvl1pPr>
            <a:lvl2pPr>
              <a:defRPr sz="11300"/>
            </a:lvl2pPr>
            <a:lvl3pPr>
              <a:defRPr sz="9500"/>
            </a:lvl3pPr>
            <a:lvl4pPr>
              <a:defRPr sz="8500"/>
            </a:lvl4pPr>
            <a:lvl5pPr>
              <a:defRPr sz="8500"/>
            </a:lvl5pPr>
            <a:lvl6pPr>
              <a:defRPr sz="8500"/>
            </a:lvl6pPr>
            <a:lvl7pPr>
              <a:defRPr sz="8500"/>
            </a:lvl7pPr>
            <a:lvl8pPr>
              <a:defRPr sz="8500"/>
            </a:lvl8pPr>
            <a:lvl9pPr>
              <a:defRPr sz="8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3" y="1730219"/>
            <a:ext cx="29163645" cy="7200900"/>
          </a:xfrm>
        </p:spPr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1620203" y="9671212"/>
            <a:ext cx="14317416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1620203" y="13701713"/>
            <a:ext cx="14317416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16460809" y="9671212"/>
            <a:ext cx="14323040" cy="4030501"/>
          </a:xfrm>
        </p:spPr>
        <p:txBody>
          <a:bodyPr anchor="b"/>
          <a:lstStyle>
            <a:lvl1pPr marL="0" indent="0">
              <a:buNone/>
              <a:defRPr sz="11300" b="1"/>
            </a:lvl1pPr>
            <a:lvl2pPr marL="2160270" indent="0">
              <a:buNone/>
              <a:defRPr sz="9500" b="1"/>
            </a:lvl2pPr>
            <a:lvl3pPr marL="4320540" indent="0">
              <a:buNone/>
              <a:defRPr sz="8500" b="1"/>
            </a:lvl3pPr>
            <a:lvl4pPr marL="6480810" indent="0">
              <a:buNone/>
              <a:defRPr sz="7600" b="1"/>
            </a:lvl4pPr>
            <a:lvl5pPr marL="8641080" indent="0">
              <a:buNone/>
              <a:defRPr sz="7600" b="1"/>
            </a:lvl5pPr>
            <a:lvl6pPr marL="10801350" indent="0">
              <a:buNone/>
              <a:defRPr sz="7600" b="1"/>
            </a:lvl6pPr>
            <a:lvl7pPr marL="12961620" indent="0">
              <a:buNone/>
              <a:defRPr sz="7600" b="1"/>
            </a:lvl7pPr>
            <a:lvl8pPr marL="15121890" indent="0">
              <a:buNone/>
              <a:defRPr sz="7600" b="1"/>
            </a:lvl8pPr>
            <a:lvl9pPr marL="17282160" indent="0">
              <a:buNone/>
              <a:defRPr sz="7600" b="1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16460809" y="13701713"/>
            <a:ext cx="14323040" cy="24893114"/>
          </a:xfrm>
        </p:spPr>
        <p:txBody>
          <a:bodyPr/>
          <a:lstStyle>
            <a:lvl1pPr>
              <a:defRPr sz="11300"/>
            </a:lvl1pPr>
            <a:lvl2pPr>
              <a:defRPr sz="9500"/>
            </a:lvl2pPr>
            <a:lvl3pPr>
              <a:defRPr sz="8500"/>
            </a:lvl3pPr>
            <a:lvl4pPr>
              <a:defRPr sz="7600"/>
            </a:lvl4pPr>
            <a:lvl5pPr>
              <a:defRPr sz="7600"/>
            </a:lvl5pPr>
            <a:lvl6pPr>
              <a:defRPr sz="7600"/>
            </a:lvl6pPr>
            <a:lvl7pPr>
              <a:defRPr sz="7600"/>
            </a:lvl7pPr>
            <a:lvl8pPr>
              <a:defRPr sz="7600"/>
            </a:lvl8pPr>
            <a:lvl9pPr>
              <a:defRPr sz="76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7" name="Espaço Reservado para Data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8" name="Espaço Reservado para Rodapé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9" name="Espaço Reservado para Número de Slid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Data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ço Reservado para Rodapé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Número de Slid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ço Reservado para Data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3" name="Espaço Reservado para Rodapé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4" name="Espaço Reservado para Número de Slid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620204" y="1720215"/>
            <a:ext cx="10660709" cy="7320915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12669083" y="1720218"/>
            <a:ext cx="18114764" cy="36874612"/>
          </a:xfrm>
        </p:spPr>
        <p:txBody>
          <a:bodyPr/>
          <a:lstStyle>
            <a:lvl1pPr>
              <a:defRPr sz="15100"/>
            </a:lvl1pPr>
            <a:lvl2pPr>
              <a:defRPr sz="13200"/>
            </a:lvl2pPr>
            <a:lvl3pPr>
              <a:defRPr sz="11300"/>
            </a:lvl3pPr>
            <a:lvl4pPr>
              <a:defRPr sz="9500"/>
            </a:lvl4pPr>
            <a:lvl5pPr>
              <a:defRPr sz="9500"/>
            </a:lvl5pPr>
            <a:lvl6pPr>
              <a:defRPr sz="9500"/>
            </a:lvl6pPr>
            <a:lvl7pPr>
              <a:defRPr sz="9500"/>
            </a:lvl7pPr>
            <a:lvl8pPr>
              <a:defRPr sz="9500"/>
            </a:lvl8pPr>
            <a:lvl9pPr>
              <a:defRPr sz="9500"/>
            </a:lvl9pPr>
          </a:lstStyle>
          <a:p>
            <a:pPr lvl="0"/>
            <a:r>
              <a:rPr lang="pt-BR"/>
              <a:t>Clique para editar o texto mestre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620204" y="9041133"/>
            <a:ext cx="10660709" cy="29553697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6351421" y="30243780"/>
            <a:ext cx="19442430" cy="3570449"/>
          </a:xfrm>
        </p:spPr>
        <p:txBody>
          <a:bodyPr anchor="b"/>
          <a:lstStyle>
            <a:lvl1pPr algn="l">
              <a:defRPr sz="9500" b="1"/>
            </a:lvl1pPr>
          </a:lstStyle>
          <a:p>
            <a:r>
              <a:rPr lang="pt-BR"/>
              <a:t>Clique para editar o título mestre</a:t>
            </a:r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6351421" y="3860483"/>
            <a:ext cx="19442430" cy="25923240"/>
          </a:xfrm>
        </p:spPr>
        <p:txBody>
          <a:bodyPr vert="horz" wrap="square" lIns="432054" tIns="216027" rIns="432054" bIns="216027" numCol="1" rtlCol="0" anchor="t" anchorCtr="0" compatLnSpc="1">
            <a:normAutofit/>
          </a:bodyPr>
          <a:lstStyle>
            <a:lvl1pPr marL="0" indent="0">
              <a:buNone/>
              <a:defRPr sz="15100"/>
            </a:lvl1pPr>
            <a:lvl2pPr marL="2160270" indent="0">
              <a:buNone/>
              <a:defRPr sz="13200"/>
            </a:lvl2pPr>
            <a:lvl3pPr marL="4320540" indent="0">
              <a:buNone/>
              <a:defRPr sz="11300"/>
            </a:lvl3pPr>
            <a:lvl4pPr marL="6480810" indent="0">
              <a:buNone/>
              <a:defRPr sz="9500"/>
            </a:lvl4pPr>
            <a:lvl5pPr marL="8641080" indent="0">
              <a:buNone/>
              <a:defRPr sz="9500"/>
            </a:lvl5pPr>
            <a:lvl6pPr marL="10801350" indent="0">
              <a:buNone/>
              <a:defRPr sz="9500"/>
            </a:lvl6pPr>
            <a:lvl7pPr marL="12961620" indent="0">
              <a:buNone/>
              <a:defRPr sz="9500"/>
            </a:lvl7pPr>
            <a:lvl8pPr marL="15121890" indent="0">
              <a:buNone/>
              <a:defRPr sz="9500"/>
            </a:lvl8pPr>
            <a:lvl9pPr marL="17282160" indent="0">
              <a:buNone/>
              <a:defRPr sz="9500"/>
            </a:lvl9pPr>
          </a:lstStyle>
          <a:p>
            <a:pPr marL="0" marR="0" lvl="0" indent="0" algn="l" defTabSz="4319905" rtl="0" eaLnBrk="0" fontAlgn="base" latinLnBrk="0" hangingPunct="0">
              <a:lnSpc>
                <a:spcPct val="100000"/>
              </a:lnSpc>
              <a:spcBef>
                <a:spcPct val="2000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None/>
              <a:defRPr/>
            </a:pPr>
            <a:endParaRPr kumimoji="0" lang="pt-BR" sz="15100" b="0" i="0" u="none" strike="noStrike" kern="1200" cap="none" spc="0" normalizeH="0" baseline="0" noProof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6351421" y="33814229"/>
            <a:ext cx="19442430" cy="5070631"/>
          </a:xfrm>
        </p:spPr>
        <p:txBody>
          <a:bodyPr/>
          <a:lstStyle>
            <a:lvl1pPr marL="0" indent="0">
              <a:buNone/>
              <a:defRPr sz="6600"/>
            </a:lvl1pPr>
            <a:lvl2pPr marL="2160270" indent="0">
              <a:buNone/>
              <a:defRPr sz="5700"/>
            </a:lvl2pPr>
            <a:lvl3pPr marL="4320540" indent="0">
              <a:buNone/>
              <a:defRPr sz="4700"/>
            </a:lvl3pPr>
            <a:lvl4pPr marL="6480810" indent="0">
              <a:buNone/>
              <a:defRPr sz="4300"/>
            </a:lvl4pPr>
            <a:lvl5pPr marL="8641080" indent="0">
              <a:buNone/>
              <a:defRPr sz="4300"/>
            </a:lvl5pPr>
            <a:lvl6pPr marL="10801350" indent="0">
              <a:buNone/>
              <a:defRPr sz="4300"/>
            </a:lvl6pPr>
            <a:lvl7pPr marL="12961620" indent="0">
              <a:buNone/>
              <a:defRPr sz="4300"/>
            </a:lvl7pPr>
            <a:lvl8pPr marL="15121890" indent="0">
              <a:buNone/>
              <a:defRPr sz="4300"/>
            </a:lvl8pPr>
            <a:lvl9pPr marL="17282160" indent="0">
              <a:buNone/>
              <a:defRPr sz="4300"/>
            </a:lvl9pPr>
          </a:lstStyle>
          <a:p>
            <a:pPr lvl="0"/>
            <a:r>
              <a:rPr lang="pt-BR"/>
              <a:t>Clique para editar o texto mestre</a:t>
            </a:r>
          </a:p>
        </p:txBody>
      </p:sp>
      <p:sp>
        <p:nvSpPr>
          <p:cNvPr id="5" name="Espaço Reservado para Data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Rodapé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7" name="Espaço Reservado para Número de Slid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rotWithShape="0">
          <a:blip r:embed="rId13" cstate="print"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Espaço Reservado para Título 1"/>
          <p:cNvSpPr>
            <a:spLocks noGrp="1"/>
          </p:cNvSpPr>
          <p:nvPr>
            <p:ph type="title"/>
          </p:nvPr>
        </p:nvSpPr>
        <p:spPr>
          <a:xfrm>
            <a:off x="1620838" y="1730375"/>
            <a:ext cx="29162375" cy="7200900"/>
          </a:xfrm>
          <a:prstGeom prst="rect">
            <a:avLst/>
          </a:prstGeom>
          <a:noFill/>
          <a:ln w="9525">
            <a:noFill/>
          </a:ln>
        </p:spPr>
        <p:txBody>
          <a:bodyPr lIns="432054" tIns="216027" rIns="432054" bIns="216027" anchor="ctr"/>
          <a:lstStyle/>
          <a:p>
            <a:pPr lvl="0"/>
            <a:r>
              <a:rPr lang="pt-BR" altLang="pt-BR"/>
              <a:t>Clique para editar o título mestre</a:t>
            </a:r>
          </a:p>
        </p:txBody>
      </p:sp>
      <p:sp>
        <p:nvSpPr>
          <p:cNvPr id="1027" name="Espaço Reservado para Texto 2"/>
          <p:cNvSpPr>
            <a:spLocks noGrp="1"/>
          </p:cNvSpPr>
          <p:nvPr>
            <p:ph type="body" idx="1"/>
          </p:nvPr>
        </p:nvSpPr>
        <p:spPr>
          <a:xfrm>
            <a:off x="1620838" y="10080625"/>
            <a:ext cx="29162375" cy="28514675"/>
          </a:xfrm>
          <a:prstGeom prst="rect">
            <a:avLst/>
          </a:prstGeom>
          <a:noFill/>
          <a:ln w="9525">
            <a:noFill/>
          </a:ln>
        </p:spPr>
        <p:txBody>
          <a:bodyPr lIns="432054" tIns="216027" rIns="432054" bIns="216027"/>
          <a:lstStyle/>
          <a:p>
            <a:pPr lvl="0"/>
            <a:r>
              <a:rPr lang="pt-BR" altLang="pt-BR"/>
              <a:t>Clique para editar o texto mestre</a:t>
            </a:r>
          </a:p>
          <a:p>
            <a:pPr lvl="1"/>
            <a:r>
              <a:rPr lang="pt-BR" altLang="pt-BR"/>
              <a:t>Segundo nível</a:t>
            </a:r>
          </a:p>
          <a:p>
            <a:pPr lvl="2"/>
            <a:r>
              <a:rPr lang="pt-BR" altLang="pt-BR"/>
              <a:t>Terceiro nível</a:t>
            </a:r>
          </a:p>
          <a:p>
            <a:pPr lvl="3"/>
            <a:r>
              <a:rPr lang="pt-BR" altLang="pt-BR"/>
              <a:t>Quarto nível</a:t>
            </a:r>
          </a:p>
          <a:p>
            <a:pPr lvl="4"/>
            <a:r>
              <a:rPr lang="pt-BR" altLang="pt-BR"/>
              <a:t>Quinto nível</a:t>
            </a:r>
          </a:p>
        </p:txBody>
      </p:sp>
      <p:sp>
        <p:nvSpPr>
          <p:cNvPr id="4" name="Espaço Reservado para Data 3"/>
          <p:cNvSpPr>
            <a:spLocks noGrp="1"/>
          </p:cNvSpPr>
          <p:nvPr>
            <p:ph type="dt" sz="half" idx="2"/>
          </p:nvPr>
        </p:nvSpPr>
        <p:spPr>
          <a:xfrm>
            <a:off x="1620838" y="40044688"/>
            <a:ext cx="7559675" cy="2300288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/>
          <a:lstStyle>
            <a:lvl1pPr eaLnBrk="1" hangingPunct="1">
              <a:defRPr sz="5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l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9D71CFD2-A400-8143-A6EA-39DCB0C04A1B}" type="datetimeFigureOut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l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07/02/2020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5" name="Espaço Reservado para Rodapé 4"/>
          <p:cNvSpPr>
            <a:spLocks noGrp="1"/>
          </p:cNvSpPr>
          <p:nvPr>
            <p:ph type="ftr" sz="quarter" idx="3"/>
          </p:nvPr>
        </p:nvSpPr>
        <p:spPr>
          <a:xfrm>
            <a:off x="11071225" y="40044688"/>
            <a:ext cx="10261600" cy="2300288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/>
          <a:lstStyle>
            <a:lvl1pPr algn="ctr" eaLnBrk="1" hangingPunct="1">
              <a:defRPr sz="5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ct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  <p:sp>
        <p:nvSpPr>
          <p:cNvPr id="6" name="Espaço Reservado para Número de Slide 5"/>
          <p:cNvSpPr>
            <a:spLocks noGrp="1"/>
          </p:cNvSpPr>
          <p:nvPr>
            <p:ph type="sldNum" sz="quarter" idx="4"/>
          </p:nvPr>
        </p:nvSpPr>
        <p:spPr>
          <a:xfrm>
            <a:off x="23223538" y="40044688"/>
            <a:ext cx="7559675" cy="2300288"/>
          </a:xfrm>
          <a:prstGeom prst="rect">
            <a:avLst/>
          </a:prstGeom>
        </p:spPr>
        <p:txBody>
          <a:bodyPr vert="horz" wrap="square" lIns="432054" tIns="216027" rIns="432054" bIns="216027" numCol="1" anchor="ctr" anchorCtr="0" compatLnSpc="1"/>
          <a:lstStyle>
            <a:lvl1pPr algn="r" eaLnBrk="1" hangingPunct="1">
              <a:defRPr sz="57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 marL="0" marR="0" lvl="0" indent="0" algn="r" defTabSz="431990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fld id="{DDA0B8EF-0E86-F04E-BAD3-47F10D1ADE45}" type="slidenum">
              <a:rPr kumimoji="0" lang="pt-BR" sz="5700" b="0" i="0" u="none" strike="noStrike" kern="1200" cap="none" spc="0" normalizeH="0" baseline="0" noProof="0">
                <a:ln>
                  <a:noFill/>
                </a:ln>
                <a:solidFill>
                  <a:srgbClr val="898989"/>
                </a:solidFill>
                <a:effectLst/>
                <a:uLnTx/>
                <a:uFillTx/>
                <a:latin typeface="Calibri" panose="020F0502020204030204" pitchFamily="34" charset="0"/>
                <a:ea typeface="+mn-ea"/>
                <a:cs typeface="Arial" panose="020B0604020202020204" pitchFamily="34" charset="0"/>
              </a:rPr>
              <a:pPr marL="0" marR="0" lvl="0" indent="0" algn="r" defTabSz="4319905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defRPr/>
              </a:pPr>
              <a:t>‹nº›</a:t>
            </a:fld>
            <a:endParaRPr kumimoji="0" lang="pt-BR" sz="5700" b="0" i="0" u="none" strike="noStrike" kern="1200" cap="none" spc="0" normalizeH="0" baseline="0" noProof="0">
              <a:ln>
                <a:noFill/>
              </a:ln>
              <a:solidFill>
                <a:srgbClr val="898989"/>
              </a:solidFill>
              <a:effectLst/>
              <a:uLnTx/>
              <a:uFillTx/>
              <a:latin typeface="Calibri" panose="020F0502020204030204" pitchFamily="34" charset="0"/>
              <a:ea typeface="+mn-ea"/>
              <a:cs typeface="Arial" panose="020B0604020202020204" pitchFamily="34" charset="0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sldNum="0" hdr="0" ftr="0" dt="0"/>
  <p:txStyles>
    <p:titleStyle>
      <a:lvl1pPr algn="ctr" defTabSz="4319905" rtl="0" eaLnBrk="0" fontAlgn="base" hangingPunct="0">
        <a:spcBef>
          <a:spcPct val="0"/>
        </a:spcBef>
        <a:spcAft>
          <a:spcPct val="0"/>
        </a:spcAft>
        <a:defRPr sz="208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defTabSz="431990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2pPr>
      <a:lvl3pPr algn="ctr" defTabSz="431990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3pPr>
      <a:lvl4pPr algn="ctr" defTabSz="431990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4pPr>
      <a:lvl5pPr algn="ctr" defTabSz="4319905" rtl="0" eaLnBrk="0" fontAlgn="base" hangingPunct="0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5pPr>
      <a:lvl6pPr marL="457200" algn="ctr" defTabSz="4319905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6pPr>
      <a:lvl7pPr marL="914400" algn="ctr" defTabSz="4319905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7pPr>
      <a:lvl8pPr marL="1371600" algn="ctr" defTabSz="4319905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8pPr>
      <a:lvl9pPr marL="1828800" algn="ctr" defTabSz="4319905" rtl="0" fontAlgn="base">
        <a:spcBef>
          <a:spcPct val="0"/>
        </a:spcBef>
        <a:spcAft>
          <a:spcPct val="0"/>
        </a:spcAft>
        <a:defRPr sz="20800">
          <a:solidFill>
            <a:schemeClr val="tx1"/>
          </a:solidFill>
          <a:latin typeface="Calibri" panose="020F0502020204030204" pitchFamily="34" charset="0"/>
        </a:defRPr>
      </a:lvl9pPr>
    </p:titleStyle>
    <p:bodyStyle>
      <a:lvl1pPr marL="1619250" indent="-1619250" algn="l" defTabSz="43199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5100" kern="1200">
          <a:solidFill>
            <a:schemeClr val="tx1"/>
          </a:solidFill>
          <a:latin typeface="+mn-lt"/>
          <a:ea typeface="+mn-ea"/>
          <a:cs typeface="+mn-cs"/>
        </a:defRPr>
      </a:lvl1pPr>
      <a:lvl2pPr marL="3510280" indent="-1349375" algn="l" defTabSz="43199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3200" kern="1200">
          <a:solidFill>
            <a:schemeClr val="tx1"/>
          </a:solidFill>
          <a:latin typeface="+mn-lt"/>
          <a:ea typeface="+mn-ea"/>
          <a:cs typeface="+mn-cs"/>
        </a:defRPr>
      </a:lvl2pPr>
      <a:lvl3pPr marL="5400675" indent="-1079500" algn="l" defTabSz="43199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1300" kern="1200">
          <a:solidFill>
            <a:schemeClr val="tx1"/>
          </a:solidFill>
          <a:latin typeface="+mn-lt"/>
          <a:ea typeface="+mn-ea"/>
          <a:cs typeface="+mn-cs"/>
        </a:defRPr>
      </a:lvl3pPr>
      <a:lvl4pPr marL="7559675" indent="-1079500" algn="l" defTabSz="43199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9500" kern="1200">
          <a:solidFill>
            <a:schemeClr val="tx1"/>
          </a:solidFill>
          <a:latin typeface="+mn-lt"/>
          <a:ea typeface="+mn-ea"/>
          <a:cs typeface="+mn-cs"/>
        </a:defRPr>
      </a:lvl4pPr>
      <a:lvl5pPr marL="9720580" indent="-1079500" algn="l" defTabSz="4319905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9500" kern="1200">
          <a:solidFill>
            <a:schemeClr val="tx1"/>
          </a:solidFill>
          <a:latin typeface="+mn-lt"/>
          <a:ea typeface="+mn-ea"/>
          <a:cs typeface="+mn-cs"/>
        </a:defRPr>
      </a:lvl5pPr>
      <a:lvl6pPr marL="1188148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6pPr>
      <a:lvl7pPr marL="1404175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7pPr>
      <a:lvl8pPr marL="1620202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8pPr>
      <a:lvl9pPr marL="18362295" indent="-1080135" algn="l" defTabSz="4320540" rtl="0" eaLnBrk="1" latinLnBrk="0" hangingPunct="1">
        <a:spcBef>
          <a:spcPct val="20000"/>
        </a:spcBef>
        <a:buFont typeface="Arial" panose="020B0604020202020204" pitchFamily="34" charset="0"/>
        <a:buChar char="•"/>
        <a:defRPr sz="9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t-BR"/>
      </a:defPPr>
      <a:lvl1pPr marL="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1pPr>
      <a:lvl2pPr marL="216027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2pPr>
      <a:lvl3pPr marL="432054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3pPr>
      <a:lvl4pPr marL="648081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4pPr>
      <a:lvl5pPr marL="864108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5pPr>
      <a:lvl6pPr marL="1080135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6pPr>
      <a:lvl7pPr marL="1296162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7pPr>
      <a:lvl8pPr marL="1512189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8pPr>
      <a:lvl9pPr marL="17282160" algn="l" defTabSz="4320540" rtl="0" eaLnBrk="1" latinLnBrk="0" hangingPunct="1">
        <a:defRPr sz="85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.png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CaixaDeTexto 3"/>
          <p:cNvSpPr txBox="1"/>
          <p:nvPr/>
        </p:nvSpPr>
        <p:spPr>
          <a:xfrm>
            <a:off x="2232025" y="3744913"/>
            <a:ext cx="27836813" cy="26638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1619250" indent="-161925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280" indent="-1349375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9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580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 eaLnBrk="1" hangingPunct="1">
              <a:spcBef>
                <a:spcPct val="0"/>
              </a:spcBef>
              <a:buNone/>
            </a:pPr>
            <a:r>
              <a:rPr lang="pt-BR" altLang="en-US" sz="8000" dirty="0">
                <a:solidFill>
                  <a:schemeClr val="bg1"/>
                </a:solidFill>
                <a:sym typeface="+mn-ea"/>
              </a:rPr>
              <a:t>Tomografia de Coerência Óptica (SS-OCT) do Ponto Lacrimal</a:t>
            </a:r>
            <a:endParaRPr lang="pt-BR" altLang="en-US" sz="8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grpSp>
        <p:nvGrpSpPr>
          <p:cNvPr id="5" name="Grupo 4"/>
          <p:cNvGrpSpPr/>
          <p:nvPr/>
        </p:nvGrpSpPr>
        <p:grpSpPr>
          <a:xfrm>
            <a:off x="1800225" y="8206581"/>
            <a:ext cx="14401800" cy="7470934"/>
            <a:chOff x="2835" y="12924"/>
            <a:chExt cx="22680" cy="11765"/>
          </a:xfrm>
        </p:grpSpPr>
        <p:sp>
          <p:nvSpPr>
            <p:cNvPr id="15362" name="CaixaDeTexto 1"/>
            <p:cNvSpPr txBox="1"/>
            <p:nvPr/>
          </p:nvSpPr>
          <p:spPr>
            <a:xfrm>
              <a:off x="2835" y="12924"/>
              <a:ext cx="22680" cy="1535"/>
            </a:xfrm>
            <a:prstGeom prst="rect">
              <a:avLst/>
            </a:prstGeom>
            <a:solidFill>
              <a:srgbClr val="00457C"/>
            </a:solidFill>
            <a:ln w="9525">
              <a:noFill/>
            </a:ln>
          </p:spPr>
          <p:txBody>
            <a:bodyPr lIns="180000" tIns="180000" rIns="180000" bIns="180000" anchor="ctr">
              <a:spAutoFit/>
            </a:bodyPr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4000" b="1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INTRODUÇÃO</a:t>
              </a:r>
            </a:p>
          </p:txBody>
        </p:sp>
        <p:sp>
          <p:nvSpPr>
            <p:cNvPr id="15363" name="CaixaDeTexto 6"/>
            <p:cNvSpPr txBox="1"/>
            <p:nvPr/>
          </p:nvSpPr>
          <p:spPr>
            <a:xfrm>
              <a:off x="2835" y="14403"/>
              <a:ext cx="22680" cy="10286"/>
            </a:xfrm>
            <a:prstGeom prst="rect">
              <a:avLst/>
            </a:prstGeom>
            <a:noFill/>
            <a:ln w="12700" cap="flat" cmpd="sng">
              <a:solidFill>
                <a:srgbClr val="00457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0" tIns="180000" rIns="180000" bIns="180000"/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O ponto lacrimal faz parte do sistema excretor da via lacrimal, composto pelos canalículos lacrimais superior e inferior de cada lado. Os pontos lacrimais localizam-se na porção medial da margem palpebral superior e inferior.  O diâmetro médio do ponto lacrimal inferior é de 0,3 mm [1].</a:t>
              </a:r>
              <a:endParaRPr lang="pt-BR" altLang="en-US" sz="3200" dirty="0"/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Diversas patologias e condições iatrogênicas podem afetar a integridade dos pontos lacrimais, determinando problemas na drenagem da lágrima [2] e </a:t>
              </a:r>
              <a:r>
                <a:rPr lang="pt-BR" altLang="en-US" sz="3200" dirty="0" err="1">
                  <a:sym typeface="+mn-ea"/>
                </a:rPr>
                <a:t>epífora</a:t>
              </a:r>
              <a:r>
                <a:rPr lang="pt-BR" altLang="en-US" sz="3200" dirty="0">
                  <a:sym typeface="+mn-ea"/>
                </a:rPr>
                <a:t>. A avaliação anatômica dos pontos lacrimais geralmente é realizada na </a:t>
              </a:r>
              <a:r>
                <a:rPr lang="pt-BR" altLang="en-US" sz="3200" dirty="0" err="1">
                  <a:sym typeface="+mn-ea"/>
                </a:rPr>
                <a:t>biomicroscopia</a:t>
              </a:r>
              <a:r>
                <a:rPr lang="pt-BR" altLang="en-US" sz="3200" dirty="0">
                  <a:sym typeface="+mn-ea"/>
                </a:rPr>
                <a:t> óptica com visualização direta.</a:t>
              </a:r>
              <a:endParaRPr lang="pt-BR" altLang="en-US" sz="3200" dirty="0"/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A tomografia de coerência óptica (OCT) permite a avaliação de tecidos oculares transparentes em cortes tomográficos. O emprego da técnica de imagem do OCT para análise do ponto lacrimal inferior é promissor, pois trata-se de um exame não invasivo com aquisição rápida e reprodutível  [3].</a:t>
              </a:r>
              <a:endParaRPr lang="pt-BR" altLang="en-US" sz="3200" dirty="0">
                <a:latin typeface="Arial" panose="020B0604020202020204" pitchFamily="34" charset="0"/>
                <a:ea typeface="Arial" panose="020B0604020202020204" pitchFamily="34" charset="0"/>
                <a:sym typeface="+mn-ea"/>
              </a:endParaRPr>
            </a:p>
          </p:txBody>
        </p:sp>
      </p:grpSp>
      <p:grpSp>
        <p:nvGrpSpPr>
          <p:cNvPr id="4" name="Grupo 3"/>
          <p:cNvGrpSpPr/>
          <p:nvPr/>
        </p:nvGrpSpPr>
        <p:grpSpPr>
          <a:xfrm>
            <a:off x="1800225" y="16017339"/>
            <a:ext cx="14484985" cy="24590403"/>
            <a:chOff x="2835" y="26382"/>
            <a:chExt cx="22811" cy="37553"/>
          </a:xfrm>
        </p:grpSpPr>
        <p:sp>
          <p:nvSpPr>
            <p:cNvPr id="15364" name="CaixaDeTexto 7"/>
            <p:cNvSpPr txBox="1"/>
            <p:nvPr/>
          </p:nvSpPr>
          <p:spPr>
            <a:xfrm>
              <a:off x="2835" y="26382"/>
              <a:ext cx="22680" cy="1489"/>
            </a:xfrm>
            <a:prstGeom prst="rect">
              <a:avLst/>
            </a:prstGeom>
            <a:solidFill>
              <a:srgbClr val="00457C"/>
            </a:solidFill>
            <a:ln w="9525">
              <a:noFill/>
            </a:ln>
          </p:spPr>
          <p:txBody>
            <a:bodyPr lIns="180000" tIns="180000" rIns="180000" bIns="180000" anchor="ctr">
              <a:spAutoFit/>
            </a:bodyPr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4000" b="1">
                  <a:solidFill>
                    <a:schemeClr val="bg1"/>
                  </a:solidFill>
                  <a:latin typeface="Arial" panose="020B0604020202020204" pitchFamily="34" charset="0"/>
                  <a:ea typeface="Arial" panose="020B0604020202020204" pitchFamily="34" charset="0"/>
                </a:rPr>
                <a:t>MÉTODOS</a:t>
              </a:r>
            </a:p>
          </p:txBody>
        </p:sp>
        <p:sp>
          <p:nvSpPr>
            <p:cNvPr id="15365" name="CaixaDeTexto 8"/>
            <p:cNvSpPr txBox="1"/>
            <p:nvPr/>
          </p:nvSpPr>
          <p:spPr>
            <a:xfrm>
              <a:off x="2835" y="27783"/>
              <a:ext cx="22811" cy="36152"/>
            </a:xfrm>
            <a:prstGeom prst="rect">
              <a:avLst/>
            </a:prstGeom>
            <a:noFill/>
            <a:ln w="12700" cap="flat" cmpd="sng">
              <a:solidFill>
                <a:srgbClr val="00457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0" tIns="180000" rIns="180000" bIns="180000"/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Projeto aprovado pelo comitê de ética responsável (CEP UNIFESP: 1228/2018). Foram selecionados 15 voluntários normais. Os critérios de exclusão foram: cirurgias </a:t>
              </a:r>
              <a:r>
                <a:rPr lang="pt-BR" altLang="en-US" sz="3200" dirty="0" err="1">
                  <a:sym typeface="+mn-ea"/>
                </a:rPr>
                <a:t>periorbitárias</a:t>
              </a:r>
              <a:r>
                <a:rPr lang="pt-BR" altLang="en-US" sz="3200" dirty="0">
                  <a:sym typeface="+mn-ea"/>
                </a:rPr>
                <a:t> prévias, cirurgia reconstrutiva ou cosmética das pálpebras, uso de preenchimento dérmico na área </a:t>
              </a:r>
              <a:r>
                <a:rPr lang="pt-BR" altLang="en-US" sz="3200" dirty="0" err="1">
                  <a:sym typeface="+mn-ea"/>
                </a:rPr>
                <a:t>periorbitária</a:t>
              </a:r>
              <a:r>
                <a:rPr lang="pt-BR" altLang="en-US" sz="3200" dirty="0">
                  <a:sym typeface="+mn-ea"/>
                </a:rPr>
                <a:t>, lesões tumorais ou císticas da área palpebral e </a:t>
              </a:r>
              <a:r>
                <a:rPr lang="pt-BR" altLang="en-US" sz="3200" dirty="0" err="1">
                  <a:sym typeface="+mn-ea"/>
                </a:rPr>
                <a:t>periorbitária</a:t>
              </a:r>
              <a:r>
                <a:rPr lang="pt-BR" altLang="en-US" sz="3200" dirty="0">
                  <a:sym typeface="+mn-ea"/>
                </a:rPr>
                <a:t>, queixa de lacrimejamento (</a:t>
              </a:r>
              <a:r>
                <a:rPr lang="pt-BR" altLang="en-US" sz="3200" dirty="0" err="1">
                  <a:sym typeface="+mn-ea"/>
                </a:rPr>
                <a:t>epífora</a:t>
              </a:r>
              <a:r>
                <a:rPr lang="pt-BR" altLang="en-US" sz="3200" dirty="0">
                  <a:sym typeface="+mn-ea"/>
                </a:rPr>
                <a:t>), e pessoas em tratamento com </a:t>
              </a:r>
              <a:r>
                <a:rPr lang="pt-BR" altLang="en-US" sz="3200" dirty="0" err="1">
                  <a:sym typeface="+mn-ea"/>
                </a:rPr>
                <a:t>iodoterapia</a:t>
              </a:r>
              <a:r>
                <a:rPr lang="pt-BR" altLang="en-US" sz="3200" dirty="0">
                  <a:sym typeface="+mn-ea"/>
                </a:rPr>
                <a:t> da </a:t>
              </a:r>
              <a:r>
                <a:rPr lang="pt-BR" altLang="en-US" sz="3200" dirty="0" err="1">
                  <a:sym typeface="+mn-ea"/>
                </a:rPr>
                <a:t>tireóide</a:t>
              </a:r>
              <a:r>
                <a:rPr lang="pt-BR" altLang="en-US" sz="3200" dirty="0">
                  <a:sym typeface="+mn-ea"/>
                </a:rPr>
                <a:t>.</a:t>
              </a:r>
              <a:endParaRPr lang="pt-BR" altLang="en-US" sz="32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Equipamento OCT de varredura (</a:t>
              </a:r>
              <a:r>
                <a:rPr lang="pt-BR" altLang="en-US" sz="3200" i="1" dirty="0" err="1">
                  <a:sym typeface="+mn-ea"/>
                </a:rPr>
                <a:t>swept</a:t>
              </a:r>
              <a:r>
                <a:rPr lang="pt-BR" altLang="en-US" sz="3200" i="1" dirty="0">
                  <a:sym typeface="+mn-ea"/>
                </a:rPr>
                <a:t> </a:t>
              </a:r>
              <a:r>
                <a:rPr lang="pt-BR" altLang="en-US" sz="3200" i="1" dirty="0" err="1">
                  <a:sym typeface="+mn-ea"/>
                </a:rPr>
                <a:t>source</a:t>
              </a:r>
              <a:r>
                <a:rPr lang="pt-BR" altLang="en-US" sz="3200" i="1" dirty="0">
                  <a:sym typeface="+mn-ea"/>
                </a:rPr>
                <a:t> ou SS-OCT, </a:t>
              </a:r>
              <a:r>
                <a:rPr lang="pt-BR" altLang="en-US" sz="3200" dirty="0">
                  <a:sym typeface="+mn-ea"/>
                </a:rPr>
                <a:t>DRI-OCT </a:t>
              </a:r>
              <a:r>
                <a:rPr lang="pt-BR" altLang="en-US" sz="3200" dirty="0" err="1">
                  <a:sym typeface="+mn-ea"/>
                </a:rPr>
                <a:t>Triton</a:t>
              </a:r>
              <a:r>
                <a:rPr lang="pt-BR" altLang="en-US" sz="3200" dirty="0">
                  <a:sym typeface="+mn-ea"/>
                </a:rPr>
                <a:t> Plus, </a:t>
              </a:r>
              <a:r>
                <a:rPr lang="pt-BR" altLang="en-US" sz="3200" dirty="0" err="1">
                  <a:sym typeface="+mn-ea"/>
                </a:rPr>
                <a:t>Topcon</a:t>
              </a:r>
              <a:r>
                <a:rPr lang="pt-BR" altLang="en-US" sz="3200" dirty="0">
                  <a:sym typeface="+mn-ea"/>
                </a:rPr>
                <a:t>, Japão), com adaptação de lente para aquisição de imagens do segmento anterior, estratégia de varredura: 3D anterior, área de captura: 3x3 mm centralizada no ponto lacrimal.</a:t>
              </a:r>
              <a:endParaRPr lang="pt-BR" altLang="en-US" sz="32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O ponto lacrimal inferior de cada lado foi exposto com manobra de </a:t>
              </a:r>
              <a:r>
                <a:rPr lang="pt-BR" altLang="en-US" sz="3200" dirty="0" err="1">
                  <a:sym typeface="+mn-ea"/>
                </a:rPr>
                <a:t>eversão</a:t>
              </a:r>
              <a:r>
                <a:rPr lang="pt-BR" altLang="en-US" sz="3200" dirty="0">
                  <a:sym typeface="+mn-ea"/>
                </a:rPr>
                <a:t> e sucessivas varreduras foram feitas até que a qualidade da imagem estivesse adequada com “score” &gt; 40. O corte selecionado tinha o ponto lacrimal na região central do campo e foi analisado pelo software </a:t>
              </a:r>
              <a:r>
                <a:rPr lang="pt-BR" altLang="en-US" sz="3200" dirty="0" err="1">
                  <a:sym typeface="+mn-ea"/>
                </a:rPr>
                <a:t>imageNET</a:t>
              </a:r>
              <a:r>
                <a:rPr lang="pt-BR" altLang="en-US" sz="3200" dirty="0">
                  <a:sym typeface="+mn-ea"/>
                </a:rPr>
                <a:t> 6, </a:t>
              </a:r>
              <a:r>
                <a:rPr lang="pt-BR" altLang="en-US" sz="3200" dirty="0" err="1">
                  <a:sym typeface="+mn-ea"/>
                </a:rPr>
                <a:t>Topcon</a:t>
              </a:r>
              <a:r>
                <a:rPr lang="pt-BR" altLang="en-US" sz="3200" dirty="0">
                  <a:sym typeface="+mn-ea"/>
                </a:rPr>
                <a:t>.</a:t>
              </a:r>
              <a:endParaRPr lang="pt-BR" altLang="en-US" sz="32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Os parâmetros dos pontos lacrimais avaliados com SS-OCT foram:  a. diâmetro, distância medida em traço tangencial à abertura do ponto lacrimal (mm); e b. profundidade: maior distância medida a partir do traço tangente dos pontos lacrimais sem artefato de atenuação (mm).</a:t>
              </a:r>
              <a:endParaRPr lang="pt-BR" altLang="pt-BR" sz="32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sp>
        <p:nvSpPr>
          <p:cNvPr id="15368" name="CaixaDeTexto 11"/>
          <p:cNvSpPr txBox="1"/>
          <p:nvPr/>
        </p:nvSpPr>
        <p:spPr>
          <a:xfrm>
            <a:off x="16562388" y="8245476"/>
            <a:ext cx="14008100" cy="974725"/>
          </a:xfrm>
          <a:prstGeom prst="rect">
            <a:avLst/>
          </a:prstGeom>
          <a:solidFill>
            <a:srgbClr val="00457C"/>
          </a:solidFill>
          <a:ln w="9525">
            <a:noFill/>
          </a:ln>
        </p:spPr>
        <p:txBody>
          <a:bodyPr lIns="180000" tIns="180000" rIns="180000" bIns="180000" anchor="ctr">
            <a:spAutoFit/>
          </a:bodyPr>
          <a:lstStyle>
            <a:lvl1pPr marL="1619250" indent="-161925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280" indent="-1349375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9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580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4000" b="1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rPr>
              <a:t>RESULTADOS</a:t>
            </a:r>
          </a:p>
        </p:txBody>
      </p:sp>
      <p:sp>
        <p:nvSpPr>
          <p:cNvPr id="15369" name="CaixaDeTexto 12"/>
          <p:cNvSpPr txBox="1"/>
          <p:nvPr/>
        </p:nvSpPr>
        <p:spPr>
          <a:xfrm>
            <a:off x="16562705" y="9184005"/>
            <a:ext cx="13970000" cy="14636115"/>
          </a:xfrm>
          <a:prstGeom prst="rect">
            <a:avLst/>
          </a:prstGeom>
          <a:noFill/>
          <a:ln w="12700" cap="flat" cmpd="sng">
            <a:solidFill>
              <a:srgbClr val="00457C"/>
            </a:solidFill>
            <a:prstDash val="solid"/>
            <a:miter/>
            <a:headEnd type="none" w="med" len="med"/>
            <a:tailEnd type="none" w="med" len="med"/>
          </a:ln>
        </p:spPr>
        <p:txBody>
          <a:bodyPr lIns="180000" tIns="180000" rIns="180000" bIns="180000"/>
          <a:lstStyle>
            <a:lvl1pPr marL="1619250" indent="-161925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280" indent="-1349375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9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580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eaLnBrk="1" hangingPunct="1">
              <a:spcBef>
                <a:spcPct val="0"/>
              </a:spcBef>
              <a:buFontTx/>
              <a:buNone/>
            </a:pPr>
            <a:endParaRPr lang="pt-BR" altLang="pt-BR" sz="3600" dirty="0">
              <a:latin typeface="Arial" panose="020B0604020202020204" pitchFamily="34" charset="0"/>
              <a:ea typeface="Arial" panose="020B0604020202020204" pitchFamily="34" charset="0"/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en-US" sz="3200" dirty="0">
                <a:sym typeface="+mn-ea"/>
              </a:rPr>
              <a:t>Foram avaliados 30 pontos lacrimais inferiores de 15 pacientes, com idade entre 18 a 60 anos (10 do sexo feminino, 5 do sexo masculino</a:t>
            </a:r>
            <a:r>
              <a:rPr lang="pt-BR" altLang="en-US" sz="3200" dirty="0" smtClean="0">
                <a:sym typeface="+mn-ea"/>
              </a:rPr>
              <a:t>).</a:t>
            </a: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en-US" sz="3200" dirty="0" smtClean="0">
                <a:sym typeface="+mn-ea"/>
              </a:rPr>
              <a:t>Considerando-se </a:t>
            </a:r>
            <a:r>
              <a:rPr lang="pt-BR" altLang="en-US" sz="3200" dirty="0">
                <a:sym typeface="+mn-ea"/>
              </a:rPr>
              <a:t>os </a:t>
            </a:r>
            <a:r>
              <a:rPr lang="pt-BR" altLang="en-US" sz="3200" dirty="0" smtClean="0">
                <a:sym typeface="+mn-ea"/>
              </a:rPr>
              <a:t>parâmetros dos pontos </a:t>
            </a:r>
            <a:r>
              <a:rPr lang="pt-BR" altLang="en-US" sz="3200" dirty="0">
                <a:sym typeface="+mn-ea"/>
              </a:rPr>
              <a:t>lacrimais </a:t>
            </a:r>
            <a:r>
              <a:rPr lang="pt-BR" altLang="en-US" sz="3200" dirty="0" smtClean="0">
                <a:sym typeface="+mn-ea"/>
              </a:rPr>
              <a:t>inferiores avaliados:</a:t>
            </a:r>
            <a:endParaRPr lang="pt-BR" altLang="en-US" sz="3200" dirty="0">
              <a:solidFill>
                <a:schemeClr val="tx1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en-US" sz="3200" dirty="0">
                <a:sym typeface="+mn-ea"/>
              </a:rPr>
              <a:t>- Diâmetro médio: 0,22 mm (variação: 0,021 a 0,391 mm).;</a:t>
            </a:r>
            <a:endParaRPr lang="pt-BR" altLang="en-US" sz="3200" dirty="0">
              <a:solidFill>
                <a:schemeClr val="tx1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en-US" sz="3200" dirty="0" smtClean="0">
                <a:sym typeface="+mn-ea"/>
              </a:rPr>
              <a:t>- Profundidade </a:t>
            </a:r>
            <a:r>
              <a:rPr lang="pt-BR" altLang="en-US" sz="3200" dirty="0">
                <a:sym typeface="+mn-ea"/>
              </a:rPr>
              <a:t>média: 0,64 mm (variação: 0,29 a 1,03 mm).</a:t>
            </a:r>
            <a:endParaRPr lang="pt-BR" altLang="en-US" sz="3200" dirty="0">
              <a:solidFill>
                <a:schemeClr val="tx1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en-US" sz="3200" dirty="0">
                <a:sym typeface="+mn-ea"/>
              </a:rPr>
              <a:t>A diferença interocular (DIO) entre o ponto lacrimal de cada lado (direito e esquerdo) foi:</a:t>
            </a:r>
            <a:endParaRPr lang="pt-BR" altLang="en-US" sz="3200" dirty="0">
              <a:solidFill>
                <a:schemeClr val="tx1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en-US" sz="3200" dirty="0">
                <a:sym typeface="+mn-ea"/>
              </a:rPr>
              <a:t>DIO do diâmetro: 0,079 mm (variação: 0,007 a 0,249 mm);</a:t>
            </a:r>
            <a:endParaRPr lang="pt-BR" altLang="en-US" sz="3200" dirty="0">
              <a:solidFill>
                <a:schemeClr val="tx1"/>
              </a:solidFill>
            </a:endParaRPr>
          </a:p>
          <a:p>
            <a:pPr marL="0" lvl="0" indent="0" algn="just" eaLnBrk="1" hangingPunct="1">
              <a:spcBef>
                <a:spcPct val="0"/>
              </a:spcBef>
              <a:buNone/>
            </a:pPr>
            <a:r>
              <a:rPr lang="pt-BR" altLang="en-US" sz="3200" dirty="0">
                <a:sym typeface="+mn-ea"/>
              </a:rPr>
              <a:t>DIO da profundidade: 0,172 mm (variação: 0,014 a 0,472 mm).</a:t>
            </a:r>
            <a:endParaRPr lang="pt-BR" altLang="pt-BR" sz="3200" dirty="0"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grpSp>
        <p:nvGrpSpPr>
          <p:cNvPr id="3" name="Grupo 2"/>
          <p:cNvGrpSpPr/>
          <p:nvPr/>
        </p:nvGrpSpPr>
        <p:grpSpPr>
          <a:xfrm>
            <a:off x="16584613" y="24230329"/>
            <a:ext cx="14008100" cy="10910131"/>
            <a:chOff x="26118" y="38158"/>
            <a:chExt cx="22060" cy="16538"/>
          </a:xfrm>
        </p:grpSpPr>
        <p:sp>
          <p:nvSpPr>
            <p:cNvPr id="15370" name="CaixaDeTexto 17"/>
            <p:cNvSpPr txBox="1"/>
            <p:nvPr/>
          </p:nvSpPr>
          <p:spPr>
            <a:xfrm>
              <a:off x="26118" y="38158"/>
              <a:ext cx="22060" cy="1535"/>
            </a:xfrm>
            <a:prstGeom prst="rect">
              <a:avLst/>
            </a:prstGeom>
            <a:solidFill>
              <a:srgbClr val="00457C"/>
            </a:solidFill>
            <a:ln w="9525">
              <a:noFill/>
            </a:ln>
          </p:spPr>
          <p:txBody>
            <a:bodyPr wrap="square" lIns="180000" tIns="180000" rIns="180000" bIns="180000" anchor="ctr">
              <a:spAutoFit/>
            </a:bodyPr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DISCUSSÃO</a:t>
              </a:r>
              <a:endParaRPr lang="pt-BR" altLang="pt-BR" sz="4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5371" name="CaixaDeTexto 18"/>
            <p:cNvSpPr txBox="1"/>
            <p:nvPr/>
          </p:nvSpPr>
          <p:spPr>
            <a:xfrm>
              <a:off x="26143" y="39411"/>
              <a:ext cx="22000" cy="15285"/>
            </a:xfrm>
            <a:prstGeom prst="rect">
              <a:avLst/>
            </a:prstGeom>
            <a:noFill/>
            <a:ln w="12700" cap="flat" cmpd="sng">
              <a:solidFill>
                <a:srgbClr val="00457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0" tIns="180000" rIns="180000" bIns="180000"/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Na amostra avaliada de pontos lacrimais inferiores normais analisados com SS-OCT observou-se grande variação do diâmetro e da profundidade, achados que podem estar relacionados à variabilidade dos indivíduos incluídos e ao número restrito da amostra. </a:t>
              </a:r>
              <a:endParaRPr lang="pt-BR" altLang="en-US" sz="32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O diâmetro médio do ponto lacrimal encontrado nesse estudo com OCT é próximo do valor obtido d</a:t>
              </a:r>
              <a:r>
                <a:rPr lang="pt-BR" altLang="en-US" sz="3200" dirty="0"/>
                <a:t>a literatura por avaliação anatômica microscópica (0,2 mm) [4],</a:t>
              </a:r>
              <a:r>
                <a:rPr lang="pt-BR" altLang="en-US" sz="3200" dirty="0">
                  <a:highlight>
                    <a:srgbClr val="FFFF00"/>
                  </a:highlight>
                  <a:sym typeface="+mn-ea"/>
                </a:rPr>
                <a:t> </a:t>
              </a:r>
              <a:r>
                <a:rPr lang="pt-BR" altLang="en-US" sz="3200" dirty="0"/>
                <a:t>considerando o desvio padrão associado.</a:t>
              </a:r>
              <a:endParaRPr lang="pt-BR" altLang="en-US" sz="32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A diferença interocular, tanto de diâmetro quanto da profundidade do ponto lacrimal foi estatisticamente significante (</a:t>
              </a:r>
              <a:r>
                <a:rPr lang="pt-BR" altLang="en-US" sz="3200" dirty="0" err="1">
                  <a:sym typeface="+mn-ea"/>
                </a:rPr>
                <a:t>p</a:t>
              </a:r>
              <a:r>
                <a:rPr lang="pt-BR" altLang="en-US" sz="3200" dirty="0">
                  <a:sym typeface="+mn-ea"/>
                </a:rPr>
                <a:t>&gt;0,05).</a:t>
              </a:r>
              <a:endParaRPr lang="pt-BR" altLang="en-US" sz="32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3200" dirty="0">
                  <a:sym typeface="+mn-ea"/>
                </a:rPr>
                <a:t>A adaptação da técnica de exame do ponto lacrima,l que exige </a:t>
              </a:r>
              <a:r>
                <a:rPr lang="pt-BR" altLang="en-US" sz="3200" dirty="0" err="1">
                  <a:sym typeface="+mn-ea"/>
                </a:rPr>
                <a:t>eversão</a:t>
              </a:r>
              <a:r>
                <a:rPr lang="pt-BR" altLang="en-US" sz="3200" dirty="0">
                  <a:sym typeface="+mn-ea"/>
                </a:rPr>
                <a:t> da porção medial da pálpebra inferior para permitir a imagem com OCT, pode estar associada à maior variabilidade interocular</a:t>
              </a:r>
              <a:r>
                <a:rPr lang="pt-BR" altLang="en-US" sz="3200" dirty="0" smtClean="0">
                  <a:sym typeface="+mn-ea"/>
                </a:rPr>
                <a:t>.</a:t>
              </a:r>
            </a:p>
            <a:p>
              <a:pPr marL="0" indent="0" algn="just">
                <a:buNone/>
              </a:pPr>
              <a:endParaRPr lang="pt-BR" altLang="en-US" sz="32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endParaRPr lang="pt-BR" altLang="en-US" sz="3200" dirty="0" smtClean="0">
                <a:sym typeface="+mn-ea"/>
              </a:endParaRPr>
            </a:p>
            <a:p>
              <a:pPr marL="0" indent="0" algn="just">
                <a:buNone/>
              </a:pPr>
              <a:r>
                <a:rPr lang="pt-BR" altLang="en-US" sz="3200" dirty="0" smtClean="0">
                  <a:sym typeface="+mn-ea"/>
                </a:rPr>
                <a:t>A tomografia de coerência óptica do </a:t>
              </a:r>
              <a:r>
                <a:rPr lang="pt-BR" altLang="en-US" sz="3200" dirty="0">
                  <a:sym typeface="+mn-ea"/>
                </a:rPr>
                <a:t>ponto lacrimal </a:t>
              </a:r>
              <a:r>
                <a:rPr lang="pt-BR" altLang="en-US" sz="3200" dirty="0" smtClean="0">
                  <a:sym typeface="+mn-ea"/>
                </a:rPr>
                <a:t>tem utilidade para aprimoramento de diagnóstico e acompanhamento </a:t>
              </a:r>
              <a:r>
                <a:rPr lang="pt-BR" altLang="en-US" sz="3200" dirty="0">
                  <a:sym typeface="+mn-ea"/>
                </a:rPr>
                <a:t>seriado de alterações anatômicas localizadas. A técnica de exame está em desenvolvimento e novos estudos devem ser conduzidos </a:t>
              </a:r>
              <a:r>
                <a:rPr lang="pt-BR" altLang="en-US" sz="3200" dirty="0" smtClean="0">
                  <a:sym typeface="+mn-ea"/>
                </a:rPr>
                <a:t>com maior amostra para permitir </a:t>
              </a:r>
              <a:r>
                <a:rPr lang="pt-BR" altLang="en-US" sz="3200" dirty="0">
                  <a:sym typeface="+mn-ea"/>
                </a:rPr>
                <a:t>determinar valores normativos.</a:t>
              </a:r>
            </a:p>
            <a:p>
              <a:pPr marL="0" indent="0" algn="just">
                <a:buNone/>
              </a:pPr>
              <a:endParaRPr lang="en-US" altLang="pt-BR" sz="3200" dirty="0"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</p:grpSp>
      <p:grpSp>
        <p:nvGrpSpPr>
          <p:cNvPr id="2" name="Grupo 1"/>
          <p:cNvGrpSpPr/>
          <p:nvPr/>
        </p:nvGrpSpPr>
        <p:grpSpPr>
          <a:xfrm>
            <a:off x="16579850" y="35301554"/>
            <a:ext cx="14011275" cy="5306060"/>
            <a:chOff x="26078" y="57716"/>
            <a:chExt cx="22065" cy="8356"/>
          </a:xfrm>
        </p:grpSpPr>
        <p:sp>
          <p:nvSpPr>
            <p:cNvPr id="15372" name="CaixaDeTexto 15"/>
            <p:cNvSpPr txBox="1"/>
            <p:nvPr/>
          </p:nvSpPr>
          <p:spPr>
            <a:xfrm>
              <a:off x="26078" y="57716"/>
              <a:ext cx="22060" cy="1535"/>
            </a:xfrm>
            <a:prstGeom prst="rect">
              <a:avLst/>
            </a:prstGeom>
            <a:solidFill>
              <a:srgbClr val="00457C"/>
            </a:solidFill>
            <a:ln w="9525">
              <a:noFill/>
            </a:ln>
          </p:spPr>
          <p:txBody>
            <a:bodyPr lIns="180000" tIns="180000" rIns="180000" bIns="180000" anchor="ctr">
              <a:spAutoFit/>
            </a:bodyPr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lvl="0" indent="0" eaLnBrk="1" hangingPunct="1">
                <a:spcBef>
                  <a:spcPct val="0"/>
                </a:spcBef>
                <a:buFontTx/>
                <a:buNone/>
              </a:pPr>
              <a:r>
                <a:rPr lang="pt-BR" altLang="pt-BR" sz="4000" b="1" dirty="0" smtClean="0">
                  <a:solidFill>
                    <a:schemeClr val="bg1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REFERÊNCIAS BIBLIOGRÁFICAS</a:t>
              </a:r>
              <a:endParaRPr lang="pt-BR" altLang="pt-BR" sz="4000" b="1" dirty="0">
                <a:solidFill>
                  <a:schemeClr val="bg1"/>
                </a:solidFill>
                <a:latin typeface="Arial" panose="020B0604020202020204" pitchFamily="34" charset="0"/>
                <a:ea typeface="Arial" panose="020B0604020202020204" pitchFamily="34" charset="0"/>
              </a:endParaRPr>
            </a:p>
          </p:txBody>
        </p:sp>
        <p:sp>
          <p:nvSpPr>
            <p:cNvPr id="15373" name="CaixaDeTexto 16"/>
            <p:cNvSpPr txBox="1"/>
            <p:nvPr/>
          </p:nvSpPr>
          <p:spPr>
            <a:xfrm>
              <a:off x="26143" y="59251"/>
              <a:ext cx="22000" cy="6821"/>
            </a:xfrm>
            <a:prstGeom prst="rect">
              <a:avLst/>
            </a:prstGeom>
            <a:noFill/>
            <a:ln w="12700" cap="flat" cmpd="sng">
              <a:solidFill>
                <a:srgbClr val="00457C"/>
              </a:solidFill>
              <a:prstDash val="solid"/>
              <a:miter/>
              <a:headEnd type="none" w="med" len="med"/>
              <a:tailEnd type="none" w="med" len="med"/>
            </a:ln>
          </p:spPr>
          <p:txBody>
            <a:bodyPr lIns="180000" tIns="180000" rIns="180000" bIns="180000"/>
            <a:lstStyle>
              <a:lvl1pPr marL="1619250" indent="-161925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51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3510280" indent="-1349375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132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5400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•"/>
                <a:defRPr sz="113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7559675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–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9720580" indent="-1079500" algn="l" defTabSz="4319905" rtl="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anose="020B0604020202020204" pitchFamily="34" charset="0"/>
                <a:buChar char="»"/>
                <a:defRPr sz="95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</a:lstStyle>
            <a:p>
              <a:pPr marL="0" indent="0" algn="just">
                <a:buNone/>
              </a:pPr>
              <a:r>
                <a:rPr lang="pt-BR" altLang="en-US" sz="2800" dirty="0">
                  <a:sym typeface="+mn-ea"/>
                </a:rPr>
                <a:t>1. </a:t>
              </a:r>
              <a:r>
                <a:rPr lang="pt-BR" altLang="en-US" sz="2800" dirty="0" err="1">
                  <a:sym typeface="+mn-ea"/>
                </a:rPr>
                <a:t>Linberg</a:t>
              </a:r>
              <a:r>
                <a:rPr lang="pt-BR" altLang="en-US" sz="2800" dirty="0">
                  <a:sym typeface="+mn-ea"/>
                </a:rPr>
                <a:t> JV, Moore CA. </a:t>
              </a:r>
              <a:r>
                <a:rPr lang="pt-BR" altLang="en-US" sz="2800" dirty="0" err="1">
                  <a:sym typeface="+mn-ea"/>
                </a:rPr>
                <a:t>Symptoms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of</a:t>
              </a:r>
              <a:r>
                <a:rPr lang="pt-BR" altLang="en-US" sz="2800" dirty="0">
                  <a:sym typeface="+mn-ea"/>
                </a:rPr>
                <a:t> canalicular </a:t>
              </a:r>
              <a:r>
                <a:rPr lang="pt-BR" altLang="en-US" sz="2800" dirty="0" err="1">
                  <a:sym typeface="+mn-ea"/>
                </a:rPr>
                <a:t>obstruction</a:t>
              </a:r>
              <a:r>
                <a:rPr lang="pt-BR" altLang="en-US" sz="2800" dirty="0">
                  <a:sym typeface="+mn-ea"/>
                </a:rPr>
                <a:t>. </a:t>
              </a:r>
              <a:r>
                <a:rPr lang="pt-BR" altLang="en-US" sz="2800" dirty="0" err="1">
                  <a:sym typeface="+mn-ea"/>
                </a:rPr>
                <a:t>Ophthalmology</a:t>
              </a:r>
              <a:r>
                <a:rPr lang="pt-BR" altLang="en-US" sz="2800" dirty="0">
                  <a:sym typeface="+mn-ea"/>
                </a:rPr>
                <a:t> 1988; 95:1077–79.</a:t>
              </a:r>
              <a:endParaRPr lang="pt-BR" altLang="en-US" sz="28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2800" dirty="0">
                  <a:sym typeface="+mn-ea"/>
                </a:rPr>
                <a:t>2. </a:t>
              </a:r>
              <a:r>
                <a:rPr lang="pt-BR" altLang="en-US" sz="2800" dirty="0" err="1">
                  <a:sym typeface="+mn-ea"/>
                </a:rPr>
                <a:t>Kashkouli</a:t>
              </a:r>
              <a:r>
                <a:rPr lang="pt-BR" altLang="en-US" sz="2800" dirty="0">
                  <a:sym typeface="+mn-ea"/>
                </a:rPr>
                <a:t> MB, </a:t>
              </a:r>
              <a:r>
                <a:rPr lang="pt-BR" altLang="en-US" sz="2800" dirty="0" err="1">
                  <a:sym typeface="+mn-ea"/>
                </a:rPr>
                <a:t>Nilforushan</a:t>
              </a:r>
              <a:r>
                <a:rPr lang="pt-BR" altLang="en-US" sz="2800" dirty="0">
                  <a:sym typeface="+mn-ea"/>
                </a:rPr>
                <a:t> N, </a:t>
              </a:r>
              <a:r>
                <a:rPr lang="pt-BR" altLang="en-US" sz="2800" dirty="0" err="1">
                  <a:sym typeface="+mn-ea"/>
                </a:rPr>
                <a:t>Nojomi</a:t>
              </a:r>
              <a:r>
                <a:rPr lang="pt-BR" altLang="en-US" sz="2800" dirty="0">
                  <a:sym typeface="+mn-ea"/>
                </a:rPr>
                <a:t> N, </a:t>
              </a:r>
              <a:r>
                <a:rPr lang="pt-BR" altLang="en-US" sz="2800" dirty="0" err="1">
                  <a:sym typeface="+mn-ea"/>
                </a:rPr>
                <a:t>Rezaee</a:t>
              </a:r>
              <a:r>
                <a:rPr lang="pt-BR" altLang="en-US" sz="2800" dirty="0">
                  <a:sym typeface="+mn-ea"/>
                </a:rPr>
                <a:t> R. </a:t>
              </a:r>
              <a:r>
                <a:rPr lang="pt-BR" altLang="en-US" sz="2800" dirty="0" err="1">
                  <a:sym typeface="+mn-ea"/>
                </a:rPr>
                <a:t>External</a:t>
              </a:r>
              <a:r>
                <a:rPr lang="pt-BR" altLang="en-US" sz="2800" dirty="0">
                  <a:sym typeface="+mn-ea"/>
                </a:rPr>
                <a:t> lacrimal </a:t>
              </a:r>
              <a:r>
                <a:rPr lang="pt-BR" altLang="en-US" sz="2800" dirty="0" err="1">
                  <a:sym typeface="+mn-ea"/>
                </a:rPr>
                <a:t>punctum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grading</a:t>
              </a:r>
              <a:r>
                <a:rPr lang="pt-BR" altLang="en-US" sz="2800" dirty="0">
                  <a:sym typeface="+mn-ea"/>
                </a:rPr>
                <a:t>: </a:t>
              </a:r>
              <a:r>
                <a:rPr lang="pt-BR" altLang="en-US" sz="2800" dirty="0" err="1">
                  <a:sym typeface="+mn-ea"/>
                </a:rPr>
                <a:t>reliability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and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interobserver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variation</a:t>
              </a:r>
              <a:r>
                <a:rPr lang="pt-BR" altLang="en-US" sz="2800" dirty="0">
                  <a:sym typeface="+mn-ea"/>
                </a:rPr>
                <a:t>. </a:t>
              </a:r>
              <a:r>
                <a:rPr lang="pt-BR" altLang="en-US" sz="2800" dirty="0" err="1">
                  <a:sym typeface="+mn-ea"/>
                </a:rPr>
                <a:t>Eur</a:t>
              </a:r>
              <a:r>
                <a:rPr lang="pt-BR" altLang="en-US" sz="2800" dirty="0">
                  <a:sym typeface="+mn-ea"/>
                </a:rPr>
                <a:t> J </a:t>
              </a:r>
              <a:r>
                <a:rPr lang="pt-BR" altLang="en-US" sz="2800" dirty="0" err="1">
                  <a:sym typeface="+mn-ea"/>
                </a:rPr>
                <a:t>Ophthalmol</a:t>
              </a:r>
              <a:r>
                <a:rPr lang="pt-BR" altLang="en-US" sz="2800" dirty="0">
                  <a:sym typeface="+mn-ea"/>
                </a:rPr>
                <a:t> 2008; 18(4): 507-11.</a:t>
              </a:r>
              <a:endParaRPr lang="pt-BR" altLang="en-US" sz="2800" dirty="0">
                <a:solidFill>
                  <a:schemeClr val="tx1"/>
                </a:solidFill>
              </a:endParaRPr>
            </a:p>
            <a:p>
              <a:pPr marL="0" indent="0" algn="just">
                <a:buNone/>
              </a:pPr>
              <a:r>
                <a:rPr lang="pt-BR" altLang="en-US" sz="2800" dirty="0">
                  <a:sym typeface="+mn-ea"/>
                </a:rPr>
                <a:t>3. Allan RSHN, Ahmed RA. </a:t>
              </a:r>
              <a:r>
                <a:rPr lang="pt-BR" altLang="en-US" sz="2800" dirty="0" err="1">
                  <a:sym typeface="+mn-ea"/>
                </a:rPr>
                <a:t>Evaluation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of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the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Lower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Punctum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Paramaters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and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Morphology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Using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Spectral</a:t>
              </a:r>
              <a:r>
                <a:rPr lang="pt-BR" altLang="en-US" sz="2800" dirty="0">
                  <a:sym typeface="+mn-ea"/>
                </a:rPr>
                <a:t> Domain Anterior </a:t>
              </a:r>
              <a:r>
                <a:rPr lang="pt-BR" altLang="en-US" sz="2800" dirty="0" err="1">
                  <a:sym typeface="+mn-ea"/>
                </a:rPr>
                <a:t>Segment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Optical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Coerence</a:t>
              </a:r>
              <a:r>
                <a:rPr lang="pt-BR" altLang="en-US" sz="2800" dirty="0">
                  <a:sym typeface="+mn-ea"/>
                </a:rPr>
                <a:t> </a:t>
              </a:r>
              <a:r>
                <a:rPr lang="pt-BR" altLang="en-US" sz="2800" dirty="0" err="1">
                  <a:sym typeface="+mn-ea"/>
                </a:rPr>
                <a:t>Tomography</a:t>
              </a:r>
              <a:r>
                <a:rPr lang="pt-BR" altLang="en-US" sz="2800" dirty="0">
                  <a:sym typeface="+mn-ea"/>
                </a:rPr>
                <a:t>. J </a:t>
              </a:r>
              <a:r>
                <a:rPr lang="pt-BR" altLang="en-US" sz="2800" dirty="0" err="1">
                  <a:sym typeface="+mn-ea"/>
                </a:rPr>
                <a:t>Ophthalmol</a:t>
              </a:r>
              <a:r>
                <a:rPr lang="pt-BR" altLang="en-US" sz="2800" dirty="0">
                  <a:sym typeface="+mn-ea"/>
                </a:rPr>
                <a:t> 2015</a:t>
              </a:r>
            </a:p>
            <a:p>
              <a:pPr marL="0" indent="0" algn="just">
                <a:buNone/>
              </a:pPr>
              <a:r>
                <a:rPr lang="pt-BR" altLang="en-US" sz="2800" dirty="0">
                  <a:ea typeface="Arial" panose="020B0604020202020204" pitchFamily="34" charset="0"/>
                </a:rPr>
                <a:t>4. </a:t>
              </a:r>
              <a:r>
                <a:rPr lang="pt-BR" altLang="en-US" sz="2800" dirty="0" smtClean="0">
                  <a:ea typeface="Arial" panose="020B0604020202020204" pitchFamily="34" charset="0"/>
                </a:rPr>
                <a:t>Takahashi Y et </a:t>
              </a:r>
              <a:r>
                <a:rPr lang="pt-BR" altLang="en-US" sz="2800" dirty="0">
                  <a:ea typeface="Arial" panose="020B0604020202020204" pitchFamily="34" charset="0"/>
                </a:rPr>
                <a:t>al. </a:t>
              </a:r>
              <a:r>
                <a:rPr lang="pt-BR" altLang="en-US" sz="2800" dirty="0" err="1">
                  <a:ea typeface="Arial" panose="020B0604020202020204" pitchFamily="34" charset="0"/>
                </a:rPr>
                <a:t>Anatomy</a:t>
              </a:r>
              <a:r>
                <a:rPr lang="pt-BR" altLang="en-US" sz="2800" dirty="0">
                  <a:ea typeface="Arial" panose="020B0604020202020204" pitchFamily="34" charset="0"/>
                </a:rPr>
                <a:t> </a:t>
              </a:r>
              <a:r>
                <a:rPr lang="pt-BR" altLang="en-US" sz="2800" dirty="0" err="1">
                  <a:ea typeface="Arial" panose="020B0604020202020204" pitchFamily="34" charset="0"/>
                </a:rPr>
                <a:t>of</a:t>
              </a:r>
              <a:r>
                <a:rPr lang="pt-BR" altLang="en-US" sz="2800" dirty="0">
                  <a:ea typeface="Arial" panose="020B0604020202020204" pitchFamily="34" charset="0"/>
                </a:rPr>
                <a:t> </a:t>
              </a:r>
              <a:r>
                <a:rPr lang="pt-BR" altLang="en-US" sz="2800" dirty="0" err="1">
                  <a:ea typeface="Arial" panose="020B0604020202020204" pitchFamily="34" charset="0"/>
                </a:rPr>
                <a:t>the</a:t>
              </a:r>
              <a:r>
                <a:rPr lang="pt-BR" altLang="en-US" sz="2800" dirty="0">
                  <a:ea typeface="Arial" panose="020B0604020202020204" pitchFamily="34" charset="0"/>
                </a:rPr>
                <a:t> vertical lacrimal </a:t>
              </a:r>
              <a:r>
                <a:rPr lang="pt-BR" altLang="en-US" sz="2800" dirty="0" err="1">
                  <a:ea typeface="Arial" panose="020B0604020202020204" pitchFamily="34" charset="0"/>
                </a:rPr>
                <a:t>canaliculus</a:t>
              </a:r>
              <a:r>
                <a:rPr lang="pt-BR" altLang="en-US" sz="2800" dirty="0">
                  <a:ea typeface="Arial" panose="020B0604020202020204" pitchFamily="34" charset="0"/>
                </a:rPr>
                <a:t> </a:t>
              </a:r>
              <a:r>
                <a:rPr lang="pt-BR" altLang="en-US" sz="2800" dirty="0" err="1">
                  <a:ea typeface="Arial" panose="020B0604020202020204" pitchFamily="34" charset="0"/>
                </a:rPr>
                <a:t>and</a:t>
              </a:r>
              <a:r>
                <a:rPr lang="pt-BR" altLang="en-US" sz="2800" dirty="0">
                  <a:ea typeface="Arial" panose="020B0604020202020204" pitchFamily="34" charset="0"/>
                </a:rPr>
                <a:t> lacrimal </a:t>
              </a:r>
              <a:r>
                <a:rPr lang="pt-BR" altLang="en-US" sz="2800" dirty="0" err="1">
                  <a:ea typeface="Arial" panose="020B0604020202020204" pitchFamily="34" charset="0"/>
                </a:rPr>
                <a:t>punctum</a:t>
              </a:r>
              <a:r>
                <a:rPr lang="pt-BR" altLang="en-US" sz="2800" dirty="0">
                  <a:ea typeface="Arial" panose="020B0604020202020204" pitchFamily="34" charset="0"/>
                </a:rPr>
                <a:t>: a </a:t>
              </a:r>
              <a:r>
                <a:rPr lang="pt-BR" altLang="en-US" sz="2800" dirty="0" err="1">
                  <a:ea typeface="Arial" panose="020B0604020202020204" pitchFamily="34" charset="0"/>
                </a:rPr>
                <a:t>macroscopic</a:t>
              </a:r>
              <a:r>
                <a:rPr lang="pt-BR" altLang="en-US" sz="2800" dirty="0">
                  <a:ea typeface="Arial" panose="020B0604020202020204" pitchFamily="34" charset="0"/>
                </a:rPr>
                <a:t> </a:t>
              </a:r>
              <a:r>
                <a:rPr lang="pt-BR" altLang="en-US" sz="2800" dirty="0" err="1">
                  <a:ea typeface="Arial" panose="020B0604020202020204" pitchFamily="34" charset="0"/>
                </a:rPr>
                <a:t>study</a:t>
              </a:r>
              <a:r>
                <a:rPr lang="pt-BR" altLang="en-US" sz="2800" dirty="0">
                  <a:ea typeface="Arial" panose="020B0604020202020204" pitchFamily="34" charset="0"/>
                </a:rPr>
                <a:t>. </a:t>
              </a:r>
              <a:r>
                <a:rPr lang="pt-BR" altLang="en-US" sz="2800" dirty="0" err="1" smtClean="0">
                  <a:ea typeface="Arial" panose="020B0604020202020204" pitchFamily="34" charset="0"/>
                </a:rPr>
                <a:t>Ophthalm</a:t>
              </a:r>
              <a:r>
                <a:rPr lang="pt-BR" altLang="en-US" sz="2800" dirty="0" smtClean="0">
                  <a:ea typeface="Arial" panose="020B0604020202020204" pitchFamily="34" charset="0"/>
                </a:rPr>
                <a:t> </a:t>
              </a:r>
              <a:r>
                <a:rPr lang="pt-BR" altLang="en-US" sz="2800" dirty="0" err="1">
                  <a:ea typeface="Arial" panose="020B0604020202020204" pitchFamily="34" charset="0"/>
                </a:rPr>
                <a:t>Plastic</a:t>
              </a:r>
              <a:r>
                <a:rPr lang="pt-BR" altLang="en-US" sz="2800" dirty="0">
                  <a:ea typeface="Arial" panose="020B0604020202020204" pitchFamily="34" charset="0"/>
                </a:rPr>
                <a:t> &amp; </a:t>
              </a:r>
              <a:r>
                <a:rPr lang="pt-BR" altLang="en-US" sz="2800" dirty="0" err="1" smtClean="0">
                  <a:ea typeface="Arial" panose="020B0604020202020204" pitchFamily="34" charset="0"/>
                </a:rPr>
                <a:t>Reconstr</a:t>
              </a:r>
              <a:r>
                <a:rPr lang="pt-BR" altLang="en-US" sz="2800" dirty="0" smtClean="0">
                  <a:ea typeface="Arial" panose="020B0604020202020204" pitchFamily="34" charset="0"/>
                </a:rPr>
                <a:t> </a:t>
              </a:r>
              <a:r>
                <a:rPr lang="pt-BR" altLang="en-US" sz="2800" dirty="0" err="1" smtClean="0">
                  <a:ea typeface="Arial" panose="020B0604020202020204" pitchFamily="34" charset="0"/>
                </a:rPr>
                <a:t>Surg</a:t>
              </a:r>
              <a:r>
                <a:rPr lang="pt-BR" altLang="en-US" sz="2800" dirty="0" smtClean="0">
                  <a:ea typeface="Arial" panose="020B0604020202020204" pitchFamily="34" charset="0"/>
                </a:rPr>
                <a:t>. 2011; 27(5): 384-6.</a:t>
              </a:r>
              <a:endParaRPr lang="pt-BR" altLang="en-US" sz="2800" dirty="0">
                <a:ea typeface="Arial" panose="020B0604020202020204" pitchFamily="34" charset="0"/>
              </a:endParaRPr>
            </a:p>
          </p:txBody>
        </p:sp>
      </p:grpSp>
      <p:sp>
        <p:nvSpPr>
          <p:cNvPr id="15374" name="CaixaDeTexto 26"/>
          <p:cNvSpPr txBox="1"/>
          <p:nvPr/>
        </p:nvSpPr>
        <p:spPr>
          <a:xfrm>
            <a:off x="1890713" y="6176963"/>
            <a:ext cx="27838400" cy="1800225"/>
          </a:xfrm>
          <a:prstGeom prst="rect">
            <a:avLst/>
          </a:prstGeom>
          <a:noFill/>
          <a:ln w="9525">
            <a:noFill/>
          </a:ln>
        </p:spPr>
        <p:txBody>
          <a:bodyPr anchor="ctr"/>
          <a:lstStyle>
            <a:lvl1pPr marL="1619250" indent="-161925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280" indent="-1349375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9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580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algn="ctr">
              <a:spcBef>
                <a:spcPct val="0"/>
              </a:spcBef>
              <a:buFontTx/>
              <a:buNone/>
            </a:pPr>
            <a:r>
              <a:rPr lang="pt-BR" altLang="en-US" sz="4800" i="1" dirty="0">
                <a:sym typeface="+mn-ea"/>
              </a:rPr>
              <a:t>Cruz LGI, Machado Marco AC, Allemann N</a:t>
            </a:r>
            <a:endParaRPr lang="pt-BR" altLang="en-US" sz="4800" b="1" i="1" dirty="0">
              <a:latin typeface="Arial" panose="020B0604020202020204" pitchFamily="34" charset="0"/>
              <a:ea typeface="Arial" panose="020B0604020202020204" pitchFamily="34" charset="0"/>
              <a:sym typeface="+mn-ea"/>
            </a:endParaRPr>
          </a:p>
        </p:txBody>
      </p:sp>
      <p:graphicFrame>
        <p:nvGraphicFramePr>
          <p:cNvPr id="17" name="Tabela 16"/>
          <p:cNvGraphicFramePr/>
          <p:nvPr/>
        </p:nvGraphicFramePr>
        <p:xfrm>
          <a:off x="17000220" y="9502140"/>
          <a:ext cx="13177520" cy="236728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279900"/>
                <a:gridCol w="4605020"/>
                <a:gridCol w="4292600"/>
              </a:tblGrid>
              <a:tr h="591820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3200" dirty="0"/>
                        <a:t>Tabela 1. Dados descritivos do SS-OCT do ponto lacrimal inferior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1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MEDIANA </a:t>
                      </a:r>
                      <a:r>
                        <a:rPr lang="pt-BR" alt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(mm)</a:t>
                      </a: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DESVIO PADR</a:t>
                      </a:r>
                      <a:r>
                        <a:rPr lang="pt-BR" altLang="en-US" sz="3200" dirty="0" err="1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O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</a:tr>
              <a:tr h="591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DIÂMETRO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0,21 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0,10 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</a:tr>
              <a:tr h="591820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PROFUNDIDADE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0,63 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0,19 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</a:tr>
            </a:tbl>
          </a:graphicData>
        </a:graphic>
      </p:graphicFrame>
      <p:graphicFrame>
        <p:nvGraphicFramePr>
          <p:cNvPr id="19" name="Tabela 18"/>
          <p:cNvGraphicFramePr/>
          <p:nvPr/>
        </p:nvGraphicFramePr>
        <p:xfrm>
          <a:off x="16892270" y="12151360"/>
          <a:ext cx="13176885" cy="23698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92295"/>
                <a:gridCol w="4392295"/>
                <a:gridCol w="4392295"/>
              </a:tblGrid>
              <a:tr h="592455">
                <a:tc gridSpan="3"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pt-BR" altLang="en-US" sz="3200" dirty="0"/>
                        <a:t>Tabela 2. Diferença interocular do SS-OCT do ponto lacrimal inferior</a:t>
                      </a: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pt-BR"/>
                    </a:p>
                  </a:txBody>
                  <a:tcPr/>
                </a:tc>
              </a:tr>
              <a:tr h="592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MEDIANA </a:t>
                      </a:r>
                      <a:r>
                        <a:rPr lang="pt-BR" alt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(mm)</a:t>
                      </a: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DESVIO PADR</a:t>
                      </a:r>
                      <a:r>
                        <a:rPr lang="pt-BR" altLang="en-US" sz="3200" dirty="0" err="1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Ã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O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</a:tr>
              <a:tr h="592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DIÂMETRO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0,059 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0,072 (</a:t>
                      </a:r>
                      <a:r>
                        <a:rPr lang="pt-BR" alt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p=0,19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)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</a:tr>
              <a:tr h="592455"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PROFUNDIDADE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0,17 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  <a:tc>
                  <a:txBody>
                    <a:bodyPr/>
                    <a:lstStyle/>
                    <a:p>
                      <a:pPr algn="ctr">
                        <a:buNone/>
                      </a:pP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0,12 (p</a:t>
                      </a:r>
                      <a:r>
                        <a:rPr lang="pt-BR" alt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=0,37</a:t>
                      </a:r>
                      <a:r>
                        <a:rPr lang="en-US" sz="3200" dirty="0">
                          <a:solidFill>
                            <a:srgbClr val="000000"/>
                          </a:solidFill>
                          <a:latin typeface="Verdana" panose="020B0604030504040204" charset="-122"/>
                        </a:rPr>
                        <a:t>)</a:t>
                      </a:r>
                      <a:endParaRPr lang="en-US" altLang="en-US" sz="3200" dirty="0">
                        <a:solidFill>
                          <a:srgbClr val="000000"/>
                        </a:solidFill>
                        <a:latin typeface="Verdana" panose="020B0604030504040204" charset="-122"/>
                      </a:endParaRPr>
                    </a:p>
                  </a:txBody>
                  <a:tcPr marL="12700" marR="12700" marT="12700" anchor="b"/>
                </a:tc>
              </a:tr>
            </a:tbl>
          </a:graphicData>
        </a:graphic>
      </p:graphicFrame>
      <p:sp>
        <p:nvSpPr>
          <p:cNvPr id="10" name="Caixa de Texto 9"/>
          <p:cNvSpPr txBox="1"/>
          <p:nvPr/>
        </p:nvSpPr>
        <p:spPr>
          <a:xfrm>
            <a:off x="2143827" y="31161255"/>
            <a:ext cx="7106633" cy="10147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dirty="0"/>
              <a:t>Figura 1A. </a:t>
            </a:r>
            <a:r>
              <a:rPr lang="pt-BR" altLang="en-US" sz="2000" dirty="0" err="1"/>
              <a:t>Biomicroscopia</a:t>
            </a:r>
            <a:r>
              <a:rPr lang="pt-BR" altLang="en-US" sz="2000" dirty="0"/>
              <a:t> óptica (aumento de </a:t>
            </a:r>
            <a:r>
              <a:rPr lang="pt-BR" altLang="en-US" sz="2000" dirty="0" err="1"/>
              <a:t>40 </a:t>
            </a:r>
            <a:r>
              <a:rPr lang="pt-BR" altLang="en-US" sz="2000" dirty="0"/>
              <a:t>vezes) do ponto lacrimal inferior </a:t>
            </a:r>
            <a:r>
              <a:rPr lang="pt-BR" altLang="en-US" sz="2000" dirty="0" err="1"/>
              <a:t>direito</a:t>
            </a:r>
            <a:r>
              <a:rPr lang="pt-BR" altLang="en-US" sz="2000" dirty="0"/>
              <a:t> demonstrando a abertura e anatomia normal.</a:t>
            </a:r>
          </a:p>
        </p:txBody>
      </p:sp>
      <p:sp>
        <p:nvSpPr>
          <p:cNvPr id="15" name="Caixa de Texto 14"/>
          <p:cNvSpPr txBox="1"/>
          <p:nvPr/>
        </p:nvSpPr>
        <p:spPr>
          <a:xfrm>
            <a:off x="3616325" y="38513385"/>
            <a:ext cx="10769600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dirty="0"/>
              <a:t>Figura 1C. SS-OCT do ponto lacrimal e da porção vertical do canalículo inferior direito do mesmo olho.</a:t>
            </a:r>
          </a:p>
        </p:txBody>
      </p:sp>
      <p:pic>
        <p:nvPicPr>
          <p:cNvPr id="6" name="Imagem 5" descr="ponto leonardo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861310" y="26814780"/>
            <a:ext cx="5671185" cy="4253865"/>
          </a:xfrm>
          <a:prstGeom prst="rect">
            <a:avLst/>
          </a:prstGeom>
        </p:spPr>
      </p:pic>
      <p:sp>
        <p:nvSpPr>
          <p:cNvPr id="8" name="Caixa de Texto 7"/>
          <p:cNvSpPr txBox="1"/>
          <p:nvPr/>
        </p:nvSpPr>
        <p:spPr>
          <a:xfrm>
            <a:off x="16849090" y="22944455"/>
            <a:ext cx="13262610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dirty="0"/>
              <a:t>Figura 2. </a:t>
            </a:r>
            <a:r>
              <a:rPr lang="pt-BR" altLang="en-US" sz="2000" dirty="0" smtClean="0"/>
              <a:t>SS-OCT do ponto lacrimal inferior.  Parâmetros avaliados: profundidade (869 micra) </a:t>
            </a:r>
            <a:r>
              <a:rPr lang="pt-BR" altLang="en-US" sz="2000" dirty="0"/>
              <a:t>e </a:t>
            </a:r>
            <a:r>
              <a:rPr lang="pt-BR" altLang="en-US" sz="2000" dirty="0" smtClean="0"/>
              <a:t>diâmetro: 813 micra.  Observa-se a abertura do ponto lacrimal e </a:t>
            </a:r>
            <a:r>
              <a:rPr lang="pt-BR" altLang="en-US" sz="2000" dirty="0" smtClean="0">
                <a:sym typeface="+mn-ea"/>
              </a:rPr>
              <a:t>da </a:t>
            </a:r>
            <a:r>
              <a:rPr lang="pt-BR" altLang="en-US" sz="2000" dirty="0">
                <a:sym typeface="+mn-ea"/>
              </a:rPr>
              <a:t>porção vertical do canalículo inferior direito.</a:t>
            </a:r>
            <a:endParaRPr lang="pt-BR" altLang="en-US" sz="2000" dirty="0"/>
          </a:p>
        </p:txBody>
      </p:sp>
      <p:pic>
        <p:nvPicPr>
          <p:cNvPr id="11" name="Imagem 10" descr="ponto leonardo"/>
          <p:cNvPicPr>
            <a:picLocks noChangeAspect="1"/>
          </p:cNvPicPr>
          <p:nvPr/>
        </p:nvPicPr>
        <p:blipFill>
          <a:blip r:embed="rId4" cstate="print"/>
          <a:srcRect l="12706" r="15909"/>
          <a:stretch>
            <a:fillRect/>
          </a:stretch>
        </p:blipFill>
        <p:spPr>
          <a:xfrm>
            <a:off x="5430520" y="32759650"/>
            <a:ext cx="7141845" cy="5420995"/>
          </a:xfrm>
          <a:prstGeom prst="rect">
            <a:avLst/>
          </a:prstGeom>
        </p:spPr>
      </p:pic>
      <p:pic>
        <p:nvPicPr>
          <p:cNvPr id="12" name="Imagem 11" descr="20200120_231602-01"/>
          <p:cNvPicPr>
            <a:picLocks noChangeAspect="1"/>
          </p:cNvPicPr>
          <p:nvPr/>
        </p:nvPicPr>
        <p:blipFill>
          <a:blip r:embed="rId5" cstate="print"/>
          <a:srcRect l="24815" t="37014" r="18502" b="30063"/>
          <a:stretch>
            <a:fillRect/>
          </a:stretch>
        </p:blipFill>
        <p:spPr>
          <a:xfrm>
            <a:off x="9738995" y="26814780"/>
            <a:ext cx="5492750" cy="4253865"/>
          </a:xfrm>
          <a:prstGeom prst="rect">
            <a:avLst/>
          </a:prstGeom>
        </p:spPr>
      </p:pic>
      <p:sp>
        <p:nvSpPr>
          <p:cNvPr id="18" name="Caixa de Texto 17"/>
          <p:cNvSpPr txBox="1"/>
          <p:nvPr/>
        </p:nvSpPr>
        <p:spPr>
          <a:xfrm>
            <a:off x="9408160" y="31315660"/>
            <a:ext cx="6153785" cy="70675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pt-BR" altLang="en-US" sz="2000" dirty="0"/>
              <a:t>Figura 1B. Exposiição do ponto lacrimal inferior com haste flexível para a relização do exame.</a:t>
            </a:r>
          </a:p>
        </p:txBody>
      </p:sp>
      <p:sp>
        <p:nvSpPr>
          <p:cNvPr id="28" name="CaixaDeTexto 17"/>
          <p:cNvSpPr txBox="1"/>
          <p:nvPr/>
        </p:nvSpPr>
        <p:spPr>
          <a:xfrm>
            <a:off x="16706081" y="31535052"/>
            <a:ext cx="14008100" cy="974725"/>
          </a:xfrm>
          <a:prstGeom prst="rect">
            <a:avLst/>
          </a:prstGeom>
          <a:solidFill>
            <a:srgbClr val="00457C"/>
          </a:solidFill>
          <a:ln w="9525">
            <a:noFill/>
          </a:ln>
        </p:spPr>
        <p:txBody>
          <a:bodyPr wrap="square" lIns="180000" tIns="180000" rIns="180000" bIns="180000" anchor="ctr">
            <a:spAutoFit/>
          </a:bodyPr>
          <a:lstStyle>
            <a:lvl1pPr marL="1619250" indent="-161925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51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3510280" indent="-1349375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1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5400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•"/>
              <a:defRPr sz="113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7559675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–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9720580" indent="-1079500" algn="l" defTabSz="4319905" rtl="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95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</a:lstStyle>
          <a:p>
            <a:pPr marL="0" lvl="0" indent="0" eaLnBrk="1" hangingPunct="1">
              <a:spcBef>
                <a:spcPct val="0"/>
              </a:spcBef>
              <a:buFontTx/>
              <a:buNone/>
            </a:pPr>
            <a:r>
              <a:rPr lang="pt-BR" altLang="pt-BR" sz="40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CONCLUSÃO</a:t>
            </a:r>
            <a:endParaRPr lang="pt-BR" altLang="pt-BR" sz="4000" b="1" dirty="0">
              <a:solidFill>
                <a:schemeClr val="bg1"/>
              </a:solidFill>
              <a:latin typeface="Arial" panose="020B0604020202020204" pitchFamily="34" charset="0"/>
              <a:ea typeface="Arial" panose="020B0604020202020204" pitchFamily="34" charset="0"/>
            </a:endParaRPr>
          </a:p>
        </p:txBody>
      </p:sp>
      <p:pic>
        <p:nvPicPr>
          <p:cNvPr id="29" name="Imagem 28" descr="leonardo od (1).png"/>
          <p:cNvPicPr>
            <a:picLocks noChangeAspect="1"/>
          </p:cNvPicPr>
          <p:nvPr/>
        </p:nvPicPr>
        <p:blipFill>
          <a:blip r:embed="rId6" cstate="print"/>
          <a:srcRect b="20154"/>
          <a:stretch>
            <a:fillRect/>
          </a:stretch>
        </p:blipFill>
        <p:spPr>
          <a:xfrm>
            <a:off x="20234473" y="19442460"/>
            <a:ext cx="6457950" cy="3384376"/>
          </a:xfrm>
          <a:prstGeom prst="rect">
            <a:avLst/>
          </a:prstGeom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Escritório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7</TotalTime>
  <Words>840</Words>
  <Application>Microsoft Office PowerPoint</Application>
  <PresentationFormat>Personalizar</PresentationFormat>
  <Paragraphs>66</Paragraphs>
  <Slides>1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slides</vt:lpstr>
      </vt:variant>
      <vt:variant>
        <vt:i4>1</vt:i4>
      </vt:variant>
    </vt:vector>
  </HeadingPairs>
  <TitlesOfParts>
    <vt:vector size="2" baseType="lpstr">
      <vt:lpstr>Tema do Office</vt:lpstr>
      <vt:lpstr>Slide 0</vt:lpstr>
    </vt:vector>
  </TitlesOfParts>
  <Manager>Mavilde LG Pedreira;Reinaldo Salomão</Manager>
  <Company>Pró-Reitoria de Pós-Graduação e Pesquisa da UNIFESP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IV FIP - Modelo de Pôster 3 - Apresentação de Projeto</dc:title>
  <dc:creator>Rivaldo S. Oliveira Jr.</dc:creator>
  <dc:description>Este layout foi criado a fim de padronizar, organizar e auxiliar na elaboração dos pôsteres a serem apresentados no IV Fórum Integrador de Pesquisadores da UNIFESP.</dc:description>
  <cp:lastModifiedBy>OFTALMO</cp:lastModifiedBy>
  <cp:revision>169</cp:revision>
  <cp:lastPrinted>2012-09-20T18:23:41Z</cp:lastPrinted>
  <dcterms:created xsi:type="dcterms:W3CDTF">2012-09-19T09:56:22Z</dcterms:created>
  <dcterms:modified xsi:type="dcterms:W3CDTF">2020-02-07T12:47:54Z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1046-11.2.0.9052</vt:lpwstr>
  </property>
</Properties>
</file>