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65" autoAdjust="0"/>
    <p:restoredTop sz="94660"/>
  </p:normalViewPr>
  <p:slideViewPr>
    <p:cSldViewPr snapToGrid="0">
      <p:cViewPr>
        <p:scale>
          <a:sx n="36" d="100"/>
          <a:sy n="36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0C28-C241-4985-9553-A3A49875149C}" type="datetimeFigureOut">
              <a:rPr lang="en-US" smtClean="0"/>
              <a:t>2/4/20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 txBox="1">
            <a:spLocks/>
          </p:cNvSpPr>
          <p:nvPr/>
        </p:nvSpPr>
        <p:spPr>
          <a:xfrm>
            <a:off x="599351" y="-67459"/>
            <a:ext cx="31418299" cy="42334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500" b="1" dirty="0"/>
              <a:t>		</a:t>
            </a:r>
            <a:endParaRPr lang="pt-BR" sz="11000" b="1" dirty="0"/>
          </a:p>
          <a:p>
            <a:endParaRPr lang="pt-BR" sz="9600" b="1" dirty="0"/>
          </a:p>
          <a:p>
            <a:r>
              <a:rPr lang="pt-BR" sz="4400" b="1" dirty="0"/>
              <a:t>		Isadora Ferro Nogueira; Laura Dayane Moreira de Jesus; </a:t>
            </a:r>
            <a:r>
              <a:rPr lang="pt-BR" sz="4400" b="1" dirty="0" err="1"/>
              <a:t>Jady</a:t>
            </a:r>
            <a:r>
              <a:rPr lang="pt-BR" sz="4400" b="1" dirty="0"/>
              <a:t> </a:t>
            </a:r>
            <a:r>
              <a:rPr lang="pt-BR" sz="4400" b="1" dirty="0" err="1"/>
              <a:t>Foganholo</a:t>
            </a:r>
            <a:r>
              <a:rPr lang="pt-BR" sz="4400" b="1" dirty="0"/>
              <a:t>; Jéssica Thaís Campos Lopes 	Gonçalves; Liane de Moura Santos Pereira Ferraz Baptista; Lorena Nascimento Lima </a:t>
            </a:r>
            <a:endParaRPr lang="pt-BR" sz="4000" b="1" dirty="0"/>
          </a:p>
        </p:txBody>
      </p:sp>
      <p:pic>
        <p:nvPicPr>
          <p:cNvPr id="5" name="Picture 4" descr="Resultado de imagem para hospital oftalmologico de bras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7" y="323770"/>
            <a:ext cx="6263298" cy="32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350" y="4500853"/>
            <a:ext cx="314183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613000" y="5600802"/>
            <a:ext cx="31002314" cy="3080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ts val="4800"/>
              </a:lnSpc>
              <a:spcBef>
                <a:spcPts val="0"/>
              </a:spcBef>
            </a:pPr>
            <a:r>
              <a:rPr lang="pt-BR" sz="4000" dirty="0"/>
              <a:t>Doença de </a:t>
            </a:r>
            <a:r>
              <a:rPr lang="pt-BR" sz="4000" dirty="0" err="1"/>
              <a:t>Stargardt</a:t>
            </a:r>
            <a:r>
              <a:rPr lang="pt-BR" sz="4000" dirty="0"/>
              <a:t> é uma distrofia macular relatada por </a:t>
            </a:r>
            <a:r>
              <a:rPr lang="pt-BR" sz="4000" dirty="0" err="1"/>
              <a:t>Stargadt</a:t>
            </a:r>
            <a:r>
              <a:rPr lang="pt-BR" sz="4000" dirty="0"/>
              <a:t> pela primeira vez em 1909. O sintoma inicial é uma queda da visão central, que classicamente ocorre entre a primeira e segunda décadas de vida e piora progressivamente com o passar da idade. O declínio progressivo da visão central bilateral é </a:t>
            </a:r>
            <a:r>
              <a:rPr lang="pt-BR" sz="4000" dirty="0" err="1"/>
              <a:t>relacixonado</a:t>
            </a:r>
            <a:r>
              <a:rPr lang="pt-BR" sz="4000" dirty="0"/>
              <a:t> a atrofia na região macular devido a perda dos segmentos externos dos fotorreceptores. </a:t>
            </a:r>
          </a:p>
          <a:p>
            <a:pPr indent="457200" algn="just">
              <a:lnSpc>
                <a:spcPts val="4800"/>
              </a:lnSpc>
              <a:spcBef>
                <a:spcPts val="0"/>
              </a:spcBef>
            </a:pPr>
            <a:r>
              <a:rPr lang="pt-BR" sz="4000" dirty="0"/>
              <a:t>É causada por uma mutação autossômica recessiva no gene ABCA4. Existem dois picos de apresentação, aos 20 e aos 40 anos. A idade do início da apresentação pode ser associada a um curso mais agressivo da doença. </a:t>
            </a:r>
          </a:p>
          <a:p>
            <a:pPr indent="457200" algn="just">
              <a:lnSpc>
                <a:spcPts val="4800"/>
              </a:lnSpc>
              <a:spcBef>
                <a:spcPts val="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350" y="9006088"/>
            <a:ext cx="314183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RELATO DE CASO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99350" y="10009600"/>
            <a:ext cx="31418300" cy="4866916"/>
          </a:xfrm>
          <a:prstGeom prst="rect">
            <a:avLst/>
          </a:prstGeom>
        </p:spPr>
        <p:txBody>
          <a:bodyPr>
            <a:noAutofit/>
          </a:bodyPr>
          <a:lstStyle>
            <a:lvl1pPr marL="809976" indent="-809976" algn="l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Char char="•"/>
              <a:defRPr sz="99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9927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49878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829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89780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09731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9682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49633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769584" indent="-809976" algn="l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Char char="•"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pt-BR" sz="4000" dirty="0"/>
              <a:t>Paciente, 17 anos, sexo feminino,  apresenta redução da acuidade visual progressiva em ambos os olhos. Ao exame, apresenta a melhor acuidade visual corrigida em ambos os olhos 20/150; </a:t>
            </a:r>
            <a:r>
              <a:rPr lang="pt-BR" sz="4000" dirty="0" err="1"/>
              <a:t>biomicroscopia</a:t>
            </a:r>
            <a:r>
              <a:rPr lang="pt-BR" sz="4000" dirty="0"/>
              <a:t> sem alterações. </a:t>
            </a:r>
            <a:r>
              <a:rPr lang="pt-BR" sz="4000" dirty="0" err="1"/>
              <a:t>Fundoscopia</a:t>
            </a:r>
            <a:r>
              <a:rPr lang="pt-BR" sz="4000" dirty="0"/>
              <a:t> com alteração do brilho macular, mobilização pigmentar e retina aplicada. </a:t>
            </a:r>
          </a:p>
          <a:p>
            <a:pPr marL="0" indent="457200" algn="just">
              <a:lnSpc>
                <a:spcPts val="4800"/>
              </a:lnSpc>
              <a:spcBef>
                <a:spcPts val="0"/>
              </a:spcBef>
              <a:buNone/>
            </a:pPr>
            <a:r>
              <a:rPr lang="pt-BR" sz="4000" dirty="0"/>
              <a:t>Foi aventado diagnóstico de distrofia macular de </a:t>
            </a:r>
            <a:r>
              <a:rPr lang="pt-BR" sz="4000" dirty="0" err="1"/>
              <a:t>Stargadt</a:t>
            </a:r>
            <a:r>
              <a:rPr lang="pt-BR" sz="4000" dirty="0"/>
              <a:t> bilateral e solicitados OCT, </a:t>
            </a:r>
            <a:r>
              <a:rPr lang="pt-BR" sz="4000" dirty="0" err="1"/>
              <a:t>retinografia</a:t>
            </a:r>
            <a:r>
              <a:rPr lang="pt-BR" sz="4000" dirty="0"/>
              <a:t> e angiografia. A </a:t>
            </a:r>
            <a:r>
              <a:rPr lang="pt-BR" sz="4000" dirty="0" err="1"/>
              <a:t>retinografia</a:t>
            </a:r>
            <a:r>
              <a:rPr lang="pt-BR" sz="4000" dirty="0"/>
              <a:t> demonstra diminuição do brilho macular e aspecto em metal batido (figura 1) e a angiografia mostra silencio de coroide e atrofia macular com defeito em janela (figura 2). OCT apresenta afinamento macular difuso, principalmente </a:t>
            </a:r>
            <a:r>
              <a:rPr lang="pt-BR" sz="4000" dirty="0" err="1"/>
              <a:t>foveal</a:t>
            </a:r>
            <a:r>
              <a:rPr lang="pt-BR" sz="4000" dirty="0"/>
              <a:t>, com atrofia importante da camada de fotorreceptores (figuras 3 e 4). O campo visual apresenta </a:t>
            </a:r>
            <a:r>
              <a:rPr lang="pt-BR" sz="4000" dirty="0" err="1"/>
              <a:t>escotoma</a:t>
            </a:r>
            <a:r>
              <a:rPr lang="pt-BR" sz="4000" dirty="0"/>
              <a:t> central em ambos os olhos. Paciente orientado quanto a sua condição clínica, foi encaminhado a acompanhamento em serviço de visão subnormal. </a:t>
            </a:r>
          </a:p>
          <a:p>
            <a:pPr marL="0" indent="457200" algn="just">
              <a:lnSpc>
                <a:spcPts val="4800"/>
              </a:lnSpc>
              <a:spcBef>
                <a:spcPts val="0"/>
              </a:spcBef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650" y="33060833"/>
            <a:ext cx="3140465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494" y="38619016"/>
            <a:ext cx="314183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52825" y="322557"/>
            <a:ext cx="24028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IMPORTÂNCIA DOS EXAMES COMPLEMENTARES NO DIAGNÓSTICO DE SÍNDROME DE STARGADT </a:t>
            </a:r>
            <a:endParaRPr lang="en-US" sz="7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000" y="34023491"/>
            <a:ext cx="31418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/>
              <a:t>A degeneração </a:t>
            </a:r>
            <a:r>
              <a:rPr lang="pt-BR" sz="4000" dirty="0" err="1"/>
              <a:t>retiniana</a:t>
            </a:r>
            <a:r>
              <a:rPr lang="pt-BR" sz="4000" dirty="0"/>
              <a:t> observada na Síndrome de </a:t>
            </a:r>
            <a:r>
              <a:rPr lang="pt-BR" sz="4000" dirty="0" err="1"/>
              <a:t>Stargadt</a:t>
            </a:r>
            <a:r>
              <a:rPr lang="pt-BR" sz="4000" dirty="0"/>
              <a:t> é provavelmente causada pelo acúmulo de </a:t>
            </a:r>
            <a:r>
              <a:rPr lang="pt-BR" sz="4000" dirty="0" err="1"/>
              <a:t>lipofucsina</a:t>
            </a:r>
            <a:r>
              <a:rPr lang="pt-BR" sz="4000" dirty="0"/>
              <a:t> no epitélio pigmentar da retina (EPR), resultando em morte de células do EPR. O diagnóstico é clínico, mas em virtude do gene responsável ter sido identificado, pode ser confirmado geneticamente através de sequenciamento genético. Além disso, o uso de exames complementares de imagem auxiliam na investigação diagnóstica por terem achados característicos como os do paciente relatado acima. </a:t>
            </a:r>
          </a:p>
          <a:p>
            <a:pPr algn="just"/>
            <a:r>
              <a:rPr lang="pt-BR" sz="4000" dirty="0"/>
              <a:t>Não existe consenso quanto ao manejo mais adequado dos pacientes com Síndrome de </a:t>
            </a:r>
            <a:r>
              <a:rPr lang="pt-BR" sz="4000" dirty="0" err="1"/>
              <a:t>Stargardt</a:t>
            </a:r>
            <a:r>
              <a:rPr lang="pt-BR" sz="4000" dirty="0"/>
              <a:t> e as terapêuticas atuais são escassas. O foco seria alcançar um melhor entendimento dos defeitos genéticos e mecanismos patogênicos que levam ao defeito visual. Além disso, seria </a:t>
            </a:r>
            <a:r>
              <a:rPr lang="pt-BR" sz="4000" dirty="0" err="1"/>
              <a:t>ideial</a:t>
            </a:r>
            <a:r>
              <a:rPr lang="pt-BR" sz="4000" dirty="0"/>
              <a:t> propor </a:t>
            </a:r>
            <a:r>
              <a:rPr lang="pt-BR" sz="4000" i="1" dirty="0" err="1"/>
              <a:t>guidelines</a:t>
            </a:r>
            <a:r>
              <a:rPr lang="pt-BR" sz="4000" i="1" dirty="0"/>
              <a:t> </a:t>
            </a:r>
            <a:r>
              <a:rPr lang="pt-BR" sz="4000" dirty="0"/>
              <a:t> para acompanhamento e tratamento. </a:t>
            </a:r>
          </a:p>
          <a:p>
            <a:pPr algn="just"/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0494" y="39847394"/>
            <a:ext cx="31418300" cy="320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80"/>
              </a:lnSpc>
            </a:pPr>
            <a:r>
              <a:rPr lang="en-US" sz="2400" dirty="0"/>
              <a:t>CICINELLI, M. V.  et al. Monitoring and Management of the Patient with </a:t>
            </a:r>
            <a:r>
              <a:rPr lang="en-US" sz="2400" dirty="0" err="1"/>
              <a:t>Stargardt</a:t>
            </a:r>
            <a:r>
              <a:rPr lang="en-US" sz="2400" dirty="0"/>
              <a:t> Disease. </a:t>
            </a:r>
            <a:r>
              <a:rPr lang="en-US" sz="2400" b="1" dirty="0"/>
              <a:t>Clin </a:t>
            </a:r>
            <a:r>
              <a:rPr lang="en-US" sz="2400" b="1" dirty="0" err="1"/>
              <a:t>Optom</a:t>
            </a:r>
            <a:r>
              <a:rPr lang="en-US" sz="2400" b="1" dirty="0"/>
              <a:t> (</a:t>
            </a:r>
            <a:r>
              <a:rPr lang="en-US" sz="2400" b="1" dirty="0" err="1"/>
              <a:t>Auckl</a:t>
            </a:r>
            <a:r>
              <a:rPr lang="en-US" sz="2400" b="1" dirty="0"/>
              <a:t>), </a:t>
            </a:r>
            <a:r>
              <a:rPr lang="en-US" sz="2400" dirty="0"/>
              <a:t>v. 11, p. 151-165,  2019. ISSN 1179-2752.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baseline="30000" dirty="0"/>
              <a:t>2</a:t>
            </a:r>
            <a:r>
              <a:rPr lang="en-US" sz="2400" dirty="0"/>
              <a:t>LEE, W.  et al. Deep Scleral Exposure: A Degenerative Outcome of End-Stage </a:t>
            </a:r>
            <a:r>
              <a:rPr lang="en-US" sz="2400" dirty="0" err="1"/>
              <a:t>Stargardt</a:t>
            </a:r>
            <a:r>
              <a:rPr lang="en-US" sz="2400" dirty="0"/>
              <a:t> Disease. </a:t>
            </a:r>
            <a:r>
              <a:rPr lang="en-US" sz="2400" b="1" dirty="0"/>
              <a:t>Am J </a:t>
            </a:r>
            <a:r>
              <a:rPr lang="en-US" sz="2400" b="1" dirty="0" err="1"/>
              <a:t>Ophthalmol</a:t>
            </a:r>
            <a:r>
              <a:rPr lang="en-US" sz="2400" b="1" dirty="0"/>
              <a:t>, </a:t>
            </a:r>
            <a:r>
              <a:rPr lang="en-US" sz="2400" dirty="0"/>
              <a:t>v. 195, p. 16-25, 11 2018. ISSN 1879-1891.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MASTROPASQUA, R.  et al. Optical Coherence Tomography Angiography Findings in </a:t>
            </a:r>
            <a:r>
              <a:rPr lang="en-US" sz="2400" dirty="0" err="1"/>
              <a:t>Stargardt</a:t>
            </a:r>
            <a:r>
              <a:rPr lang="en-US" sz="2400" dirty="0"/>
              <a:t> Disease. </a:t>
            </a:r>
            <a:r>
              <a:rPr lang="en-US" sz="2400" b="1" dirty="0" err="1"/>
              <a:t>PLoS</a:t>
            </a:r>
            <a:r>
              <a:rPr lang="en-US" sz="2400" b="1" dirty="0"/>
              <a:t> One, </a:t>
            </a:r>
            <a:r>
              <a:rPr lang="en-US" sz="2400" dirty="0"/>
              <a:t>v. 12, n. 2, p. e0170343,  2017. ISSN 1932-6203.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NASSISI, M.  et al. Peripapillary Sparing With Near Infrared Autofluorescence Correlates With Electroretinographic Findings in Patients With </a:t>
            </a:r>
            <a:r>
              <a:rPr lang="en-US" sz="2400" dirty="0" err="1"/>
              <a:t>Stargardt</a:t>
            </a:r>
            <a:r>
              <a:rPr lang="en-US" sz="2400" dirty="0"/>
              <a:t> Disease. </a:t>
            </a:r>
            <a:r>
              <a:rPr lang="en-US" sz="2400" b="1" dirty="0"/>
              <a:t>Invest </a:t>
            </a:r>
            <a:r>
              <a:rPr lang="en-US" sz="2400" b="1" dirty="0" err="1"/>
              <a:t>Ophthalmol</a:t>
            </a:r>
            <a:r>
              <a:rPr lang="en-US" sz="2400" b="1" dirty="0"/>
              <a:t> Vis Sci, </a:t>
            </a:r>
            <a:r>
              <a:rPr lang="en-US" sz="2400" dirty="0"/>
              <a:t>v. 60, n. 15, p. 4951-4957, Dec 2019. ISSN 1552-5783.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SALLES, M. V.  et al. Variants in the. </a:t>
            </a:r>
            <a:r>
              <a:rPr lang="en-US" sz="2400" b="1" dirty="0"/>
              <a:t>Mol Vis, </a:t>
            </a:r>
            <a:r>
              <a:rPr lang="en-US" sz="2400" dirty="0"/>
              <a:t>v. 24, p. 546-559,  2018. ISSN 1090-0535.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TSANG, S. H.; SHARMA, T. </a:t>
            </a:r>
            <a:r>
              <a:rPr lang="en-US" sz="2400" dirty="0" err="1"/>
              <a:t>Stargardt</a:t>
            </a:r>
            <a:r>
              <a:rPr lang="en-US" sz="2400" dirty="0"/>
              <a:t> Disease. </a:t>
            </a:r>
            <a:r>
              <a:rPr lang="en-US" sz="2400" b="1" dirty="0"/>
              <a:t>Adv Exp Med Biol, </a:t>
            </a:r>
            <a:r>
              <a:rPr lang="en-US" sz="2400" dirty="0"/>
              <a:t>v. 1085, p. 139-151, 2018 2018. ISSN 0065-2598. </a:t>
            </a:r>
            <a:endParaRPr lang="pt-BR" sz="2400" dirty="0"/>
          </a:p>
          <a:p>
            <a:pPr>
              <a:lnSpc>
                <a:spcPts val="1580"/>
              </a:lnSpc>
            </a:pP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baseline="30000" dirty="0"/>
              <a:t>7</a:t>
            </a:r>
            <a:r>
              <a:rPr lang="en-US" sz="2400" dirty="0"/>
              <a:t>XIANG, Q.  et al. Identification of novel pathogenic. </a:t>
            </a:r>
            <a:r>
              <a:rPr lang="en-US" sz="2400" b="1" dirty="0" err="1"/>
              <a:t>Biosci</a:t>
            </a:r>
            <a:r>
              <a:rPr lang="en-US" sz="2400" b="1" dirty="0"/>
              <a:t> Rep, </a:t>
            </a:r>
            <a:r>
              <a:rPr lang="en-US" sz="2400" dirty="0"/>
              <a:t>v. 39, n. 1, 01 2019. ISSN 1573-4935.  </a:t>
            </a:r>
            <a:endParaRPr lang="pt-BR" sz="2400" dirty="0"/>
          </a:p>
          <a:p>
            <a:pPr>
              <a:lnSpc>
                <a:spcPts val="1580"/>
              </a:lnSpc>
            </a:pPr>
            <a:r>
              <a:rPr lang="en-US" sz="2400" dirty="0"/>
              <a:t> </a:t>
            </a:r>
            <a:endParaRPr lang="pt-BR" sz="2400" dirty="0"/>
          </a:p>
          <a:p>
            <a:pPr>
              <a:lnSpc>
                <a:spcPts val="1580"/>
              </a:lnSpc>
            </a:pPr>
            <a:endParaRPr lang="en-US" sz="2400" dirty="0"/>
          </a:p>
        </p:txBody>
      </p:sp>
      <p:pic>
        <p:nvPicPr>
          <p:cNvPr id="3" name="Imagem 2" descr="Uma imagem contendo luz, escuro, aceso, pequeno&#10;&#10;Descrição gerada automaticamente">
            <a:extLst>
              <a:ext uri="{FF2B5EF4-FFF2-40B4-BE49-F238E27FC236}">
                <a16:creationId xmlns:a16="http://schemas.microsoft.com/office/drawing/2014/main" id="{22706637-FD90-2940-BBE6-1615B3040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0" y="15049032"/>
            <a:ext cx="6852542" cy="6633157"/>
          </a:xfrm>
          <a:prstGeom prst="rect">
            <a:avLst/>
          </a:prstGeom>
        </p:spPr>
      </p:pic>
      <p:pic>
        <p:nvPicPr>
          <p:cNvPr id="11" name="Imagem 10" descr="Uma imagem contendo no interior, luz, mesa, escuro&#10;&#10;Descrição gerada automaticamente">
            <a:extLst>
              <a:ext uri="{FF2B5EF4-FFF2-40B4-BE49-F238E27FC236}">
                <a16:creationId xmlns:a16="http://schemas.microsoft.com/office/drawing/2014/main" id="{4B1C9525-9354-B44B-9311-5738AA599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75" y="15049032"/>
            <a:ext cx="6852542" cy="6633157"/>
          </a:xfrm>
          <a:prstGeom prst="rect">
            <a:avLst/>
          </a:prstGeom>
        </p:spPr>
      </p:pic>
      <p:pic>
        <p:nvPicPr>
          <p:cNvPr id="32" name="Imagem 31" descr="Uma imagem contendo invertebrado, animal, escuro, olhando&#10;&#10;Descrição gerada automaticamente">
            <a:extLst>
              <a:ext uri="{FF2B5EF4-FFF2-40B4-BE49-F238E27FC236}">
                <a16:creationId xmlns:a16="http://schemas.microsoft.com/office/drawing/2014/main" id="{19415C5A-5413-444D-9EC0-5EC1B7551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932" y="15049032"/>
            <a:ext cx="6852542" cy="6633157"/>
          </a:xfrm>
          <a:prstGeom prst="rect">
            <a:avLst/>
          </a:prstGeom>
        </p:spPr>
      </p:pic>
      <p:pic>
        <p:nvPicPr>
          <p:cNvPr id="33" name="Imagem 32" descr="Uma imagem contendo animal, invertebrado, escuro, luz&#10;&#10;Descrição gerada automaticamente">
            <a:extLst>
              <a:ext uri="{FF2B5EF4-FFF2-40B4-BE49-F238E27FC236}">
                <a16:creationId xmlns:a16="http://schemas.microsoft.com/office/drawing/2014/main" id="{A86A4408-ABFD-C447-AE54-F78A31D28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107" y="15049031"/>
            <a:ext cx="6852543" cy="6633158"/>
          </a:xfrm>
          <a:prstGeom prst="rect">
            <a:avLst/>
          </a:prstGeom>
        </p:spPr>
      </p:pic>
      <p:pic>
        <p:nvPicPr>
          <p:cNvPr id="20" name="Imagem 19" descr="Uma imagem contendo preto, em pé, bola, homem&#10;&#10;Descrição gerada automaticamente">
            <a:extLst>
              <a:ext uri="{FF2B5EF4-FFF2-40B4-BE49-F238E27FC236}">
                <a16:creationId xmlns:a16="http://schemas.microsoft.com/office/drawing/2014/main" id="{C3A5B903-5073-2840-9585-A81D22734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0" y="22489273"/>
            <a:ext cx="14252297" cy="9411256"/>
          </a:xfrm>
          <a:prstGeom prst="rect">
            <a:avLst/>
          </a:prstGeom>
        </p:spPr>
      </p:pic>
      <p:pic>
        <p:nvPicPr>
          <p:cNvPr id="22" name="Imagem 21" descr="Uma imagem contendo minhoca, preto, gato, em pé&#10;&#10;Descrição gerada automaticamente">
            <a:extLst>
              <a:ext uri="{FF2B5EF4-FFF2-40B4-BE49-F238E27FC236}">
                <a16:creationId xmlns:a16="http://schemas.microsoft.com/office/drawing/2014/main" id="{7446C8EC-8C96-F44A-B5AF-08AF21CB2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501" y="22382520"/>
            <a:ext cx="14252298" cy="942216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526EECE9-FC4E-CE4A-BE44-1B72F52525C1}"/>
              </a:ext>
            </a:extLst>
          </p:cNvPr>
          <p:cNvSpPr txBox="1"/>
          <p:nvPr/>
        </p:nvSpPr>
        <p:spPr>
          <a:xfrm>
            <a:off x="653950" y="21763010"/>
            <a:ext cx="1401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FIGURA 1 – </a:t>
            </a:r>
            <a:r>
              <a:rPr lang="pt-BR" sz="3000" dirty="0" err="1"/>
              <a:t>Retinografia</a:t>
            </a:r>
            <a:r>
              <a:rPr lang="pt-BR" sz="3000" dirty="0"/>
              <a:t> AO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EA0021C-0DCC-774C-85CA-A7CAB1C3F249}"/>
              </a:ext>
            </a:extLst>
          </p:cNvPr>
          <p:cNvSpPr txBox="1"/>
          <p:nvPr/>
        </p:nvSpPr>
        <p:spPr>
          <a:xfrm>
            <a:off x="16363100" y="21729965"/>
            <a:ext cx="1401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FIGURA 2 – Angiografia AO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B007EB3-02B9-F345-BEE1-D46CFFD21A6E}"/>
              </a:ext>
            </a:extLst>
          </p:cNvPr>
          <p:cNvSpPr txBox="1"/>
          <p:nvPr/>
        </p:nvSpPr>
        <p:spPr>
          <a:xfrm>
            <a:off x="742803" y="32071231"/>
            <a:ext cx="1401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FIGURA 3 – OCT em OD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56E15A3-EF12-504D-8905-D4D48B59E38A}"/>
              </a:ext>
            </a:extLst>
          </p:cNvPr>
          <p:cNvSpPr txBox="1"/>
          <p:nvPr/>
        </p:nvSpPr>
        <p:spPr>
          <a:xfrm>
            <a:off x="15881501" y="32006663"/>
            <a:ext cx="14019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FIGURA 4 – OCT em OE</a:t>
            </a:r>
          </a:p>
        </p:txBody>
      </p:sp>
    </p:spTree>
    <p:extLst>
      <p:ext uri="{BB962C8B-B14F-4D97-AF65-F5344CB8AC3E}">
        <p14:creationId xmlns:p14="http://schemas.microsoft.com/office/powerpoint/2010/main" val="345187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10941</TotalTime>
  <Words>721</Words>
  <Application>Microsoft Macintosh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Sainz</dc:creator>
  <cp:lastModifiedBy>Isadora Nogueira</cp:lastModifiedBy>
  <cp:revision>81</cp:revision>
  <dcterms:created xsi:type="dcterms:W3CDTF">2018-02-18T16:19:22Z</dcterms:created>
  <dcterms:modified xsi:type="dcterms:W3CDTF">2020-02-07T01:59:07Z</dcterms:modified>
</cp:coreProperties>
</file>