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1309350"/>
  <p:notesSz cx="20104100" cy="113093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60" y="-27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7828" y="343833"/>
            <a:ext cx="6848443" cy="1318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7706" y="343833"/>
            <a:ext cx="6298565" cy="1303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</a:pPr>
            <a:r>
              <a:rPr lang="pt-BR" spc="-10" dirty="0"/>
              <a:t>TRATAMENTO VIA ORAL COM VALACICLOVIR EM NECROSE RETINIANA AGUDA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30669" y="1767849"/>
            <a:ext cx="10242550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2610">
              <a:lnSpc>
                <a:spcPct val="100000"/>
              </a:lnSpc>
              <a:spcBef>
                <a:spcPts val="105"/>
              </a:spcBef>
            </a:pPr>
            <a:r>
              <a:rPr sz="1250" b="1" spc="-10" dirty="0">
                <a:latin typeface="Calibri"/>
                <a:cs typeface="Calibri"/>
              </a:rPr>
              <a:t>AUTORES: </a:t>
            </a:r>
            <a:r>
              <a:rPr lang="pt-BR" sz="1250" b="1" spc="-10" dirty="0">
                <a:latin typeface="Calibri"/>
                <a:cs typeface="Calibri"/>
              </a:rPr>
              <a:t>JOSÉ HENRIQUE RENNÓ SCHUMANN</a:t>
            </a:r>
            <a:r>
              <a:rPr sz="1275" b="1" baseline="26143" dirty="0">
                <a:latin typeface="Calibri"/>
                <a:cs typeface="Calibri"/>
              </a:rPr>
              <a:t>1</a:t>
            </a:r>
            <a:r>
              <a:rPr sz="1250" b="1" dirty="0">
                <a:latin typeface="Calibri"/>
                <a:cs typeface="Calibri"/>
              </a:rPr>
              <a:t>, </a:t>
            </a:r>
            <a:r>
              <a:rPr lang="pt-BR" sz="1250" b="1" spc="-30" dirty="0">
                <a:latin typeface="Calibri"/>
                <a:cs typeface="Calibri"/>
              </a:rPr>
              <a:t>JULIANA LAMBERT ORÉFICE</a:t>
            </a:r>
            <a:r>
              <a:rPr sz="1275" b="1" baseline="26143" dirty="0">
                <a:latin typeface="Calibri"/>
                <a:cs typeface="Calibri"/>
              </a:rPr>
              <a:t>2</a:t>
            </a:r>
            <a:endParaRPr sz="1275" baseline="26143" dirty="0">
              <a:latin typeface="Calibri"/>
              <a:cs typeface="Calibri"/>
            </a:endParaRPr>
          </a:p>
          <a:p>
            <a:pPr marL="974725">
              <a:lnSpc>
                <a:spcPct val="100000"/>
              </a:lnSpc>
              <a:spcBef>
                <a:spcPts val="5"/>
              </a:spcBef>
            </a:pPr>
            <a:r>
              <a:rPr sz="1250" b="1" dirty="0">
                <a:latin typeface="Calibri"/>
                <a:cs typeface="Calibri"/>
              </a:rPr>
              <a:t>1.</a:t>
            </a:r>
            <a:r>
              <a:rPr lang="pt-BR" sz="1250" b="1" dirty="0">
                <a:latin typeface="Calibri"/>
                <a:cs typeface="Calibri"/>
              </a:rPr>
              <a:t> RESIDENTE DO CENTRO OFTALMOLÓGICO DE MINAS GERAIS. </a:t>
            </a:r>
            <a:r>
              <a:rPr sz="1250" b="1" dirty="0">
                <a:latin typeface="Calibri"/>
                <a:cs typeface="Calibri"/>
              </a:rPr>
              <a:t> </a:t>
            </a:r>
            <a:endParaRPr lang="pt-BR" sz="1250" b="1" dirty="0">
              <a:latin typeface="Calibri"/>
              <a:cs typeface="Calibri"/>
            </a:endParaRPr>
          </a:p>
          <a:p>
            <a:pPr marL="974725">
              <a:lnSpc>
                <a:spcPct val="100000"/>
              </a:lnSpc>
              <a:spcBef>
                <a:spcPts val="5"/>
              </a:spcBef>
            </a:pPr>
            <a:r>
              <a:rPr lang="pt-BR" sz="1250" b="1" dirty="0">
                <a:latin typeface="Calibri"/>
                <a:cs typeface="Calibri"/>
              </a:rPr>
              <a:t>2. COORDENADORA DA RESIDÊNCIA DO CENTRO OFTALMOLÓGICO DE MINAS GERAIS. </a:t>
            </a:r>
            <a:endParaRPr sz="12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724" y="292082"/>
            <a:ext cx="5281635" cy="1498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09663" y="304198"/>
            <a:ext cx="4095748" cy="1565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286" y="3183151"/>
            <a:ext cx="1747104" cy="320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986" y="3181368"/>
            <a:ext cx="1764194" cy="300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900" y="4815670"/>
            <a:ext cx="1292307" cy="220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286" y="4830667"/>
            <a:ext cx="1272511" cy="199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239" y="5727289"/>
            <a:ext cx="2163886" cy="2193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104" y="5691771"/>
            <a:ext cx="2144138" cy="199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1704" y="5978774"/>
            <a:ext cx="5841766" cy="3641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H.M.M.O, sexo masculino, 48 anos, admitido no dia 17 de março de 2020 em nosso serviço com relato de baixa acuidade visual e sensação de pressão em olho esquerdo (OE) há 10 dias. Nega comorbidades sistêmicas, alergias, uso de medicações e antecedentes oculares. Ao exame oftalmológico, acuidade visual 20/70 em OE e 20/20 em olho direito (OD).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Biomicroscopia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OE: hiperemia conjuntival +1/4+, córnea transparente, precipitados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ceráticos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finos e difusos (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PKs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reação de câmara anterior (RCA) +2/+4, cristalino translúcido. Mapeamento de retina em OE: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Haze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vítreo +1/4+, múltiplas lesões de retinite branco amareladas 360°, vasculite. Tonometria em ambos os olhos de 12 mmHg. Exames complementares sem alterações. Paciente diagnosticado com NRA e optou-se por tratamento via oral com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Valaciclovir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2g 8/8h e Prednisona 40 mg</a:t>
            </a:r>
            <a:r>
              <a:rPr lang="pt-BR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/dia, 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associado a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fotocoagulação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laser na periferia. Após 30 dias de tratamento, com redução gradual das medicações, paciente evoluiu com cicatrização total da lesão, porém apresentou descolamento de retina temporal inferior. Submetido à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vitrectomia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pars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plana (VVPP). Depois da primeira cirurgia, paciente ainda evoluiu por duas vezes com formação de proliferação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vitreorretiniana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subrretiniano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inferiores sendo submetido à mais duas VVPP,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membranectomia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infusão de óleo de silicone.</a:t>
            </a:r>
          </a:p>
        </p:txBody>
      </p:sp>
      <p:sp>
        <p:nvSpPr>
          <p:cNvPr id="13" name="object 13"/>
          <p:cNvSpPr/>
          <p:nvPr/>
        </p:nvSpPr>
        <p:spPr>
          <a:xfrm>
            <a:off x="459205" y="9646131"/>
            <a:ext cx="1624383" cy="2701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900" y="9634499"/>
            <a:ext cx="1604688" cy="250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7099" y="9965683"/>
            <a:ext cx="5883275" cy="852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5"/>
              </a:spcBef>
            </a:pPr>
            <a:r>
              <a:rPr lang="pt-BR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Apesar do tratamento padrão preconizar a administração de Aciclovir endovenoso, estudos demonstram a eficácia no tratamento VO em paciente com quadro inicial de NRA. Com estabilização do quadro infeccioso, mesmo que havendo complicações associada às sequelas da doença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900" y="3481483"/>
            <a:ext cx="5883910" cy="12293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5"/>
              </a:spcBef>
            </a:pP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necrose retiniana aguda (NRA) é uma forma incomum e agressiva de uma doença inflamatória ocular mais comum em paciente imunocompetentes com distribuição etária bimodal, tendo picos na quarta e sexta década de vida.</a:t>
            </a:r>
            <a:r>
              <a:rPr lang="pt-BR" sz="1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apresenta como uma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panuveíte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grave com retinite necrosante periférica, associada à 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vitreíte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vasculite, na maioria dos casos. Possui principal etiologia a viral, incluindo herpes simples, varicela-zoster/herpes-zoster, citomegalovírus e, possivelmente, Epstein-</a:t>
            </a:r>
            <a:r>
              <a:rPr lang="pt-BR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Barr</a:t>
            </a:r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t-BR" sz="13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98935" y="3689137"/>
            <a:ext cx="2385674" cy="23547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7104" y="5070668"/>
            <a:ext cx="5879838" cy="756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Evidenciar a eficácia do tratamento Via Oral com Antirretroviral (</a:t>
            </a:r>
            <a:r>
              <a:rPr lang="pt-BR" sz="13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Valaciclovir</a:t>
            </a:r>
            <a:r>
              <a:rPr lang="pt-BR" sz="13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em paciente com Necrose Retiniana Aguda. 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873348" y="6679791"/>
            <a:ext cx="1520190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25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59109" y="10172325"/>
            <a:ext cx="12143105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REFERÊNCIAS: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t-BR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Kanski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JJ. Oftalmologia clínica: uma abordagem sistemática. 8a ed. Rio de Janeiro: Elsevier; 2016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pt-BR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Orefice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Uveite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clínica e cirurgia. Rio de Janeiro: Cultura Médica; 2000. Vol. 1. 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pt-BR" sz="1100" dirty="0">
                <a:solidFill>
                  <a:srgbClr val="000000"/>
                </a:solidFill>
                <a:latin typeface="Verdana" panose="020B0604030504040204" pitchFamily="34" charset="0"/>
              </a:rPr>
              <a:t>3. </a:t>
            </a:r>
            <a:r>
              <a:rPr lang="pt-BR" sz="1100" b="0" i="0" dirty="0">
                <a:solidFill>
                  <a:srgbClr val="222222"/>
                </a:solidFill>
                <a:effectLst/>
                <a:latin typeface="Helvetica Neue"/>
              </a:rPr>
              <a:t>TANAKA, Tatiana; FONSECA, Fabrício Lopes da; HELAL JUNIOR, John. Necrose retiniana aguda por presumível etiologia viral por herpes simples resultando em </a:t>
            </a:r>
            <a:r>
              <a:rPr lang="pt-BR" sz="1100" b="0" i="0" dirty="0" err="1">
                <a:solidFill>
                  <a:srgbClr val="222222"/>
                </a:solidFill>
                <a:effectLst/>
                <a:latin typeface="Helvetica Neue"/>
              </a:rPr>
              <a:t>endoftalmite</a:t>
            </a:r>
            <a:r>
              <a:rPr lang="pt-BR" sz="1100" b="0" i="0" dirty="0">
                <a:solidFill>
                  <a:srgbClr val="222222"/>
                </a:solidFill>
                <a:effectLst/>
                <a:latin typeface="Helvetica Neue"/>
              </a:rPr>
              <a:t>: relato de caso. </a:t>
            </a:r>
            <a:r>
              <a:rPr lang="pt-BR" sz="1100" b="1" i="0" dirty="0">
                <a:solidFill>
                  <a:srgbClr val="222222"/>
                </a:solidFill>
                <a:effectLst/>
                <a:latin typeface="Helvetica Neue"/>
              </a:rPr>
              <a:t>Revista Brasileira de Oftalmologia</a:t>
            </a:r>
            <a:r>
              <a:rPr lang="pt-BR" sz="1100" b="0" i="0" dirty="0">
                <a:solidFill>
                  <a:srgbClr val="222222"/>
                </a:solidFill>
                <a:effectLst/>
                <a:latin typeface="Helvetica Neue"/>
              </a:rPr>
              <a:t>, [S.L.], v. 70, n. 1, p. 41-45, fev. 2011. </a:t>
            </a:r>
            <a:r>
              <a:rPr lang="pt-BR" sz="1100" b="0" i="0" dirty="0" err="1">
                <a:solidFill>
                  <a:srgbClr val="222222"/>
                </a:solidFill>
                <a:effectLst/>
                <a:latin typeface="Helvetica Neue"/>
              </a:rPr>
              <a:t>FapUNIFESP</a:t>
            </a:r>
            <a:r>
              <a:rPr lang="pt-BR" sz="1100" b="0" i="0" dirty="0">
                <a:solidFill>
                  <a:srgbClr val="222222"/>
                </a:solidFill>
                <a:effectLst/>
                <a:latin typeface="Helvetica Neue"/>
              </a:rPr>
              <a:t> (SciELO). http://dx.doi.org/10.1590/s0034-72802011000100009.</a:t>
            </a:r>
            <a:endParaRPr lang="pt-BR" sz="11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D947CE0A-45FE-408A-8ACB-B44B217915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9897" y="2893933"/>
            <a:ext cx="5250437" cy="319237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38E67E7A-BEAC-4135-8FBC-2C49591E79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46071" y="6180889"/>
            <a:ext cx="3622932" cy="3052959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28DDEB4F-A724-49C6-BEFB-11354A95C8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18281" y="2627502"/>
            <a:ext cx="5529399" cy="3222018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C0DDD57E-B024-4244-B5A5-CFDD6380D9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59109" y="6591023"/>
            <a:ext cx="7887306" cy="3061572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3B4ECECB-DEC1-47F7-A28E-277D9F811C1F}"/>
              </a:ext>
            </a:extLst>
          </p:cNvPr>
          <p:cNvSpPr txBox="1"/>
          <p:nvPr/>
        </p:nvSpPr>
        <p:spPr>
          <a:xfrm>
            <a:off x="6849896" y="6147008"/>
            <a:ext cx="5250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1: </a:t>
            </a:r>
            <a:r>
              <a:rPr lang="pt-BR" sz="1200" dirty="0" err="1"/>
              <a:t>Retinografia</a:t>
            </a:r>
            <a:r>
              <a:rPr lang="pt-BR" sz="1200" dirty="0"/>
              <a:t> de ambos os olhos antes do inicio do tratamento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291997B-F4A3-4245-8973-892C5F99DC82}"/>
              </a:ext>
            </a:extLst>
          </p:cNvPr>
          <p:cNvSpPr txBox="1"/>
          <p:nvPr/>
        </p:nvSpPr>
        <p:spPr>
          <a:xfrm>
            <a:off x="12418280" y="5859233"/>
            <a:ext cx="456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2: </a:t>
            </a:r>
            <a:r>
              <a:rPr lang="pt-BR" sz="1200" dirty="0" err="1"/>
              <a:t>Angiofluoresceinografia</a:t>
            </a:r>
            <a:r>
              <a:rPr lang="pt-BR" sz="1200" dirty="0"/>
              <a:t> antes do inicio do tratamento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0BF97D2-FA1E-453C-BD08-7064355422FF}"/>
              </a:ext>
            </a:extLst>
          </p:cNvPr>
          <p:cNvSpPr txBox="1"/>
          <p:nvPr/>
        </p:nvSpPr>
        <p:spPr>
          <a:xfrm>
            <a:off x="15446071" y="9288218"/>
            <a:ext cx="385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3: </a:t>
            </a:r>
            <a:r>
              <a:rPr lang="pt-BR" sz="1200" dirty="0" err="1"/>
              <a:t>Autofluoresceínografia</a:t>
            </a:r>
            <a:r>
              <a:rPr lang="pt-BR" sz="1200" dirty="0"/>
              <a:t> anterior ao tratamento 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AEACC64-F190-4F22-B66C-22F041B9EC75}"/>
              </a:ext>
            </a:extLst>
          </p:cNvPr>
          <p:cNvSpPr txBox="1"/>
          <p:nvPr/>
        </p:nvSpPr>
        <p:spPr>
          <a:xfrm>
            <a:off x="6759109" y="9694802"/>
            <a:ext cx="7443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4: </a:t>
            </a:r>
            <a:r>
              <a:rPr lang="pt-BR" sz="1200" dirty="0" err="1"/>
              <a:t>Retinografia</a:t>
            </a:r>
            <a:r>
              <a:rPr lang="pt-BR" sz="1200" dirty="0"/>
              <a:t> </a:t>
            </a:r>
            <a:r>
              <a:rPr lang="pt-BR" sz="1200" dirty="0" err="1"/>
              <a:t>panfundoscópica</a:t>
            </a:r>
            <a:r>
              <a:rPr lang="pt-BR" sz="1200" dirty="0"/>
              <a:t> realizada pelo California após tratamento via oral e </a:t>
            </a:r>
            <a:r>
              <a:rPr lang="pt-BR" sz="1200" dirty="0" err="1"/>
              <a:t>Vitrectomia</a:t>
            </a:r>
            <a:r>
              <a:rPr lang="pt-BR" sz="1200" dirty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598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Helvetica Neue</vt:lpstr>
      <vt:lpstr>Verdana</vt:lpstr>
      <vt:lpstr>Office Theme</vt:lpstr>
      <vt:lpstr>TRATAMENTO VIA ORAL COM VALACICLOVIR EM NECROSE RETINIANA AGUDA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Siqueira</dc:creator>
  <cp:lastModifiedBy>jhrschumann@outlook.com</cp:lastModifiedBy>
  <cp:revision>7</cp:revision>
  <dcterms:created xsi:type="dcterms:W3CDTF">2020-10-08T23:21:08Z</dcterms:created>
  <dcterms:modified xsi:type="dcterms:W3CDTF">2020-10-14T01:40:23Z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2020-10-08T00:00:00Z</vt:filetime>
  </property>
</Properties>
</file>