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192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3163834" y="25298040"/>
            <a:ext cx="26070035" cy="1828317"/>
          </a:xfrm>
          <a:prstGeom prst="rect">
            <a:avLst/>
          </a:prstGeom>
        </p:spPr>
        <p:txBody>
          <a:bodyPr/>
          <a:lstStyle>
            <a:lvl1pPr>
              <a:defRPr i="1" sz="10600"/>
            </a:lvl1pPr>
            <a:lvl2pPr>
              <a:defRPr i="1" sz="10600"/>
            </a:lvl2pPr>
            <a:lvl3pPr>
              <a:defRPr i="1" sz="10600"/>
            </a:lvl3pPr>
            <a:lvl4pPr>
              <a:defRPr i="1" sz="10600"/>
            </a:lvl4pPr>
            <a:lvl5pPr>
              <a:defRPr i="1" sz="10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Digite uma citação aqui.”"/>
          <p:cNvSpPr txBox="1"/>
          <p:nvPr>
            <p:ph type="body" sz="quarter" idx="13"/>
          </p:nvPr>
        </p:nvSpPr>
        <p:spPr>
          <a:xfrm>
            <a:off x="3163837" y="19576054"/>
            <a:ext cx="26070028" cy="2521953"/>
          </a:xfrm>
          <a:prstGeom prst="rect">
            <a:avLst/>
          </a:prstGeom>
        </p:spPr>
        <p:txBody>
          <a:bodyPr anchor="ctr"/>
          <a:lstStyle/>
          <a:p>
            <a:pPr defTabSz="2457708">
              <a:defRPr sz="15389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/>
          <p:nvPr>
            <p:ph type="pic" idx="13"/>
          </p:nvPr>
        </p:nvSpPr>
        <p:spPr>
          <a:xfrm>
            <a:off x="0" y="9447210"/>
            <a:ext cx="32397700" cy="242982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/>
          <p:nvPr>
            <p:ph type="pic" sz="half" idx="13"/>
          </p:nvPr>
        </p:nvSpPr>
        <p:spPr>
          <a:xfrm>
            <a:off x="4049712" y="11124045"/>
            <a:ext cx="24298277" cy="147118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3163834" y="26183914"/>
            <a:ext cx="26070035" cy="354350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3163834" y="29759051"/>
            <a:ext cx="26070035" cy="281582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163834" y="17483360"/>
            <a:ext cx="26070035" cy="8225983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/>
          <p:nvPr>
            <p:ph type="pic" sz="quarter" idx="13"/>
          </p:nvPr>
        </p:nvSpPr>
        <p:spPr>
          <a:xfrm>
            <a:off x="16736702" y="11029129"/>
            <a:ext cx="13288123" cy="204700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2372878" y="11029129"/>
            <a:ext cx="13288121" cy="9934455"/>
          </a:xfrm>
          <a:prstGeom prst="rect">
            <a:avLst/>
          </a:prstGeom>
        </p:spPr>
        <p:txBody>
          <a:bodyPr/>
          <a:lstStyle>
            <a:lvl1pPr>
              <a:defRPr sz="26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2372878" y="21216689"/>
            <a:ext cx="13288121" cy="1025083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2878" y="10079980"/>
            <a:ext cx="27651944" cy="537852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2878" y="10079980"/>
            <a:ext cx="27651944" cy="537852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2372878" y="15901440"/>
            <a:ext cx="27651944" cy="15661001"/>
          </a:xfrm>
          <a:prstGeom prst="rect">
            <a:avLst/>
          </a:prstGeom>
        </p:spPr>
        <p:txBody>
          <a:bodyPr anchor="ctr"/>
          <a:lstStyle>
            <a:lvl1pPr marL="1944684" indent="-1944684" algn="l">
              <a:spcBef>
                <a:spcPts val="18500"/>
              </a:spcBef>
              <a:buSzPct val="145000"/>
              <a:buChar char="•"/>
              <a:defRPr sz="14000"/>
            </a:lvl1pPr>
            <a:lvl2pPr marL="2389184" indent="-1944684" algn="l">
              <a:spcBef>
                <a:spcPts val="18500"/>
              </a:spcBef>
              <a:buSzPct val="145000"/>
              <a:buChar char="•"/>
              <a:defRPr sz="14000"/>
            </a:lvl2pPr>
            <a:lvl3pPr marL="2833684" indent="-1944684" algn="l">
              <a:spcBef>
                <a:spcPts val="18500"/>
              </a:spcBef>
              <a:buSzPct val="145000"/>
              <a:buChar char="•"/>
              <a:defRPr sz="14000"/>
            </a:lvl3pPr>
            <a:lvl4pPr marL="3278187" indent="-1944684" algn="l">
              <a:spcBef>
                <a:spcPts val="18500"/>
              </a:spcBef>
              <a:buSzPct val="145000"/>
              <a:buChar char="•"/>
              <a:defRPr sz="14000"/>
            </a:lvl4pPr>
            <a:lvl5pPr marL="3722687" indent="-1944684" algn="l">
              <a:spcBef>
                <a:spcPts val="18500"/>
              </a:spcBef>
              <a:buSzPct val="145000"/>
              <a:buChar char="•"/>
              <a:defRPr sz="1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/>
          <p:nvPr>
            <p:ph type="pic" sz="quarter" idx="13"/>
          </p:nvPr>
        </p:nvSpPr>
        <p:spPr>
          <a:xfrm>
            <a:off x="16736702" y="15901440"/>
            <a:ext cx="13288123" cy="15661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2878" y="10079980"/>
            <a:ext cx="27651944" cy="537852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2372878" y="15901440"/>
            <a:ext cx="13288121" cy="15661001"/>
          </a:xfrm>
          <a:prstGeom prst="rect">
            <a:avLst/>
          </a:prstGeom>
        </p:spPr>
        <p:txBody>
          <a:bodyPr anchor="ctr"/>
          <a:lstStyle>
            <a:lvl1pPr marL="1494064" indent="-1494064" algn="l">
              <a:spcBef>
                <a:spcPts val="14100"/>
              </a:spcBef>
              <a:buSzPct val="145000"/>
              <a:buChar char="•"/>
              <a:defRPr sz="12200"/>
            </a:lvl1pPr>
            <a:lvl2pPr marL="1836964" indent="-1494064" algn="l">
              <a:spcBef>
                <a:spcPts val="14100"/>
              </a:spcBef>
              <a:buSzPct val="145000"/>
              <a:buChar char="•"/>
              <a:defRPr sz="12200"/>
            </a:lvl2pPr>
            <a:lvl3pPr marL="2179864" indent="-1494064" algn="l">
              <a:spcBef>
                <a:spcPts val="14100"/>
              </a:spcBef>
              <a:buSzPct val="145000"/>
              <a:buChar char="•"/>
              <a:defRPr sz="12200"/>
            </a:lvl3pPr>
            <a:lvl4pPr marL="2522764" indent="-1494064" algn="l">
              <a:spcBef>
                <a:spcPts val="14100"/>
              </a:spcBef>
              <a:buSzPct val="145000"/>
              <a:buChar char="•"/>
              <a:defRPr sz="12200"/>
            </a:lvl4pPr>
            <a:lvl5pPr marL="2865664" indent="-1494064" algn="l">
              <a:spcBef>
                <a:spcPts val="14100"/>
              </a:spcBef>
              <a:buSzPct val="145000"/>
              <a:buChar char="•"/>
              <a:defRPr sz="1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5563227" y="32606505"/>
            <a:ext cx="1254373" cy="131990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2372878" y="12611048"/>
            <a:ext cx="27651944" cy="17970604"/>
          </a:xfrm>
          <a:prstGeom prst="rect">
            <a:avLst/>
          </a:prstGeom>
        </p:spPr>
        <p:txBody>
          <a:bodyPr anchor="ctr"/>
          <a:lstStyle>
            <a:lvl1pPr marL="1944684" indent="-1944684" algn="l">
              <a:spcBef>
                <a:spcPts val="18500"/>
              </a:spcBef>
              <a:buSzPct val="145000"/>
              <a:buChar char="•"/>
              <a:defRPr sz="14000"/>
            </a:lvl1pPr>
            <a:lvl2pPr marL="2389184" indent="-1944684" algn="l">
              <a:spcBef>
                <a:spcPts val="18500"/>
              </a:spcBef>
              <a:buSzPct val="145000"/>
              <a:buChar char="•"/>
              <a:defRPr sz="14000"/>
            </a:lvl2pPr>
            <a:lvl3pPr marL="2833684" indent="-1944684" algn="l">
              <a:spcBef>
                <a:spcPts val="18500"/>
              </a:spcBef>
              <a:buSzPct val="145000"/>
              <a:buChar char="•"/>
              <a:defRPr sz="14000"/>
            </a:lvl3pPr>
            <a:lvl4pPr marL="3278187" indent="-1944684" algn="l">
              <a:spcBef>
                <a:spcPts val="18500"/>
              </a:spcBef>
              <a:buSzPct val="145000"/>
              <a:buChar char="•"/>
              <a:defRPr sz="14000"/>
            </a:lvl4pPr>
            <a:lvl5pPr marL="3722687" indent="-1944684" algn="l">
              <a:spcBef>
                <a:spcPts val="18500"/>
              </a:spcBef>
              <a:buSzPct val="145000"/>
              <a:buChar char="•"/>
              <a:defRPr sz="1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/>
          <p:nvPr>
            <p:ph type="pic" sz="quarter" idx="13"/>
          </p:nvPr>
        </p:nvSpPr>
        <p:spPr>
          <a:xfrm>
            <a:off x="16736702" y="22134202"/>
            <a:ext cx="13288123" cy="9396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m"/>
          <p:cNvSpPr/>
          <p:nvPr>
            <p:ph type="pic" sz="quarter" idx="14"/>
          </p:nvPr>
        </p:nvSpPr>
        <p:spPr>
          <a:xfrm>
            <a:off x="16736702" y="11661899"/>
            <a:ext cx="13288123" cy="9396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m"/>
          <p:cNvSpPr/>
          <p:nvPr>
            <p:ph type="pic" sz="quarter" idx="15"/>
          </p:nvPr>
        </p:nvSpPr>
        <p:spPr>
          <a:xfrm>
            <a:off x="2372878" y="11661899"/>
            <a:ext cx="13288121" cy="19868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63834" y="13528563"/>
            <a:ext cx="26070035" cy="822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552" tIns="126552" rIns="126552" bIns="126552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63834" y="22007647"/>
            <a:ext cx="26070035" cy="2815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552" tIns="126552" rIns="126552" bIns="126552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5563227" y="32606505"/>
            <a:ext cx="1254373" cy="1306818"/>
          </a:xfrm>
          <a:prstGeom prst="rect">
            <a:avLst/>
          </a:prstGeom>
          <a:ln w="12700">
            <a:miter lim="400000"/>
          </a:ln>
        </p:spPr>
        <p:txBody>
          <a:bodyPr wrap="none" lIns="126552" tIns="126552" rIns="126552" bIns="126552">
            <a:spAutoFit/>
          </a:bodyPr>
          <a:lstStyle>
            <a:lvl1pPr>
              <a:defRPr sz="7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EROF (sem fundo).png" descr="CEROF (sem fundo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04" y="984910"/>
            <a:ext cx="7770396" cy="635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HC-UFG (sem fundo).png" descr="HC-UFG (sem fundo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4557" y="984910"/>
            <a:ext cx="22828513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IMASP E-GALLERY 2019:…"/>
          <p:cNvSpPr txBox="1"/>
          <p:nvPr/>
        </p:nvSpPr>
        <p:spPr>
          <a:xfrm>
            <a:off x="636886" y="10390351"/>
            <a:ext cx="31123928" cy="2977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552" tIns="126552" rIns="126552" bIns="126552" anchor="ctr">
            <a:spAutoFit/>
          </a:bodyPr>
          <a:lstStyle/>
          <a:p>
            <a:pPr algn="l" defTabSz="3239578">
              <a:lnSpc>
                <a:spcPct val="90000"/>
              </a:lnSpc>
              <a:defRPr sz="8600"/>
            </a:pPr>
            <a:r>
              <a:rPr b="1"/>
              <a:t>SIMASP E-GALLERY 2019</a:t>
            </a:r>
            <a:r>
              <a:t>: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sz="5000"/>
            </a:br>
            <a:r>
              <a:t>Opacidades corneanas poligonais em paciente com Degeneração de Shagreen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i="1"/>
            </a:br>
            <a:r>
              <a:rPr b="1"/>
              <a:t>Descrição</a:t>
            </a:r>
            <a:r>
              <a:t>: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sz="5000"/>
            </a:br>
            <a:r>
              <a:t>Paciente feminino, 50 anos, com queixa de manchas corneanas, bilaterais e simétricas, feito diagnóstico de Degeneração de Shagreen</a:t>
            </a:r>
          </a:p>
          <a:p>
            <a:pPr algn="l" defTabSz="3239578">
              <a:lnSpc>
                <a:spcPct val="90000"/>
              </a:lnSpc>
              <a:defRPr sz="8600"/>
            </a:pPr>
          </a:p>
          <a:p>
            <a:pPr algn="l" defTabSz="3239578">
              <a:lnSpc>
                <a:spcPct val="90000"/>
              </a:lnSpc>
              <a:defRPr sz="8600"/>
            </a:pPr>
            <a:r>
              <a:rPr b="1"/>
              <a:t>Palavras chave (key words)</a:t>
            </a:r>
            <a:r>
              <a:t>: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sz="5000"/>
            </a:br>
            <a:r>
              <a:t>Córnea, Estroma corneano, Degeneração</a:t>
            </a:r>
            <a:endParaRPr i="1"/>
          </a:p>
          <a:p>
            <a:pPr algn="l" defTabSz="3239578">
              <a:lnSpc>
                <a:spcPct val="90000"/>
              </a:lnSpc>
              <a:defRPr sz="8600"/>
            </a:pPr>
            <a:endParaRPr i="1"/>
          </a:p>
          <a:p>
            <a:pPr algn="l" defTabSz="3239578">
              <a:lnSpc>
                <a:spcPct val="90000"/>
              </a:lnSpc>
              <a:defRPr sz="8600"/>
            </a:pPr>
            <a:r>
              <a:rPr b="1"/>
              <a:t>Autores</a:t>
            </a:r>
            <a:r>
              <a:t>: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sz="5000"/>
            </a:br>
            <a:r>
              <a:t>Luiz Arthur Franco Beniz</a:t>
            </a:r>
            <a:r>
              <a:rPr b="1" baseline="28560" sz="5000"/>
              <a:t> </a:t>
            </a:r>
            <a:r>
              <a:rPr b="1" baseline="30000"/>
              <a:t>1</a:t>
            </a:r>
            <a:r>
              <a:t>, Déborah Capel Modesto</a:t>
            </a:r>
            <a:r>
              <a:rPr b="1" baseline="28560" sz="5000"/>
              <a:t> </a:t>
            </a:r>
            <a:r>
              <a:rPr b="1" baseline="30000"/>
              <a:t>1</a:t>
            </a:r>
            <a:r>
              <a:t>, Marina Oliveira Silva de Paiva</a:t>
            </a:r>
            <a:r>
              <a:rPr b="1" baseline="28560" sz="5000"/>
              <a:t> </a:t>
            </a:r>
            <a:r>
              <a:rPr b="1" baseline="30000"/>
              <a:t>1</a:t>
            </a:r>
            <a:r>
              <a:t>, Raphael de Toledo Remiggi</a:t>
            </a:r>
            <a:r>
              <a:rPr b="1" baseline="28560" sz="5000"/>
              <a:t> </a:t>
            </a:r>
            <a:r>
              <a:rPr b="1" baseline="30000"/>
              <a:t>1</a:t>
            </a:r>
            <a:r>
              <a:t>, Bruna Costa Monteiro Hadler</a:t>
            </a:r>
            <a:r>
              <a:rPr b="1" baseline="28560" sz="5000"/>
              <a:t> </a:t>
            </a:r>
            <a:r>
              <a:rPr b="1" baseline="30000"/>
              <a:t>1</a:t>
            </a:r>
            <a:r>
              <a:t>, Jonas Eduardo Nunes Franco Neto</a:t>
            </a:r>
            <a:r>
              <a:rPr b="1" baseline="28560" sz="5000"/>
              <a:t> </a:t>
            </a:r>
            <a:r>
              <a:rPr b="1" baseline="30000"/>
              <a:t>2</a:t>
            </a:r>
            <a:br>
              <a:rPr baseline="30000"/>
            </a:br>
            <a:br>
              <a:rPr baseline="30000"/>
            </a:br>
            <a:r>
              <a:rPr b="1"/>
              <a:t>Instituições</a:t>
            </a:r>
            <a:r>
              <a:t>: 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sz="5000"/>
            </a:br>
            <a:r>
              <a:t>1. Centro de Referência em Oftalmologia da Universidade Federal de Goiás (CEROF-UFG). Goiânia-GO</a:t>
            </a:r>
            <a:br/>
          </a:p>
          <a:p>
            <a:pPr algn="l" defTabSz="3239578">
              <a:lnSpc>
                <a:spcPct val="90000"/>
              </a:lnSpc>
              <a:defRPr sz="8600"/>
            </a:pPr>
            <a:r>
              <a:t>2. Faculdade Ceres (FACERES). São José do Rio Preto-SP</a:t>
            </a:r>
          </a:p>
        </p:txBody>
      </p:sp>
      <p:sp>
        <p:nvSpPr>
          <p:cNvPr id="122" name="Rectangle"/>
          <p:cNvSpPr/>
          <p:nvPr/>
        </p:nvSpPr>
        <p:spPr>
          <a:xfrm>
            <a:off x="20396200" y="879475"/>
            <a:ext cx="1270000" cy="72155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6552" tIns="126552" rIns="126552" bIns="126552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6"/>
            <a:ext cx="32397701" cy="43192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