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479586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5119027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7278886" algn="l" defTabSz="431971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686" y="-18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5076634" y="2267357"/>
            <a:ext cx="26247281" cy="9274759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5076634" y="11655403"/>
            <a:ext cx="26247281" cy="11041380"/>
          </a:xfrm>
        </p:spPr>
        <p:txBody>
          <a:bodyPr tIns="0"/>
          <a:lstStyle>
            <a:lvl1pPr marL="129616" indent="0" algn="l">
              <a:buNone/>
              <a:defRPr sz="123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Oval 7"/>
          <p:cNvSpPr/>
          <p:nvPr/>
        </p:nvSpPr>
        <p:spPr>
          <a:xfrm>
            <a:off x="3265328" y="8906952"/>
            <a:ext cx="745293" cy="132496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4100743" y="8473601"/>
            <a:ext cx="226828" cy="4032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03038" y="1730229"/>
            <a:ext cx="6480810" cy="3686460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0506" y="1730235"/>
            <a:ext cx="19712464" cy="3686460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089991" y="-340"/>
            <a:ext cx="24303038" cy="4320574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77" y="16382047"/>
            <a:ext cx="22682835" cy="14401800"/>
          </a:xfrm>
        </p:spPr>
        <p:txBody>
          <a:bodyPr anchor="t"/>
          <a:lstStyle>
            <a:lvl1pPr algn="l">
              <a:lnSpc>
                <a:spcPts val="21263"/>
              </a:lnSpc>
              <a:buNone/>
              <a:defRPr sz="189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177" y="6720840"/>
            <a:ext cx="22682835" cy="9511186"/>
          </a:xfrm>
        </p:spPr>
        <p:txBody>
          <a:bodyPr anchor="b"/>
          <a:lstStyle>
            <a:lvl1pPr marL="86411" indent="0">
              <a:lnSpc>
                <a:spcPts val="10868"/>
              </a:lnSpc>
              <a:spcBef>
                <a:spcPts val="0"/>
              </a:spcBef>
              <a:buNone/>
              <a:defRPr sz="9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Rectangle 9"/>
          <p:cNvSpPr/>
          <p:nvPr/>
        </p:nvSpPr>
        <p:spPr bwMode="invGray">
          <a:xfrm>
            <a:off x="8101012" y="0"/>
            <a:ext cx="270034" cy="4320574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7698163" y="17732333"/>
            <a:ext cx="745293" cy="132496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8533577" y="17298981"/>
            <a:ext cx="226828" cy="40325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436" y="1728216"/>
            <a:ext cx="26571321" cy="72009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7436" y="9601200"/>
            <a:ext cx="12961620" cy="2937967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697137" y="9601200"/>
            <a:ext cx="12961620" cy="2937967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32510117"/>
            <a:ext cx="29163645" cy="7200900"/>
          </a:xfrm>
        </p:spPr>
        <p:txBody>
          <a:bodyPr anchor="ctr"/>
          <a:lstStyle>
            <a:lvl1pPr algn="ctr">
              <a:defRPr sz="213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2068151"/>
            <a:ext cx="14257782" cy="403250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302438" indent="0" algn="l">
              <a:lnSpc>
                <a:spcPct val="100000"/>
              </a:lnSpc>
              <a:spcBef>
                <a:spcPts val="472"/>
              </a:spcBef>
              <a:buNone/>
              <a:defRPr sz="9000" b="0">
                <a:solidFill>
                  <a:schemeClr val="tx1"/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526066" y="2068151"/>
            <a:ext cx="14257782" cy="403250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302438" indent="0" algn="l">
              <a:lnSpc>
                <a:spcPct val="100000"/>
              </a:lnSpc>
              <a:spcBef>
                <a:spcPts val="472"/>
              </a:spcBef>
              <a:buNone/>
              <a:defRPr sz="9000" b="0">
                <a:solidFill>
                  <a:schemeClr val="tx1"/>
                </a:solidFill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20203" y="6106817"/>
            <a:ext cx="14257782" cy="259232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857832" indent="-1296162">
              <a:lnSpc>
                <a:spcPct val="100000"/>
              </a:lnSpc>
              <a:spcBef>
                <a:spcPts val="3308"/>
              </a:spcBef>
              <a:defRPr sz="11300"/>
            </a:lvl1pPr>
            <a:lvl2pPr>
              <a:lnSpc>
                <a:spcPct val="100000"/>
              </a:lnSpc>
              <a:spcBef>
                <a:spcPts val="3308"/>
              </a:spcBef>
              <a:defRPr sz="9500"/>
            </a:lvl2pPr>
            <a:lvl3pPr>
              <a:lnSpc>
                <a:spcPct val="100000"/>
              </a:lnSpc>
              <a:spcBef>
                <a:spcPts val="3308"/>
              </a:spcBef>
              <a:defRPr sz="8500"/>
            </a:lvl3pPr>
            <a:lvl4pPr>
              <a:lnSpc>
                <a:spcPct val="100000"/>
              </a:lnSpc>
              <a:spcBef>
                <a:spcPts val="3308"/>
              </a:spcBef>
              <a:defRPr sz="7600"/>
            </a:lvl4pPr>
            <a:lvl5pPr>
              <a:lnSpc>
                <a:spcPct val="100000"/>
              </a:lnSpc>
              <a:spcBef>
                <a:spcPts val="3308"/>
              </a:spcBef>
              <a:defRPr sz="7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526066" y="6106817"/>
            <a:ext cx="14257782" cy="259232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857832" indent="-1296162">
              <a:lnSpc>
                <a:spcPct val="100000"/>
              </a:lnSpc>
              <a:spcBef>
                <a:spcPts val="3308"/>
              </a:spcBef>
              <a:defRPr sz="11300"/>
            </a:lvl1pPr>
            <a:lvl2pPr>
              <a:lnSpc>
                <a:spcPct val="100000"/>
              </a:lnSpc>
              <a:spcBef>
                <a:spcPts val="3308"/>
              </a:spcBef>
              <a:defRPr sz="9500"/>
            </a:lvl2pPr>
            <a:lvl3pPr>
              <a:lnSpc>
                <a:spcPct val="100000"/>
              </a:lnSpc>
              <a:spcBef>
                <a:spcPts val="3308"/>
              </a:spcBef>
              <a:defRPr sz="8500"/>
            </a:lvl3pPr>
            <a:lvl4pPr>
              <a:lnSpc>
                <a:spcPct val="100000"/>
              </a:lnSpc>
              <a:spcBef>
                <a:spcPts val="3308"/>
              </a:spcBef>
              <a:defRPr sz="7600"/>
            </a:lvl4pPr>
            <a:lvl5pPr>
              <a:lnSpc>
                <a:spcPct val="100000"/>
              </a:lnSpc>
              <a:spcBef>
                <a:spcPts val="3308"/>
              </a:spcBef>
              <a:defRPr sz="7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436" y="1728216"/>
            <a:ext cx="26571321" cy="72009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6850" y="0"/>
            <a:ext cx="28807200" cy="432054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  <p:sp>
        <p:nvSpPr>
          <p:cNvPr id="6" name="Rectangle 5"/>
          <p:cNvSpPr/>
          <p:nvPr/>
        </p:nvSpPr>
        <p:spPr bwMode="invGray">
          <a:xfrm>
            <a:off x="3596850" y="-340"/>
            <a:ext cx="259232" cy="4320574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" y="1365701"/>
            <a:ext cx="13501688" cy="7320915"/>
          </a:xfrm>
          <a:ln>
            <a:noFill/>
          </a:ln>
        </p:spPr>
        <p:txBody>
          <a:bodyPr anchor="b"/>
          <a:lstStyle>
            <a:lvl1pPr algn="l">
              <a:lnSpc>
                <a:spcPts val="9450"/>
              </a:lnSpc>
              <a:buNone/>
              <a:defRPr sz="104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20202" y="8863873"/>
            <a:ext cx="13501688" cy="4400550"/>
          </a:xfrm>
        </p:spPr>
        <p:txBody>
          <a:bodyPr/>
          <a:lstStyle>
            <a:lvl1pPr marL="216027" indent="0">
              <a:lnSpc>
                <a:spcPct val="100000"/>
              </a:lnSpc>
              <a:spcBef>
                <a:spcPts val="0"/>
              </a:spcBef>
              <a:buNone/>
              <a:defRPr sz="6600"/>
            </a:lvl1pPr>
            <a:lvl2pPr>
              <a:buNone/>
              <a:defRPr sz="5700"/>
            </a:lvl2pPr>
            <a:lvl3pPr>
              <a:buNone/>
              <a:defRPr sz="4700"/>
            </a:lvl3pPr>
            <a:lvl4pPr>
              <a:buNone/>
              <a:defRPr sz="4300"/>
            </a:lvl4pPr>
            <a:lvl5pPr>
              <a:buNone/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20203" y="13441683"/>
            <a:ext cx="28893611" cy="25153147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1688" y="6720840"/>
            <a:ext cx="9721215" cy="12481560"/>
          </a:xfrm>
        </p:spPr>
        <p:txBody>
          <a:bodyPr anchor="b">
            <a:noAutofit/>
          </a:bodyPr>
          <a:lstStyle>
            <a:lvl1pPr algn="l">
              <a:buNone/>
              <a:defRPr sz="99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2700338" y="6720840"/>
            <a:ext cx="16202025" cy="28803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432054" tIns="1296162" rIns="432054" bIns="216027" rtlCol="0" anchor="t">
            <a:normAutofit/>
          </a:bodyPr>
          <a:lstStyle>
            <a:extLst/>
          </a:lstStyle>
          <a:p>
            <a:pPr marL="0" indent="-1339367" algn="l" rtl="0" eaLnBrk="1" latinLnBrk="0" hangingPunct="1">
              <a:lnSpc>
                <a:spcPts val="14175"/>
              </a:lnSpc>
              <a:spcBef>
                <a:spcPts val="2835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15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0371" y="7200922"/>
            <a:ext cx="15661958" cy="2214154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432054" tIns="1296162" anchor="t"/>
          <a:lstStyle>
            <a:lvl1pPr marL="0" indent="0" algn="l" eaLnBrk="1" latinLnBrk="0" hangingPunct="1">
              <a:buNone/>
              <a:defRPr sz="151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1405894" y="6012348"/>
            <a:ext cx="2430304" cy="128715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17731745" y="5901752"/>
            <a:ext cx="2300688" cy="128715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0371" y="30243780"/>
            <a:ext cx="15661958" cy="4800600"/>
          </a:xfrm>
        </p:spPr>
        <p:txBody>
          <a:bodyPr anchor="ctr"/>
          <a:lstStyle>
            <a:lvl1pPr marL="0" indent="0" algn="l">
              <a:lnSpc>
                <a:spcPts val="7560"/>
              </a:lnSpc>
              <a:spcBef>
                <a:spcPts val="0"/>
              </a:spcBef>
              <a:buNone/>
              <a:defRPr sz="6600">
                <a:solidFill>
                  <a:srgbClr val="777777"/>
                </a:solidFill>
              </a:defRPr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2891440" y="-5140305"/>
            <a:ext cx="5807806" cy="1032498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598244" y="132946"/>
            <a:ext cx="6032139" cy="1072380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648086" y="6646985"/>
            <a:ext cx="3989260" cy="694653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3589371" y="-340"/>
            <a:ext cx="28814681" cy="4320574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087436" y="1730219"/>
            <a:ext cx="26571321" cy="7200900"/>
          </a:xfrm>
          <a:prstGeom prst="rect">
            <a:avLst/>
          </a:prstGeom>
        </p:spPr>
        <p:txBody>
          <a:bodyPr lIns="432054" tIns="216027" rIns="432054" bIns="216027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087436" y="9121140"/>
            <a:ext cx="26571321" cy="30243780"/>
          </a:xfrm>
          <a:prstGeom prst="rect">
            <a:avLst/>
          </a:prstGeom>
        </p:spPr>
        <p:txBody>
          <a:bodyPr lIns="432054" tIns="216027" rIns="432054" bIns="21602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2691586" y="39724965"/>
            <a:ext cx="7560945" cy="3000375"/>
          </a:xfrm>
          <a:prstGeom prst="rect">
            <a:avLst/>
          </a:prstGeom>
        </p:spPr>
        <p:txBody>
          <a:bodyPr lIns="432054" tIns="216027" rIns="432054" bIns="216027" anchor="b"/>
          <a:lstStyle>
            <a:lvl1pPr algn="r" eaLnBrk="1" latinLnBrk="0" hangingPunct="1">
              <a:defRPr kumimoji="0" sz="5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237F06-9001-4B73-BCC9-F758322C8358}" type="datetimeFigureOut">
              <a:rPr lang="pt-BR" smtClean="0"/>
              <a:t>20/01/2020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0252531" y="39724965"/>
            <a:ext cx="10261283" cy="3000375"/>
          </a:xfrm>
          <a:prstGeom prst="rect">
            <a:avLst/>
          </a:prstGeom>
        </p:spPr>
        <p:txBody>
          <a:bodyPr lIns="432054" tIns="216027" rIns="432054" bIns="216027" anchor="b"/>
          <a:lstStyle>
            <a:lvl1pPr eaLnBrk="1" latinLnBrk="0" hangingPunct="1">
              <a:defRPr kumimoji="0" sz="5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30524615" y="39724965"/>
            <a:ext cx="1620203" cy="3000375"/>
          </a:xfrm>
          <a:prstGeom prst="rect">
            <a:avLst/>
          </a:prstGeom>
        </p:spPr>
        <p:txBody>
          <a:bodyPr lIns="432054" tIns="216027" rIns="432054" bIns="216027" anchor="b"/>
          <a:lstStyle>
            <a:lvl1pPr algn="ctr" eaLnBrk="1" latinLnBrk="0" hangingPunct="1">
              <a:defRPr kumimoji="0" sz="5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BD1303-B258-473D-B878-86B158620C2A}" type="slidenum">
              <a:rPr lang="pt-BR" smtClean="0"/>
              <a:t>‹#›</a:t>
            </a:fld>
            <a:endParaRPr lang="pt-BR"/>
          </a:p>
        </p:txBody>
      </p:sp>
      <p:sp>
        <p:nvSpPr>
          <p:cNvPr id="15" name="Rectangle 14"/>
          <p:cNvSpPr/>
          <p:nvPr/>
        </p:nvSpPr>
        <p:spPr bwMode="invGray">
          <a:xfrm>
            <a:off x="3596850" y="-340"/>
            <a:ext cx="259232" cy="4320574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2054" tIns="216027" rIns="432054" bIns="21602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20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728216" indent="-1339367" algn="l" rtl="0" eaLnBrk="1" latinLnBrk="0" hangingPunct="1">
        <a:lnSpc>
          <a:spcPct val="100000"/>
        </a:lnSpc>
        <a:spcBef>
          <a:spcPts val="2835"/>
        </a:spcBef>
        <a:buClr>
          <a:schemeClr val="accent1"/>
        </a:buClr>
        <a:buSzPct val="80000"/>
        <a:buFont typeface="Wingdings 2"/>
        <a:buChar char=""/>
        <a:defRPr kumimoji="0"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378" indent="-1123340" algn="l" rtl="0" eaLnBrk="1" latinLnBrk="0" hangingPunct="1">
        <a:lnSpc>
          <a:spcPct val="100000"/>
        </a:lnSpc>
        <a:spcBef>
          <a:spcPts val="2599"/>
        </a:spcBef>
        <a:buClr>
          <a:schemeClr val="accent1"/>
        </a:buClr>
        <a:buFont typeface="Verdana"/>
        <a:buChar char="◦"/>
        <a:defRPr kumimoji="0"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4190924" indent="-108013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5184648" indent="-82090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6135167" indent="-86410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7128891" indent="-86410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8122615" indent="-86410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9073134" indent="-86410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0066858" indent="-86410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469604" y="3229868"/>
            <a:ext cx="31852964" cy="6325877"/>
          </a:xfrm>
          <a:prstGeom prst="rect">
            <a:avLst/>
          </a:prstGeom>
          <a:noFill/>
        </p:spPr>
        <p:txBody>
          <a:bodyPr wrap="square" lIns="431969" tIns="215984" rIns="431969" bIns="215984" rtlCol="0">
            <a:spAutoFit/>
          </a:bodyPr>
          <a:lstStyle/>
          <a:p>
            <a:pPr algn="ctr"/>
            <a:r>
              <a:rPr lang="en-US" sz="7600" b="1" dirty="0" smtClean="0">
                <a:latin typeface="Verdana" pitchFamily="34" charset="0"/>
                <a:ea typeface="Verdana" pitchFamily="34" charset="0"/>
              </a:rPr>
              <a:t>RELATIONSHIP BETWEEN OPTIC NERVE HEAD HEMOGLOBIN LEVELS AND STRUCTURAL-FUNCTIONAL DAMAGE IN GLAUCOMA: A CROSS-SECTIONAL OBSERVATIONAL STUDY </a:t>
            </a:r>
            <a:endParaRPr lang="pt-BR" sz="7600" dirty="0" smtClean="0">
              <a:latin typeface="Verdana" pitchFamily="34" charset="0"/>
              <a:ea typeface="Verdana" pitchFamily="34" charset="0"/>
            </a:endParaRPr>
          </a:p>
          <a:p>
            <a:pPr algn="ctr"/>
            <a:endParaRPr lang="pt-BR" dirty="0"/>
          </a:p>
        </p:txBody>
      </p:sp>
      <p:sp>
        <p:nvSpPr>
          <p:cNvPr id="11268" name="AutoShape 4" descr="Resultado de imagem para hmo"/>
          <p:cNvSpPr>
            <a:spLocks noChangeAspect="1" noChangeArrowheads="1"/>
          </p:cNvSpPr>
          <p:nvPr/>
        </p:nvSpPr>
        <p:spPr bwMode="auto">
          <a:xfrm>
            <a:off x="735134" y="-645083"/>
            <a:ext cx="1410167" cy="1410181"/>
          </a:xfrm>
          <a:prstGeom prst="rect">
            <a:avLst/>
          </a:prstGeom>
          <a:noFill/>
        </p:spPr>
        <p:txBody>
          <a:bodyPr vert="horz" wrap="square" lIns="431969" tIns="215984" rIns="431969" bIns="215984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Resultado de imagem para hmo"/>
          <p:cNvSpPr>
            <a:spLocks noChangeAspect="1" noChangeArrowheads="1"/>
          </p:cNvSpPr>
          <p:nvPr/>
        </p:nvSpPr>
        <p:spPr bwMode="auto">
          <a:xfrm>
            <a:off x="735134" y="-645083"/>
            <a:ext cx="1410167" cy="1410181"/>
          </a:xfrm>
          <a:prstGeom prst="rect">
            <a:avLst/>
          </a:prstGeom>
          <a:noFill/>
        </p:spPr>
        <p:txBody>
          <a:bodyPr vert="horz" wrap="square" lIns="431969" tIns="215984" rIns="431969" bIns="215984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2" name="AutoShape 8" descr="Resultado de imagem para hmo"/>
          <p:cNvSpPr>
            <a:spLocks noChangeAspect="1" noChangeArrowheads="1"/>
          </p:cNvSpPr>
          <p:nvPr/>
        </p:nvSpPr>
        <p:spPr bwMode="auto">
          <a:xfrm>
            <a:off x="735134" y="-645083"/>
            <a:ext cx="1410167" cy="1410181"/>
          </a:xfrm>
          <a:prstGeom prst="rect">
            <a:avLst/>
          </a:prstGeom>
          <a:noFill/>
        </p:spPr>
        <p:txBody>
          <a:bodyPr vert="horz" wrap="square" lIns="431969" tIns="215984" rIns="431969" bIns="215984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4" name="Picture 10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7"/>
            <a:ext cx="12119167" cy="325035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7993193"/>
            <a:ext cx="32404050" cy="6160831"/>
          </a:xfrm>
          <a:prstGeom prst="rect">
            <a:avLst/>
          </a:prstGeom>
          <a:noFill/>
        </p:spPr>
        <p:txBody>
          <a:bodyPr wrap="square" lIns="431969" tIns="215984" rIns="431969" bIns="215984" rtlCol="0">
            <a:spAutoFit/>
          </a:bodyPr>
          <a:lstStyle/>
          <a:p>
            <a:r>
              <a:rPr lang="pt-BR" sz="4700" dirty="0"/>
              <a:t>Victoria Gontijo, MD1,2; Ana Luiza B Scoralick, MD1,3; Carolina P B Gracitelli, MD3; Janaina Guimaraes, MD2,3; Fabio N Kanadani, MD, PhD2,4; Tiago S Prata, MD, PhD1,3,4</a:t>
            </a:r>
          </a:p>
          <a:p>
            <a:r>
              <a:rPr lang="en-US" sz="4700" dirty="0"/>
              <a:t>1.Department of Ophthalmology, Hospital </a:t>
            </a:r>
            <a:r>
              <a:rPr lang="en-US" sz="4700" dirty="0" err="1"/>
              <a:t>Medicina</a:t>
            </a:r>
            <a:r>
              <a:rPr lang="en-US" sz="4700" dirty="0"/>
              <a:t> dos </a:t>
            </a:r>
            <a:r>
              <a:rPr lang="en-US" sz="4700" dirty="0" err="1"/>
              <a:t>Olhos</a:t>
            </a:r>
            <a:r>
              <a:rPr lang="en-US" sz="4700" dirty="0"/>
              <a:t>, Osasco, Brazil; 2.Department of Ophthalmology, </a:t>
            </a:r>
            <a:r>
              <a:rPr lang="en-US" sz="4700" dirty="0" err="1"/>
              <a:t>Instituto</a:t>
            </a:r>
            <a:r>
              <a:rPr lang="en-US" sz="4700" dirty="0"/>
              <a:t> de </a:t>
            </a:r>
            <a:r>
              <a:rPr lang="en-US" sz="4700" dirty="0" err="1"/>
              <a:t>Olhos</a:t>
            </a:r>
            <a:r>
              <a:rPr lang="en-US" sz="4700" dirty="0"/>
              <a:t> e </a:t>
            </a:r>
            <a:r>
              <a:rPr lang="en-US" sz="4700" dirty="0" err="1"/>
              <a:t>Ciências</a:t>
            </a:r>
            <a:r>
              <a:rPr lang="en-US" sz="4700" dirty="0"/>
              <a:t> </a:t>
            </a:r>
            <a:r>
              <a:rPr lang="en-US" sz="4700" dirty="0" err="1"/>
              <a:t>Médicas</a:t>
            </a:r>
            <a:r>
              <a:rPr lang="en-US" sz="4700" dirty="0"/>
              <a:t>, Belo Horizonte, Brazil; 3.Department of Ophthalmology, Federal University of São Paulo, Brazil; 4.Department of Ophthalmology, Mayo Clinic, Jacksonville, Fl;</a:t>
            </a:r>
            <a:endParaRPr lang="pt-BR" sz="4700" dirty="0"/>
          </a:p>
          <a:p>
            <a:endParaRPr lang="pt-BR" sz="5700" dirty="0"/>
          </a:p>
          <a:p>
            <a:endParaRPr lang="pt-BR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2241660"/>
            <a:ext cx="15861792" cy="31336953"/>
          </a:xfrm>
          <a:prstGeom prst="rect">
            <a:avLst/>
          </a:prstGeom>
          <a:noFill/>
        </p:spPr>
        <p:txBody>
          <a:bodyPr wrap="square" lIns="431969" tIns="215984" rIns="431969" bIns="215984" rtlCol="0">
            <a:spAutoFit/>
          </a:bodyPr>
          <a:lstStyle/>
          <a:p>
            <a:r>
              <a:rPr lang="pt-B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PURPOSE</a:t>
            </a:r>
            <a:endParaRPr lang="pt-BR" sz="4800" dirty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en-US" sz="4800" dirty="0">
                <a:latin typeface="Verdana" pitchFamily="34" charset="0"/>
                <a:ea typeface="Verdana" pitchFamily="34" charset="0"/>
              </a:rPr>
              <a:t>It has been previously shown that patients with established glaucoma have lower levels of optic nerve head hemoglobin (ONH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Hb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). We sought to investigate structural and functional correlations in glaucoma patients using ONH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Hb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measurement-derived parameters as assessed by non-invasive automated colorimetric analysis (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RetinaLyze</a:t>
            </a:r>
            <a:r>
              <a:rPr lang="en-US" sz="4800" baseline="30000" dirty="0">
                <a:latin typeface="Verdana" pitchFamily="34" charset="0"/>
                <a:ea typeface="Verdana" pitchFamily="34" charset="0"/>
              </a:rPr>
              <a:t>®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;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RetinaLyze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System A/S). </a:t>
            </a:r>
          </a:p>
          <a:p>
            <a:pPr algn="just"/>
            <a:endParaRPr lang="en-US" sz="4800" dirty="0"/>
          </a:p>
          <a:p>
            <a:pPr algn="just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METHODS</a:t>
            </a:r>
          </a:p>
          <a:p>
            <a:pPr algn="just"/>
            <a:r>
              <a:rPr lang="en-US" sz="4800" dirty="0">
                <a:latin typeface="Verdana" pitchFamily="34" charset="0"/>
                <a:ea typeface="Verdana" pitchFamily="34" charset="0"/>
              </a:rPr>
              <a:t>A prospective, observational, cross-sectional study was carried-out, in which glaucomatous patients were consecutively enrolled.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Nonmydriatic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color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fundus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photographs and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peripapillary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retinal nerve fiber layer (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pRNFL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) thickness measurements (through spectral-domain optical coherence tomography [OCT]) were obtained. The software initially delineated the ONH border and identified the central retinal vessels. On the basis of colorimetric analysis, ONH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Hb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levels and the glaucoma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discriminant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function (GDF) index were determined. 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Scatter plots were constructed to investigate the correlation between GDF values and structural-functional </a:t>
            </a:r>
            <a:r>
              <a:rPr lang="en-US" sz="4800" dirty="0" smtClean="0">
                <a:latin typeface="Verdana" pitchFamily="34" charset="0"/>
                <a:ea typeface="Verdana" pitchFamily="34" charset="0"/>
              </a:rPr>
              <a:t>parameters. </a:t>
            </a:r>
          </a:p>
          <a:p>
            <a:pPr algn="just"/>
            <a:endParaRPr lang="en-US" sz="48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pt-BR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RESULTS</a:t>
            </a:r>
            <a:endParaRPr lang="en-US" sz="48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en-US" sz="4800" dirty="0" smtClean="0">
                <a:latin typeface="Verdana" pitchFamily="34" charset="0"/>
                <a:ea typeface="Verdana" pitchFamily="34" charset="0"/>
              </a:rPr>
              <a:t>A total of 35 eyes were included. Mean age of study patients was 58.3±9.8 years. Average values for visual field mean deviation index (VFMD), retinal nerve fiber layer thickness and GDF index were -4.6±4.9dB, 89.1±11.2µm and -20.3±28.1, respectively. There was a significant non-linear correlation between GDF and VFMD values (R</a:t>
            </a:r>
            <a:r>
              <a:rPr lang="en-US" sz="4800" baseline="30000" dirty="0" smtClean="0">
                <a:latin typeface="Verdana" pitchFamily="34" charset="0"/>
                <a:ea typeface="Verdana" pitchFamily="34" charset="0"/>
              </a:rPr>
              <a:t>2</a:t>
            </a:r>
            <a:r>
              <a:rPr lang="en-US" sz="4800" dirty="0" smtClean="0">
                <a:latin typeface="Verdana" pitchFamily="34" charset="0"/>
                <a:ea typeface="Verdana" pitchFamily="34" charset="0"/>
              </a:rPr>
              <a:t> = 0.461, P = 0.006). This correlation was similar to that found between OCT´s RNFL thickness and VFMD (R</a:t>
            </a:r>
            <a:r>
              <a:rPr lang="en-US" sz="4800" baseline="30000" dirty="0" smtClean="0">
                <a:latin typeface="Verdana" pitchFamily="34" charset="0"/>
                <a:ea typeface="Verdana" pitchFamily="34" charset="0"/>
              </a:rPr>
              <a:t>2</a:t>
            </a:r>
            <a:r>
              <a:rPr lang="en-US" sz="4800" dirty="0" smtClean="0">
                <a:latin typeface="Verdana" pitchFamily="34" charset="0"/>
                <a:ea typeface="Verdana" pitchFamily="34" charset="0"/>
              </a:rPr>
              <a:t> = 0.534, P = 0.006). Finally, a strong linear correlation was found between GDF and OCT´s RNFL thickness values (R</a:t>
            </a:r>
            <a:r>
              <a:rPr lang="en-US" sz="4800" baseline="30000" dirty="0" smtClean="0">
                <a:latin typeface="Verdana" pitchFamily="34" charset="0"/>
                <a:ea typeface="Verdana" pitchFamily="34" charset="0"/>
              </a:rPr>
              <a:t>2</a:t>
            </a:r>
            <a:r>
              <a:rPr lang="en-US" sz="4800" dirty="0" smtClean="0">
                <a:latin typeface="Verdana" pitchFamily="34" charset="0"/>
                <a:ea typeface="Verdana" pitchFamily="34" charset="0"/>
              </a:rPr>
              <a:t> = 0.618, P&lt;0.001). </a:t>
            </a:r>
            <a:endParaRPr lang="pt-BR" sz="4800" dirty="0" smtClean="0">
              <a:latin typeface="Verdana" pitchFamily="34" charset="0"/>
              <a:ea typeface="Verdana" pitchFamily="34" charset="0"/>
            </a:endParaRPr>
          </a:p>
          <a:p>
            <a:pPr algn="just"/>
            <a:endParaRPr lang="pt-BR" sz="4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202025" y="31539804"/>
            <a:ext cx="15409712" cy="9577150"/>
          </a:xfrm>
          <a:prstGeom prst="rect">
            <a:avLst/>
          </a:prstGeom>
          <a:noFill/>
        </p:spPr>
        <p:txBody>
          <a:bodyPr wrap="square" lIns="431969" tIns="215984" rIns="431969" bIns="215984" rtlCol="0">
            <a:spAutoFit/>
          </a:bodyPr>
          <a:lstStyle/>
          <a:p>
            <a:pPr algn="just"/>
            <a:endParaRPr lang="en-US" sz="6600" dirty="0">
              <a:latin typeface="Verdana" pitchFamily="34" charset="0"/>
              <a:ea typeface="Verdana" pitchFamily="34" charset="0"/>
            </a:endParaRPr>
          </a:p>
          <a:p>
            <a:pPr algn="just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</a:rPr>
              <a:t>CONCLUSION</a:t>
            </a:r>
          </a:p>
          <a:p>
            <a:pPr algn="just"/>
            <a:r>
              <a:rPr lang="en-US" sz="4800" dirty="0">
                <a:latin typeface="Verdana" pitchFamily="34" charset="0"/>
                <a:ea typeface="Verdana" pitchFamily="34" charset="0"/>
              </a:rPr>
              <a:t>Our results showed significant associations between ONH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Hb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values and both structural and functional damage in glaucoma. The non-linear correlation we found between GDF values and visual field loss suggest that ONH </a:t>
            </a:r>
            <a:r>
              <a:rPr lang="en-US" sz="4800" dirty="0" err="1">
                <a:latin typeface="Verdana" pitchFamily="34" charset="0"/>
                <a:ea typeface="Verdana" pitchFamily="34" charset="0"/>
              </a:rPr>
              <a:t>Hb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 levels reduction precedes visual function changes in </a:t>
            </a:r>
            <a:r>
              <a:rPr lang="en-US" sz="4800" dirty="0" smtClean="0">
                <a:latin typeface="Verdana" pitchFamily="34" charset="0"/>
                <a:ea typeface="Verdana" pitchFamily="34" charset="0"/>
              </a:rPr>
              <a:t>glaucoma. </a:t>
            </a:r>
            <a:r>
              <a:rPr lang="en-US" sz="4800" dirty="0">
                <a:latin typeface="Verdana" pitchFamily="34" charset="0"/>
                <a:ea typeface="Verdana" pitchFamily="34" charset="0"/>
              </a:rPr>
              <a:t>Further analyses are warranted in order to confirm our initial findings and to investigate its applicability in a clinical setting. </a:t>
            </a:r>
            <a:endParaRPr lang="pt-BR" sz="48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5557" y="0"/>
            <a:ext cx="8078512" cy="318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78089" y="18218324"/>
            <a:ext cx="10360954" cy="489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6521" y="12817724"/>
            <a:ext cx="5879074" cy="5472608"/>
          </a:xfrm>
          <a:prstGeom prst="rect">
            <a:avLst/>
          </a:prstGeom>
        </p:spPr>
      </p:pic>
      <p:pic>
        <p:nvPicPr>
          <p:cNvPr id="29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5113" y="12889732"/>
            <a:ext cx="5832648" cy="5400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490282" y="23258884"/>
            <a:ext cx="1591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Figure 1: Patient with advanced glaucoma</a:t>
            </a:r>
            <a:endParaRPr lang="pt-BR" sz="3600" dirty="0"/>
          </a:p>
        </p:txBody>
      </p:sp>
      <p:sp>
        <p:nvSpPr>
          <p:cNvPr id="11280" name="AutoShape 16" descr="Visualização da imagem"/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TextBox 34"/>
          <p:cNvSpPr txBox="1"/>
          <p:nvPr/>
        </p:nvSpPr>
        <p:spPr>
          <a:xfrm>
            <a:off x="16490282" y="30891732"/>
            <a:ext cx="1591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Figure 2: Patient without glaucoma</a:t>
            </a:r>
            <a:endParaRPr lang="pt-BR" sz="4000" dirty="0"/>
          </a:p>
        </p:txBody>
      </p:sp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58009" y="24771052"/>
            <a:ext cx="58822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954553" y="24771052"/>
            <a:ext cx="590742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79089" y="24771052"/>
            <a:ext cx="6074298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m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38" t="20912" r="37865" b="30982"/>
          <a:stretch/>
        </p:blipFill>
        <p:spPr>
          <a:xfrm>
            <a:off x="16706081" y="12817724"/>
            <a:ext cx="4464496" cy="54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rgbClr val="D2D2D2"/>
      </a:lt1>
      <a:dk2>
        <a:srgbClr val="D2D2D2"/>
      </a:dk2>
      <a:lt2>
        <a:srgbClr val="D2D2D2"/>
      </a:lt2>
      <a:accent1>
        <a:srgbClr val="002D69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</TotalTime>
  <Words>397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Solstice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 gontijo</dc:creator>
  <cp:lastModifiedBy>victoria gontijo</cp:lastModifiedBy>
  <cp:revision>6</cp:revision>
  <dcterms:created xsi:type="dcterms:W3CDTF">2020-01-20T22:46:21Z</dcterms:created>
  <dcterms:modified xsi:type="dcterms:W3CDTF">2020-01-21T00:35:34Z</dcterms:modified>
</cp:coreProperties>
</file>