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8800425"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0707"/>
    <a:srgbClr val="FFB08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89" autoAdjust="0"/>
    <p:restoredTop sz="94343" autoAdjust="0"/>
  </p:normalViewPr>
  <p:slideViewPr>
    <p:cSldViewPr snapToGrid="0">
      <p:cViewPr varScale="1">
        <p:scale>
          <a:sx n="31" d="100"/>
          <a:sy n="31" d="100"/>
        </p:scale>
        <p:origin x="11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63ACD-6E0E-4A75-81A7-1B4B0364DFD2}" type="datetimeFigureOut">
              <a:rPr lang="pt-BR" smtClean="0"/>
              <a:t>01/02/2020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702C1-D7A9-44C9-9892-1178C11D105F}" type="slidenum">
              <a:rPr lang="pt-BR" smtClean="0"/>
              <a:t>‹nº›</a:t>
            </a:fld>
            <a:endParaRPr lang="pt-BR"/>
          </a:p>
        </p:txBody>
      </p:sp>
    </p:spTree>
    <p:extLst>
      <p:ext uri="{BB962C8B-B14F-4D97-AF65-F5344CB8AC3E}">
        <p14:creationId xmlns:p14="http://schemas.microsoft.com/office/powerpoint/2010/main" val="3706968358"/>
      </p:ext>
    </p:extLst>
  </p:cSld>
  <p:clrMap bg1="lt1" tx1="dk1" bg2="lt2" tx2="dk2" accent1="accent1" accent2="accent2" accent3="accent3" accent4="accent4" accent5="accent5" accent6="accent6" hlink="hlink" folHlink="folHlink"/>
  <p:notesStyle>
    <a:lvl1pPr marL="0" algn="l" defTabSz="2159996" rtl="0" eaLnBrk="1" latinLnBrk="0" hangingPunct="1">
      <a:defRPr sz="2835" kern="1200">
        <a:solidFill>
          <a:schemeClr val="tx1"/>
        </a:solidFill>
        <a:latin typeface="+mn-lt"/>
        <a:ea typeface="+mn-ea"/>
        <a:cs typeface="+mn-cs"/>
      </a:defRPr>
    </a:lvl1pPr>
    <a:lvl2pPr marL="1079998" algn="l" defTabSz="2159996" rtl="0" eaLnBrk="1" latinLnBrk="0" hangingPunct="1">
      <a:defRPr sz="2835" kern="1200">
        <a:solidFill>
          <a:schemeClr val="tx1"/>
        </a:solidFill>
        <a:latin typeface="+mn-lt"/>
        <a:ea typeface="+mn-ea"/>
        <a:cs typeface="+mn-cs"/>
      </a:defRPr>
    </a:lvl2pPr>
    <a:lvl3pPr marL="2159996" algn="l" defTabSz="2159996" rtl="0" eaLnBrk="1" latinLnBrk="0" hangingPunct="1">
      <a:defRPr sz="2835" kern="1200">
        <a:solidFill>
          <a:schemeClr val="tx1"/>
        </a:solidFill>
        <a:latin typeface="+mn-lt"/>
        <a:ea typeface="+mn-ea"/>
        <a:cs typeface="+mn-cs"/>
      </a:defRPr>
    </a:lvl3pPr>
    <a:lvl4pPr marL="3239994" algn="l" defTabSz="2159996" rtl="0" eaLnBrk="1" latinLnBrk="0" hangingPunct="1">
      <a:defRPr sz="2835" kern="1200">
        <a:solidFill>
          <a:schemeClr val="tx1"/>
        </a:solidFill>
        <a:latin typeface="+mn-lt"/>
        <a:ea typeface="+mn-ea"/>
        <a:cs typeface="+mn-cs"/>
      </a:defRPr>
    </a:lvl4pPr>
    <a:lvl5pPr marL="4319991" algn="l" defTabSz="2159996" rtl="0" eaLnBrk="1" latinLnBrk="0" hangingPunct="1">
      <a:defRPr sz="2835" kern="1200">
        <a:solidFill>
          <a:schemeClr val="tx1"/>
        </a:solidFill>
        <a:latin typeface="+mn-lt"/>
        <a:ea typeface="+mn-ea"/>
        <a:cs typeface="+mn-cs"/>
      </a:defRPr>
    </a:lvl5pPr>
    <a:lvl6pPr marL="5399989" algn="l" defTabSz="2159996" rtl="0" eaLnBrk="1" latinLnBrk="0" hangingPunct="1">
      <a:defRPr sz="2835" kern="1200">
        <a:solidFill>
          <a:schemeClr val="tx1"/>
        </a:solidFill>
        <a:latin typeface="+mn-lt"/>
        <a:ea typeface="+mn-ea"/>
        <a:cs typeface="+mn-cs"/>
      </a:defRPr>
    </a:lvl6pPr>
    <a:lvl7pPr marL="6479987" algn="l" defTabSz="2159996" rtl="0" eaLnBrk="1" latinLnBrk="0" hangingPunct="1">
      <a:defRPr sz="2835" kern="1200">
        <a:solidFill>
          <a:schemeClr val="tx1"/>
        </a:solidFill>
        <a:latin typeface="+mn-lt"/>
        <a:ea typeface="+mn-ea"/>
        <a:cs typeface="+mn-cs"/>
      </a:defRPr>
    </a:lvl7pPr>
    <a:lvl8pPr marL="7559985" algn="l" defTabSz="2159996" rtl="0" eaLnBrk="1" latinLnBrk="0" hangingPunct="1">
      <a:defRPr sz="2835" kern="1200">
        <a:solidFill>
          <a:schemeClr val="tx1"/>
        </a:solidFill>
        <a:latin typeface="+mn-lt"/>
        <a:ea typeface="+mn-ea"/>
        <a:cs typeface="+mn-cs"/>
      </a:defRPr>
    </a:lvl8pPr>
    <a:lvl9pPr marL="8639983" algn="l" defTabSz="2159996" rtl="0" eaLnBrk="1" latinLnBrk="0" hangingPunct="1">
      <a:defRPr sz="283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2835" b="0" i="0" kern="1200" dirty="0" smtClean="0">
                <a:solidFill>
                  <a:schemeClr val="tx1"/>
                </a:solidFill>
                <a:effectLst/>
                <a:latin typeface="+mn-lt"/>
                <a:ea typeface="+mn-ea"/>
                <a:cs typeface="+mn-cs"/>
              </a:rPr>
              <a:t>purpose, methods, results and discussion</a:t>
            </a:r>
            <a:endParaRPr lang="pt-BR" dirty="0"/>
          </a:p>
        </p:txBody>
      </p:sp>
      <p:sp>
        <p:nvSpPr>
          <p:cNvPr id="4" name="Espaço Reservado para Número de Slide 3"/>
          <p:cNvSpPr>
            <a:spLocks noGrp="1"/>
          </p:cNvSpPr>
          <p:nvPr>
            <p:ph type="sldNum" sz="quarter" idx="10"/>
          </p:nvPr>
        </p:nvSpPr>
        <p:spPr/>
        <p:txBody>
          <a:bodyPr/>
          <a:lstStyle/>
          <a:p>
            <a:fld id="{023702C1-D7A9-44C9-9892-1178C11D105F}" type="slidenum">
              <a:rPr lang="pt-BR" smtClean="0"/>
              <a:t>1</a:t>
            </a:fld>
            <a:endParaRPr lang="pt-BR"/>
          </a:p>
        </p:txBody>
      </p:sp>
    </p:spTree>
    <p:extLst>
      <p:ext uri="{BB962C8B-B14F-4D97-AF65-F5344CB8AC3E}">
        <p14:creationId xmlns:p14="http://schemas.microsoft.com/office/powerpoint/2010/main" val="262880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600053" y="2651323"/>
            <a:ext cx="21600319" cy="5640152"/>
          </a:xfrm>
        </p:spPr>
        <p:txBody>
          <a:bodyPr anchor="b"/>
          <a:lstStyle>
            <a:lvl1pPr algn="ctr">
              <a:defRPr sz="14173"/>
            </a:lvl1pPr>
          </a:lstStyle>
          <a:p>
            <a:r>
              <a:rPr lang="pt-BR" smtClean="0"/>
              <a:t>Clique para editar o título mestre</a:t>
            </a:r>
            <a:endParaRPr lang="en-US" dirty="0"/>
          </a:p>
        </p:txBody>
      </p:sp>
      <p:sp>
        <p:nvSpPr>
          <p:cNvPr id="3" name="Subtitle 2"/>
          <p:cNvSpPr>
            <a:spLocks noGrp="1"/>
          </p:cNvSpPr>
          <p:nvPr>
            <p:ph type="subTitle" idx="1"/>
          </p:nvPr>
        </p:nvSpPr>
        <p:spPr>
          <a:xfrm>
            <a:off x="3600053" y="8508981"/>
            <a:ext cx="21600319" cy="3911355"/>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01/02/2020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25771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01/02/2020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31051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4" y="862524"/>
            <a:ext cx="6210092" cy="13729122"/>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980029" y="862524"/>
            <a:ext cx="18270270" cy="13729122"/>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01/02/2020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984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01/02/2020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77964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65029" y="4038862"/>
            <a:ext cx="24840367" cy="6738931"/>
          </a:xfrm>
        </p:spPr>
        <p:txBody>
          <a:bodyPr anchor="b"/>
          <a:lstStyle>
            <a:lvl1pPr>
              <a:defRPr sz="14173"/>
            </a:lvl1pPr>
          </a:lstStyle>
          <a:p>
            <a:r>
              <a:rPr lang="pt-BR" smtClean="0"/>
              <a:t>Clique para editar o título mestre</a:t>
            </a:r>
            <a:endParaRPr lang="en-US" dirty="0"/>
          </a:p>
        </p:txBody>
      </p:sp>
      <p:sp>
        <p:nvSpPr>
          <p:cNvPr id="3" name="Text Placeholder 2"/>
          <p:cNvSpPr>
            <a:spLocks noGrp="1"/>
          </p:cNvSpPr>
          <p:nvPr>
            <p:ph type="body" idx="1"/>
          </p:nvPr>
        </p:nvSpPr>
        <p:spPr>
          <a:xfrm>
            <a:off x="1965029" y="10841545"/>
            <a:ext cx="24840367" cy="3543845"/>
          </a:xfrm>
        </p:spPr>
        <p:txBody>
          <a:bodyPr/>
          <a:lstStyle>
            <a:lvl1pPr marL="0" indent="0">
              <a:buNone/>
              <a:defRPr sz="5669">
                <a:solidFill>
                  <a:schemeClr val="tx1">
                    <a:tint val="75000"/>
                  </a:schemeClr>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4A5C5DD-6F53-41E6-A040-038953023A3F}" type="datetimeFigureOut">
              <a:rPr lang="pt-BR" smtClean="0"/>
              <a:t>01/02/2020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54139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980029" y="4312617"/>
            <a:ext cx="12240181" cy="10279029"/>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14580215" y="4312617"/>
            <a:ext cx="12240181" cy="10279029"/>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64A5C5DD-6F53-41E6-A040-038953023A3F}" type="datetimeFigureOut">
              <a:rPr lang="pt-BR" smtClean="0"/>
              <a:t>01/02/2020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367517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983780" y="862524"/>
            <a:ext cx="24840367" cy="3131336"/>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983781" y="3971359"/>
            <a:ext cx="12183929"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smtClean="0"/>
              <a:t>Editar estilos de texto Mestre</a:t>
            </a:r>
          </a:p>
        </p:txBody>
      </p:sp>
      <p:sp>
        <p:nvSpPr>
          <p:cNvPr id="4" name="Content Placeholder 3"/>
          <p:cNvSpPr>
            <a:spLocks noGrp="1"/>
          </p:cNvSpPr>
          <p:nvPr>
            <p:ph sz="half" idx="2"/>
          </p:nvPr>
        </p:nvSpPr>
        <p:spPr>
          <a:xfrm>
            <a:off x="1983781" y="5917660"/>
            <a:ext cx="12183929" cy="8703987"/>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14580215" y="3971359"/>
            <a:ext cx="12243932"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smtClean="0"/>
              <a:t>Editar estilos de texto Mestre</a:t>
            </a:r>
          </a:p>
        </p:txBody>
      </p:sp>
      <p:sp>
        <p:nvSpPr>
          <p:cNvPr id="6" name="Content Placeholder 5"/>
          <p:cNvSpPr>
            <a:spLocks noGrp="1"/>
          </p:cNvSpPr>
          <p:nvPr>
            <p:ph sz="quarter" idx="4"/>
          </p:nvPr>
        </p:nvSpPr>
        <p:spPr>
          <a:xfrm>
            <a:off x="14580215" y="5917660"/>
            <a:ext cx="12243932" cy="8703987"/>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64A5C5DD-6F53-41E6-A040-038953023A3F}" type="datetimeFigureOut">
              <a:rPr lang="pt-BR" smtClean="0"/>
              <a:t>01/02/2020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311553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64A5C5DD-6F53-41E6-A040-038953023A3F}" type="datetimeFigureOut">
              <a:rPr lang="pt-BR" smtClean="0"/>
              <a:t>01/02/2020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80774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5C5DD-6F53-41E6-A040-038953023A3F}" type="datetimeFigureOut">
              <a:rPr lang="pt-BR" smtClean="0"/>
              <a:t>01/02/2020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40568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smtClean="0"/>
              <a:t>Clique para editar o título mestre</a:t>
            </a:r>
            <a:endParaRPr lang="en-US" dirty="0"/>
          </a:p>
        </p:txBody>
      </p:sp>
      <p:sp>
        <p:nvSpPr>
          <p:cNvPr id="3" name="Content Placeholder 2"/>
          <p:cNvSpPr>
            <a:spLocks noGrp="1"/>
          </p:cNvSpPr>
          <p:nvPr>
            <p:ph idx="1"/>
          </p:nvPr>
        </p:nvSpPr>
        <p:spPr>
          <a:xfrm>
            <a:off x="12243932" y="2332564"/>
            <a:ext cx="14580215" cy="11512811"/>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t>01/02/2020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08500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2243932" y="2332564"/>
            <a:ext cx="14580215" cy="11512811"/>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t>01/02/2020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07510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862524"/>
            <a:ext cx="24840367" cy="3131336"/>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980029" y="4312617"/>
            <a:ext cx="24840367" cy="10279029"/>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980029" y="15015407"/>
            <a:ext cx="6480096" cy="862523"/>
          </a:xfrm>
          <a:prstGeom prst="rect">
            <a:avLst/>
          </a:prstGeom>
        </p:spPr>
        <p:txBody>
          <a:bodyPr vert="horz" lIns="91440" tIns="45720" rIns="91440" bIns="45720" rtlCol="0" anchor="ctr"/>
          <a:lstStyle>
            <a:lvl1pPr algn="l">
              <a:defRPr sz="2835">
                <a:solidFill>
                  <a:schemeClr val="tx1">
                    <a:tint val="75000"/>
                  </a:schemeClr>
                </a:solidFill>
              </a:defRPr>
            </a:lvl1pPr>
          </a:lstStyle>
          <a:p>
            <a:fld id="{64A5C5DD-6F53-41E6-A040-038953023A3F}" type="datetimeFigureOut">
              <a:rPr lang="pt-BR" smtClean="0"/>
              <a:t>01/02/2020</a:t>
            </a:fld>
            <a:endParaRPr lang="pt-BR"/>
          </a:p>
        </p:txBody>
      </p:sp>
      <p:sp>
        <p:nvSpPr>
          <p:cNvPr id="5" name="Footer Placeholder 4"/>
          <p:cNvSpPr>
            <a:spLocks noGrp="1"/>
          </p:cNvSpPr>
          <p:nvPr>
            <p:ph type="ftr" sz="quarter" idx="3"/>
          </p:nvPr>
        </p:nvSpPr>
        <p:spPr>
          <a:xfrm>
            <a:off x="9540141" y="15015407"/>
            <a:ext cx="9720143" cy="862523"/>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0340300" y="15015407"/>
            <a:ext cx="6480096" cy="862523"/>
          </a:xfrm>
          <a:prstGeom prst="rect">
            <a:avLst/>
          </a:prstGeom>
        </p:spPr>
        <p:txBody>
          <a:bodyPr vert="horz" lIns="91440" tIns="45720" rIns="91440" bIns="45720" rtlCol="0" anchor="ctr"/>
          <a:lstStyle>
            <a:lvl1pPr algn="r">
              <a:defRPr sz="2835">
                <a:solidFill>
                  <a:schemeClr val="tx1">
                    <a:tint val="75000"/>
                  </a:schemeClr>
                </a:solidFill>
              </a:defRPr>
            </a:lvl1pPr>
          </a:lstStyle>
          <a:p>
            <a:fld id="{2B8E7747-C14A-4E68-9097-DDF26755E440}" type="slidenum">
              <a:rPr lang="pt-BR" smtClean="0"/>
              <a:t>‹nº›</a:t>
            </a:fld>
            <a:endParaRPr lang="pt-BR"/>
          </a:p>
        </p:txBody>
      </p:sp>
    </p:spTree>
    <p:extLst>
      <p:ext uri="{BB962C8B-B14F-4D97-AF65-F5344CB8AC3E}">
        <p14:creationId xmlns:p14="http://schemas.microsoft.com/office/powerpoint/2010/main" val="3300796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886897" y="806823"/>
            <a:ext cx="24178421" cy="3818965"/>
          </a:xfrm>
          <a:prstGeom prst="rect">
            <a:avLst/>
          </a:prstGeom>
          <a:solidFill>
            <a:srgbClr val="A90707"/>
          </a:solidFill>
          <a:ln>
            <a:solidFill>
              <a:srgbClr val="A9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6" name="Imagem 5"/>
          <p:cNvPicPr>
            <a:picLocks noChangeAspect="1"/>
          </p:cNvPicPr>
          <p:nvPr/>
        </p:nvPicPr>
        <p:blipFill>
          <a:blip r:embed="rId3"/>
          <a:stretch>
            <a:fillRect/>
          </a:stretch>
        </p:blipFill>
        <p:spPr>
          <a:xfrm>
            <a:off x="25330478" y="1443752"/>
            <a:ext cx="2824491" cy="2671048"/>
          </a:xfrm>
          <a:prstGeom prst="rect">
            <a:avLst/>
          </a:prstGeom>
        </p:spPr>
      </p:pic>
      <p:sp>
        <p:nvSpPr>
          <p:cNvPr id="7" name="Retângulo 6"/>
          <p:cNvSpPr/>
          <p:nvPr/>
        </p:nvSpPr>
        <p:spPr>
          <a:xfrm>
            <a:off x="617957" y="484092"/>
            <a:ext cx="27698376" cy="15006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 Box 526"/>
          <p:cNvSpPr txBox="1">
            <a:spLocks noChangeArrowheads="1"/>
          </p:cNvSpPr>
          <p:nvPr/>
        </p:nvSpPr>
        <p:spPr bwMode="auto">
          <a:xfrm>
            <a:off x="886898" y="5621895"/>
            <a:ext cx="8667006" cy="66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000" b="1" dirty="0">
                <a:latin typeface="+mn-lt"/>
              </a:rPr>
              <a:t> </a:t>
            </a:r>
            <a:r>
              <a:rPr lang="en-US" altLang="pt-BR" sz="2000" b="1" dirty="0" smtClean="0">
                <a:latin typeface="+mn-lt"/>
              </a:rPr>
              <a:t>         To </a:t>
            </a:r>
            <a:r>
              <a:rPr lang="en-US" altLang="pt-BR" sz="2000" b="1" dirty="0">
                <a:latin typeface="+mn-lt"/>
              </a:rPr>
              <a:t>report a case of salt and pepper retinopathy in a 35-year-old patient with congenital rubella syndrome.</a:t>
            </a:r>
          </a:p>
        </p:txBody>
      </p:sp>
      <p:sp>
        <p:nvSpPr>
          <p:cNvPr id="9"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4249645" y="5050833"/>
            <a:ext cx="1941512" cy="508000"/>
          </a:xfrm>
          <a:prstGeom prst="rect">
            <a:avLst/>
          </a:prstGeom>
          <a:solidFill>
            <a:srgbClr val="A90707"/>
          </a:solidFill>
          <a:ln>
            <a:noFill/>
          </a:ln>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u="sng" dirty="0">
                <a:solidFill>
                  <a:schemeClr val="bg1"/>
                </a:solidFill>
                <a:latin typeface="Tahoma" panose="020B0604030504040204" pitchFamily="34" charset="0"/>
              </a:rPr>
              <a:t>PURPOSE</a:t>
            </a:r>
            <a:endParaRPr lang="pt-BR" altLang="pt-BR" sz="2999" b="1" u="sng" dirty="0">
              <a:solidFill>
                <a:schemeClr val="bg1"/>
              </a:solidFill>
              <a:latin typeface="Tahoma" panose="020B0604030504040204" pitchFamily="34" charset="0"/>
            </a:endParaRPr>
          </a:p>
        </p:txBody>
      </p:sp>
      <p:sp>
        <p:nvSpPr>
          <p:cNvPr id="19" name="Text Box 526"/>
          <p:cNvSpPr txBox="1">
            <a:spLocks noChangeArrowheads="1"/>
          </p:cNvSpPr>
          <p:nvPr/>
        </p:nvSpPr>
        <p:spPr bwMode="auto">
          <a:xfrm>
            <a:off x="9994102" y="5007040"/>
            <a:ext cx="8667006" cy="343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buNone/>
            </a:pPr>
            <a:r>
              <a:rPr lang="en-US" sz="2000" b="1" dirty="0" smtClean="0">
                <a:latin typeface="+mn-lt"/>
              </a:rPr>
              <a:t>          Fundus </a:t>
            </a:r>
            <a:r>
              <a:rPr lang="en-US" sz="2000" b="1" dirty="0">
                <a:latin typeface="+mn-lt"/>
              </a:rPr>
              <a:t>examination revealed a classic salt-and-pepper appearance of the retina with mottling of the retinal pigmented </a:t>
            </a:r>
            <a:r>
              <a:rPr lang="en-US" sz="2000" b="1" dirty="0" smtClean="0">
                <a:latin typeface="+mn-lt"/>
              </a:rPr>
              <a:t>epithelium (RPE); </a:t>
            </a:r>
            <a:r>
              <a:rPr lang="en-US" sz="2000" b="1" dirty="0">
                <a:latin typeface="+mn-lt"/>
              </a:rPr>
              <a:t>optical disc pallor, diffuse thinning of the vessels and alteration of the macular </a:t>
            </a:r>
            <a:r>
              <a:rPr lang="en-US" sz="2000" b="1" dirty="0" smtClean="0">
                <a:latin typeface="+mn-lt"/>
              </a:rPr>
              <a:t>shine</a:t>
            </a:r>
            <a:r>
              <a:rPr lang="en-US" sz="2000" b="1" dirty="0">
                <a:latin typeface="+mn-lt"/>
              </a:rPr>
              <a:t> </a:t>
            </a:r>
            <a:r>
              <a:rPr lang="en-US" sz="2000" b="1" dirty="0" smtClean="0">
                <a:latin typeface="+mn-lt"/>
              </a:rPr>
              <a:t>(Image 1 and 2). </a:t>
            </a:r>
            <a:r>
              <a:rPr lang="en-US" sz="2000" b="1" dirty="0">
                <a:latin typeface="+mn-lt"/>
              </a:rPr>
              <a:t>Fluorescein angiography </a:t>
            </a:r>
            <a:r>
              <a:rPr lang="en-US" sz="2000" b="1" dirty="0" smtClean="0">
                <a:latin typeface="+mn-lt"/>
              </a:rPr>
              <a:t>revealed preserved </a:t>
            </a:r>
            <a:r>
              <a:rPr lang="en-US" sz="2000" b="1" dirty="0">
                <a:latin typeface="+mn-lt"/>
              </a:rPr>
              <a:t>filling time; diffuse areas of </a:t>
            </a:r>
            <a:r>
              <a:rPr lang="en-US" sz="2000" b="1" dirty="0" err="1">
                <a:latin typeface="+mn-lt"/>
              </a:rPr>
              <a:t>hyperfluorescence</a:t>
            </a:r>
            <a:r>
              <a:rPr lang="en-US" sz="2000" b="1" dirty="0">
                <a:latin typeface="+mn-lt"/>
              </a:rPr>
              <a:t> due to a window defect, suggestive of atrophy / sequelae of involvement of the retinal tissue;  macular </a:t>
            </a:r>
            <a:r>
              <a:rPr lang="en-US" sz="2000" b="1" dirty="0" err="1">
                <a:latin typeface="+mn-lt"/>
              </a:rPr>
              <a:t>hiperfluorescence</a:t>
            </a:r>
            <a:r>
              <a:rPr lang="en-US" sz="2000" b="1" dirty="0">
                <a:latin typeface="+mn-lt"/>
              </a:rPr>
              <a:t> due to a window defect sparing the foveal </a:t>
            </a:r>
            <a:r>
              <a:rPr lang="en-US" sz="2000" b="1" dirty="0" smtClean="0">
                <a:latin typeface="+mn-lt"/>
              </a:rPr>
              <a:t>region (Image 3 and 4). </a:t>
            </a:r>
            <a:r>
              <a:rPr lang="en-US" sz="2000" b="1" dirty="0">
                <a:latin typeface="+mn-lt"/>
              </a:rPr>
              <a:t>Presence of discontinuity of photoreceptor layer being preserved only in the foveal </a:t>
            </a:r>
            <a:r>
              <a:rPr lang="en-US" sz="2000" b="1" dirty="0" smtClean="0">
                <a:latin typeface="+mn-lt"/>
              </a:rPr>
              <a:t>region in OD. (Image 5). Syphilis </a:t>
            </a:r>
            <a:r>
              <a:rPr lang="en-US" sz="2000" b="1" dirty="0">
                <a:latin typeface="+mn-lt"/>
              </a:rPr>
              <a:t>was ruled out by serologic workup. The patient is being currently monitored by specialists in ophthalmology, otolaryngology and cardiology. </a:t>
            </a:r>
            <a:endParaRPr lang="pt-BR" sz="2000" b="1" dirty="0">
              <a:latin typeface="+mn-lt"/>
            </a:endParaRPr>
          </a:p>
          <a:p>
            <a:pPr algn="just" eaLnBrk="1" hangingPunct="1">
              <a:spcBef>
                <a:spcPct val="0"/>
              </a:spcBef>
              <a:buFontTx/>
              <a:buNone/>
            </a:pPr>
            <a:endParaRPr lang="en-US" altLang="pt-BR" sz="2000" b="1" dirty="0">
              <a:latin typeface="+mn-lt"/>
            </a:endParaRPr>
          </a:p>
        </p:txBody>
      </p:sp>
      <p:sp>
        <p:nvSpPr>
          <p:cNvPr id="21" name="Text Box 526"/>
          <p:cNvSpPr txBox="1">
            <a:spLocks noChangeArrowheads="1"/>
          </p:cNvSpPr>
          <p:nvPr/>
        </p:nvSpPr>
        <p:spPr bwMode="auto">
          <a:xfrm>
            <a:off x="886897" y="7144988"/>
            <a:ext cx="8667006" cy="435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2000" b="1" dirty="0" smtClean="0">
                <a:latin typeface="+mn-lt"/>
              </a:rPr>
              <a:t>          Congenital </a:t>
            </a:r>
            <a:r>
              <a:rPr lang="en-US" sz="2000" b="1" dirty="0">
                <a:latin typeface="+mn-lt"/>
              </a:rPr>
              <a:t>rubella syndrome (CRS) is a constellation of birth defects that include eye changes, cardiac malformations and deafness, caused by a virus composed of single-stranded RNA of the </a:t>
            </a:r>
            <a:r>
              <a:rPr lang="en-US" sz="2000" b="1" dirty="0" err="1">
                <a:latin typeface="+mn-lt"/>
              </a:rPr>
              <a:t>Togaviridae</a:t>
            </a:r>
            <a:r>
              <a:rPr lang="en-US" sz="2000" b="1" dirty="0">
                <a:latin typeface="+mn-lt"/>
              </a:rPr>
              <a:t> family</a:t>
            </a:r>
            <a:r>
              <a:rPr lang="en-US" sz="2000" b="1" dirty="0" smtClean="0">
                <a:latin typeface="+mn-lt"/>
              </a:rPr>
              <a:t>. </a:t>
            </a:r>
            <a:r>
              <a:rPr lang="en-US" sz="2000" b="1" dirty="0">
                <a:latin typeface="+mn-lt"/>
              </a:rPr>
              <a:t>The fetus is infected </a:t>
            </a:r>
            <a:r>
              <a:rPr lang="en-US" sz="2000" b="1" dirty="0" err="1">
                <a:latin typeface="+mn-lt"/>
              </a:rPr>
              <a:t>transplacentally</a:t>
            </a:r>
            <a:r>
              <a:rPr lang="en-US" sz="2000" b="1" dirty="0">
                <a:latin typeface="+mn-lt"/>
              </a:rPr>
              <a:t> during primary infection, especially in the presence of maternal </a:t>
            </a:r>
            <a:r>
              <a:rPr lang="en-US" sz="2000" b="1" dirty="0" err="1">
                <a:latin typeface="+mn-lt"/>
              </a:rPr>
              <a:t>exanthematic</a:t>
            </a:r>
            <a:r>
              <a:rPr lang="en-US" sz="2000" b="1" dirty="0">
                <a:latin typeface="+mn-lt"/>
              </a:rPr>
              <a:t> eruption. The rates of fetal infections are highest during the first 10 weeks of pregnancy and after the 36th week, the severity of the condition being inversely proportional to the gestational age at the time of exposure. Salt and pepper </a:t>
            </a:r>
            <a:r>
              <a:rPr lang="en-US" sz="2000" b="1" dirty="0" err="1">
                <a:latin typeface="+mn-lt"/>
              </a:rPr>
              <a:t>retinoapathy</a:t>
            </a:r>
            <a:r>
              <a:rPr lang="en-US" sz="2000" b="1" dirty="0">
                <a:latin typeface="+mn-lt"/>
              </a:rPr>
              <a:t> associated with systemic findings and a history of maternal exposure to rubella may suggest the diagnosis of CRS. </a:t>
            </a:r>
            <a:endParaRPr lang="en-US" sz="2000" b="1" dirty="0" smtClean="0">
              <a:latin typeface="+mn-lt"/>
            </a:endParaRPr>
          </a:p>
          <a:p>
            <a:pPr algn="just">
              <a:spcBef>
                <a:spcPct val="0"/>
              </a:spcBef>
              <a:buNone/>
            </a:pPr>
            <a:r>
              <a:rPr lang="en-US" sz="2000" b="1" dirty="0">
                <a:latin typeface="+mn-lt"/>
              </a:rPr>
              <a:t> </a:t>
            </a:r>
            <a:r>
              <a:rPr lang="en-US" sz="2000" b="1" dirty="0" smtClean="0">
                <a:latin typeface="+mn-lt"/>
              </a:rPr>
              <a:t>         Diagnostic </a:t>
            </a:r>
            <a:r>
              <a:rPr lang="en-US" sz="2000" b="1" dirty="0">
                <a:latin typeface="+mn-lt"/>
              </a:rPr>
              <a:t>criteria include a four-fold increase in rubella-specific IgG in paired serum; serological conversion of rubella-specific IgM; or finding rubella-specific IgM or IgA antibodies in umbilical cord blood</a:t>
            </a:r>
            <a:r>
              <a:rPr lang="en-US" sz="2000" b="1" dirty="0" smtClean="0">
                <a:latin typeface="+mn-lt"/>
              </a:rPr>
              <a:t>. Ocular </a:t>
            </a:r>
            <a:r>
              <a:rPr lang="en-US" sz="2000" b="1" dirty="0">
                <a:latin typeface="+mn-lt"/>
              </a:rPr>
              <a:t>involvement in CRS is seen in about 75% of patients and its main manifestation is salt-and-pepper </a:t>
            </a:r>
            <a:r>
              <a:rPr lang="en-US" sz="2000" b="1" dirty="0" err="1">
                <a:latin typeface="+mn-lt"/>
              </a:rPr>
              <a:t>pigmentary</a:t>
            </a:r>
            <a:r>
              <a:rPr lang="en-US" sz="2000" b="1" dirty="0">
                <a:latin typeface="+mn-lt"/>
              </a:rPr>
              <a:t> retinopathy, which can be stationary or progressive. </a:t>
            </a:r>
            <a:endParaRPr lang="en-US" sz="2000" b="1" dirty="0" smtClean="0">
              <a:latin typeface="+mn-lt"/>
            </a:endParaRPr>
          </a:p>
        </p:txBody>
      </p:sp>
      <p:sp>
        <p:nvSpPr>
          <p:cNvPr id="22"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3597570" y="6460450"/>
            <a:ext cx="3235151" cy="508969"/>
          </a:xfrm>
          <a:prstGeom prst="rect">
            <a:avLst/>
          </a:prstGeom>
          <a:solidFill>
            <a:srgbClr val="A90707"/>
          </a:solidFill>
          <a:ln>
            <a:noFill/>
          </a:ln>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u="sng" dirty="0" smtClean="0">
                <a:solidFill>
                  <a:schemeClr val="bg1"/>
                </a:solidFill>
                <a:latin typeface="Tahoma" panose="020B0604030504040204" pitchFamily="34" charset="0"/>
              </a:rPr>
              <a:t>INTRODUCTION</a:t>
            </a:r>
            <a:endParaRPr lang="pt-BR" altLang="pt-BR" sz="2999" b="1" u="sng" dirty="0">
              <a:solidFill>
                <a:schemeClr val="bg1"/>
              </a:solidFill>
              <a:latin typeface="Tahoma" panose="020B0604030504040204" pitchFamily="34" charset="0"/>
            </a:endParaRPr>
          </a:p>
        </p:txBody>
      </p:sp>
      <p:sp>
        <p:nvSpPr>
          <p:cNvPr id="24" name="Text Box 526"/>
          <p:cNvSpPr txBox="1">
            <a:spLocks noChangeArrowheads="1"/>
          </p:cNvSpPr>
          <p:nvPr/>
        </p:nvSpPr>
        <p:spPr bwMode="auto">
          <a:xfrm>
            <a:off x="886897" y="12198349"/>
            <a:ext cx="8667006" cy="35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2000" b="1" dirty="0" smtClean="0">
                <a:latin typeface="+mn-lt"/>
              </a:rPr>
              <a:t>          Medical </a:t>
            </a:r>
            <a:r>
              <a:rPr lang="en-US" sz="2000" b="1" dirty="0">
                <a:latin typeface="+mn-lt"/>
              </a:rPr>
              <a:t>record review.</a:t>
            </a:r>
            <a:endParaRPr lang="en-US" altLang="pt-BR" sz="2000" b="1" dirty="0">
              <a:latin typeface="+mn-lt"/>
            </a:endParaRPr>
          </a:p>
        </p:txBody>
      </p:sp>
      <p:sp>
        <p:nvSpPr>
          <p:cNvPr id="25"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4155052" y="11622490"/>
            <a:ext cx="2036105" cy="508969"/>
          </a:xfrm>
          <a:prstGeom prst="rect">
            <a:avLst/>
          </a:prstGeom>
          <a:solidFill>
            <a:srgbClr val="A90707"/>
          </a:solidFill>
          <a:ln>
            <a:noFill/>
          </a:ln>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u="sng" dirty="0" smtClean="0">
                <a:solidFill>
                  <a:schemeClr val="bg1"/>
                </a:solidFill>
                <a:latin typeface="Tahoma" panose="020B0604030504040204" pitchFamily="34" charset="0"/>
              </a:rPr>
              <a:t>METHODS</a:t>
            </a:r>
            <a:endParaRPr lang="pt-BR" altLang="pt-BR" sz="2999" b="1" u="sng" dirty="0">
              <a:solidFill>
                <a:schemeClr val="bg1"/>
              </a:solidFill>
              <a:latin typeface="Tahoma" panose="020B0604030504040204" pitchFamily="34" charset="0"/>
            </a:endParaRPr>
          </a:p>
        </p:txBody>
      </p:sp>
      <p:sp>
        <p:nvSpPr>
          <p:cNvPr id="27"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22707674" y="8633761"/>
            <a:ext cx="2622804" cy="508969"/>
          </a:xfrm>
          <a:prstGeom prst="rect">
            <a:avLst/>
          </a:prstGeom>
          <a:solidFill>
            <a:srgbClr val="A90707"/>
          </a:solidFill>
          <a:ln>
            <a:noFill/>
          </a:ln>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u="sng" dirty="0" smtClean="0">
                <a:solidFill>
                  <a:schemeClr val="bg1"/>
                </a:solidFill>
                <a:latin typeface="Tahoma" panose="020B0604030504040204" pitchFamily="34" charset="0"/>
              </a:rPr>
              <a:t>DISCUSSION</a:t>
            </a:r>
            <a:endParaRPr lang="pt-BR" altLang="pt-BR" sz="2999" b="1" u="sng" dirty="0">
              <a:solidFill>
                <a:schemeClr val="bg1"/>
              </a:solidFill>
              <a:latin typeface="Tahoma" panose="020B0604030504040204" pitchFamily="34" charset="0"/>
            </a:endParaRPr>
          </a:p>
        </p:txBody>
      </p:sp>
      <p:sp>
        <p:nvSpPr>
          <p:cNvPr id="28" name="Text Box 526"/>
          <p:cNvSpPr txBox="1">
            <a:spLocks noChangeArrowheads="1"/>
          </p:cNvSpPr>
          <p:nvPr/>
        </p:nvSpPr>
        <p:spPr bwMode="auto">
          <a:xfrm>
            <a:off x="19170869" y="9252545"/>
            <a:ext cx="8810740" cy="38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buNone/>
            </a:pPr>
            <a:r>
              <a:rPr lang="en-US" sz="2000" b="1" dirty="0">
                <a:latin typeface="+mn-lt"/>
              </a:rPr>
              <a:t> </a:t>
            </a:r>
            <a:r>
              <a:rPr lang="en-US" sz="2000" b="1" dirty="0" smtClean="0">
                <a:latin typeface="+mn-lt"/>
              </a:rPr>
              <a:t>         The </a:t>
            </a:r>
            <a:r>
              <a:rPr lang="en-US" sz="2000" b="1" dirty="0">
                <a:latin typeface="+mn-lt"/>
              </a:rPr>
              <a:t>rubella is considered an important cause of blindness in developing countries, however the epidemic pattern of the disease was interrupted after the 2000s with the introduction of the vaccine in the Brazilian vaccination calendar.</a:t>
            </a:r>
          </a:p>
          <a:p>
            <a:pPr algn="just">
              <a:buNone/>
            </a:pPr>
            <a:r>
              <a:rPr lang="en-US" sz="2000" b="1" dirty="0">
                <a:latin typeface="+mn-lt"/>
              </a:rPr>
              <a:t>          Although the mechanism of the disease is not known at the cellular level, it is believed that the rubella virus inhibits cell multiplication and establishes a chronic and persistent infection during organogenesis, with maintenance of its replication even after birth, which leads to continuous tissue damage, sometimes until adulthood. </a:t>
            </a:r>
          </a:p>
          <a:p>
            <a:pPr algn="just">
              <a:buNone/>
            </a:pPr>
            <a:r>
              <a:rPr lang="en-US" sz="2000" b="1" dirty="0">
                <a:latin typeface="+mn-lt"/>
              </a:rPr>
              <a:t>          Salt and pepper retinopathy, although exuberant, is commonly observed, and does not impair visual function, unless complications develop, including congenital cataracts and </a:t>
            </a:r>
            <a:r>
              <a:rPr lang="en-US" sz="2000" b="1" dirty="0" err="1">
                <a:latin typeface="+mn-lt"/>
              </a:rPr>
              <a:t>microphthalmia</a:t>
            </a:r>
            <a:r>
              <a:rPr lang="en-US" sz="2000" b="1" dirty="0">
                <a:latin typeface="+mn-lt"/>
              </a:rPr>
              <a:t>, which are the most frequent causes of visual impairment in these patients. </a:t>
            </a:r>
            <a:endParaRPr lang="pt-BR" sz="2000" b="1" dirty="0">
              <a:latin typeface="+mn-lt"/>
            </a:endParaRPr>
          </a:p>
        </p:txBody>
      </p:sp>
      <p:sp>
        <p:nvSpPr>
          <p:cNvPr id="29"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22446384" y="13366090"/>
            <a:ext cx="3145383" cy="508969"/>
          </a:xfrm>
          <a:prstGeom prst="rect">
            <a:avLst/>
          </a:prstGeom>
          <a:solidFill>
            <a:srgbClr val="A90707"/>
          </a:solidFill>
          <a:ln>
            <a:noFill/>
          </a:ln>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u="sng" dirty="0" smtClean="0">
                <a:solidFill>
                  <a:schemeClr val="bg1"/>
                </a:solidFill>
                <a:latin typeface="Tahoma" panose="020B0604030504040204" pitchFamily="34" charset="0"/>
              </a:rPr>
              <a:t>BIBLIOGRAPHY</a:t>
            </a:r>
            <a:endParaRPr lang="pt-BR" altLang="pt-BR" sz="2999" b="1" u="sng" dirty="0">
              <a:solidFill>
                <a:schemeClr val="bg1"/>
              </a:solidFill>
              <a:latin typeface="Tahoma" panose="020B0604030504040204" pitchFamily="34" charset="0"/>
            </a:endParaRPr>
          </a:p>
        </p:txBody>
      </p:sp>
      <p:sp>
        <p:nvSpPr>
          <p:cNvPr id="30" name="Text Box 526"/>
          <p:cNvSpPr txBox="1">
            <a:spLocks noChangeArrowheads="1"/>
          </p:cNvSpPr>
          <p:nvPr/>
        </p:nvSpPr>
        <p:spPr bwMode="auto">
          <a:xfrm>
            <a:off x="19507200" y="14041497"/>
            <a:ext cx="8084600" cy="35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buNone/>
            </a:pPr>
            <a:r>
              <a:rPr lang="en-US" altLang="pt-BR" sz="2000" b="1" dirty="0">
                <a:latin typeface="+mn-lt"/>
              </a:rPr>
              <a:t>1. </a:t>
            </a:r>
            <a:r>
              <a:rPr lang="pt-BR" sz="2000" b="1" dirty="0">
                <a:latin typeface="+mn-lt"/>
                <a:cs typeface="Arial" panose="020B0604020202020204" pitchFamily="34" charset="0"/>
              </a:rPr>
              <a:t>American </a:t>
            </a:r>
            <a:r>
              <a:rPr lang="pt-BR" sz="2000" b="1" dirty="0" err="1">
                <a:latin typeface="+mn-lt"/>
                <a:cs typeface="Arial" panose="020B0604020202020204" pitchFamily="34" charset="0"/>
              </a:rPr>
              <a:t>Academy</a:t>
            </a:r>
            <a:r>
              <a:rPr lang="pt-BR" sz="2000" b="1" dirty="0">
                <a:latin typeface="+mn-lt"/>
                <a:cs typeface="Arial" panose="020B0604020202020204" pitchFamily="34" charset="0"/>
              </a:rPr>
              <a:t> of Ophthalmology – http://www.aao.org/.</a:t>
            </a:r>
          </a:p>
        </p:txBody>
      </p:sp>
      <p:sp>
        <p:nvSpPr>
          <p:cNvPr id="2" name="Retângulo 1"/>
          <p:cNvSpPr/>
          <p:nvPr/>
        </p:nvSpPr>
        <p:spPr>
          <a:xfrm>
            <a:off x="1210147" y="1151919"/>
            <a:ext cx="23710080" cy="1012585"/>
          </a:xfrm>
          <a:prstGeom prst="rect">
            <a:avLst/>
          </a:prstGeom>
        </p:spPr>
        <p:txBody>
          <a:bodyPr wrap="none">
            <a:spAutoFit/>
          </a:bodyPr>
          <a:lstStyle/>
          <a:p>
            <a:pPr algn="just">
              <a:lnSpc>
                <a:spcPct val="115000"/>
              </a:lnSpc>
              <a:spcAft>
                <a:spcPts val="800"/>
              </a:spcAft>
            </a:pPr>
            <a:r>
              <a:rPr lang="en-US" sz="5200" b="1" u="sng" dirty="0">
                <a:solidFill>
                  <a:schemeClr val="bg1"/>
                </a:solidFill>
                <a:latin typeface="Calibri" panose="020F0502020204030204" pitchFamily="34" charset="0"/>
                <a:ea typeface="Calibri" panose="020F0502020204030204" pitchFamily="34" charset="0"/>
                <a:cs typeface="Calibri" panose="020F0502020204030204" pitchFamily="34" charset="0"/>
              </a:rPr>
              <a:t>SALT AND PEPPER RETINOPATHY IN CONGENITAL RUBELLA SYNDROME: CASE REPORT</a:t>
            </a:r>
            <a:endParaRPr lang="pt-BR" sz="5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tângulo 17"/>
          <p:cNvSpPr/>
          <p:nvPr/>
        </p:nvSpPr>
        <p:spPr>
          <a:xfrm>
            <a:off x="1255406" y="2266845"/>
            <a:ext cx="23337141" cy="2318583"/>
          </a:xfrm>
          <a:prstGeom prst="rect">
            <a:avLst/>
          </a:prstGeom>
        </p:spPr>
        <p:txBody>
          <a:bodyPr wrap="square">
            <a:spAutoFit/>
          </a:bodyPr>
          <a:lstStyle/>
          <a:p>
            <a:pPr algn="ctr">
              <a:lnSpc>
                <a:spcPct val="115000"/>
              </a:lnSpc>
              <a:spcAft>
                <a:spcPts val="800"/>
              </a:spcAft>
            </a:pPr>
            <a:r>
              <a:rPr lang="en-US" sz="40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Andréia Novelli; Paulo Henrique Horizonte; Luciano </a:t>
            </a:r>
            <a:r>
              <a:rPr lang="en-US" sz="40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Fuzatto</a:t>
            </a:r>
            <a:r>
              <a:rPr lang="en-US" sz="40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Lucas </a:t>
            </a:r>
            <a:r>
              <a:rPr lang="en-US" sz="40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Holdack</a:t>
            </a:r>
            <a:r>
              <a:rPr lang="en-US" sz="40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Gabriella M. </a:t>
            </a:r>
            <a:r>
              <a:rPr lang="en-US" sz="40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Mingione</a:t>
            </a:r>
            <a:r>
              <a:rPr lang="en-US" sz="40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Fernanda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Salata</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Antunes</a:t>
            </a:r>
            <a:r>
              <a:rPr lang="en-US" sz="40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Carolina Maria B. </a:t>
            </a:r>
            <a:r>
              <a:rPr lang="en-US" sz="40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Lemos</a:t>
            </a:r>
            <a:r>
              <a:rPr lang="en-US" sz="40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André Marcelo V. Gomes.</a:t>
            </a:r>
          </a:p>
          <a:p>
            <a:pPr algn="ctr">
              <a:lnSpc>
                <a:spcPct val="115000"/>
              </a:lnSpc>
              <a:spcAft>
                <a:spcPts val="800"/>
              </a:spcAft>
            </a:pPr>
            <a:r>
              <a:rPr lang="en-US" sz="4000" b="1" i="1"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Instituto</a:t>
            </a:r>
            <a:r>
              <a:rPr lang="en-US" sz="4000" b="1" i="1"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b="1" i="1"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Suel</a:t>
            </a:r>
            <a:r>
              <a:rPr lang="en-US" sz="4000" b="1" i="1"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b="1" i="1"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Abujamra</a:t>
            </a:r>
            <a:endParaRPr lang="en-US" sz="4000" b="1" i="1" dirty="0" smtClean="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4228161" y="12673515"/>
            <a:ext cx="1837332" cy="508969"/>
          </a:xfrm>
          <a:prstGeom prst="rect">
            <a:avLst/>
          </a:prstGeom>
          <a:solidFill>
            <a:srgbClr val="A90707"/>
          </a:solidFill>
          <a:ln>
            <a:noFill/>
          </a:ln>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u="sng" dirty="0" smtClean="0">
                <a:solidFill>
                  <a:schemeClr val="bg1"/>
                </a:solidFill>
                <a:latin typeface="Tahoma" panose="020B0604030504040204" pitchFamily="34" charset="0"/>
              </a:rPr>
              <a:t>RESULTS</a:t>
            </a:r>
            <a:endParaRPr lang="pt-BR" altLang="pt-BR" sz="2999" b="1" u="sng" dirty="0">
              <a:solidFill>
                <a:schemeClr val="bg1"/>
              </a:solidFill>
              <a:latin typeface="Tahoma" panose="020B0604030504040204" pitchFamily="34" charset="0"/>
            </a:endParaRPr>
          </a:p>
        </p:txBody>
      </p:sp>
      <p:sp>
        <p:nvSpPr>
          <p:cNvPr id="23" name="Text Box 526"/>
          <p:cNvSpPr txBox="1">
            <a:spLocks noChangeArrowheads="1"/>
          </p:cNvSpPr>
          <p:nvPr/>
        </p:nvSpPr>
        <p:spPr bwMode="auto">
          <a:xfrm>
            <a:off x="881642" y="13232437"/>
            <a:ext cx="8667006" cy="195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buNone/>
            </a:pPr>
            <a:r>
              <a:rPr lang="en-US" sz="2000" b="1" dirty="0" smtClean="0">
                <a:latin typeface="+mn-lt"/>
              </a:rPr>
              <a:t>          A </a:t>
            </a:r>
            <a:r>
              <a:rPr lang="en-US" sz="2000" b="1" dirty="0">
                <a:latin typeface="+mn-lt"/>
              </a:rPr>
              <a:t>35-years-old female patient presented with a history of deafness since birth, cardiac disease and renal structural changes. Her mother reported a condition compatible with rubella in the first trimester of pregnancy, with viral </a:t>
            </a:r>
            <a:r>
              <a:rPr lang="en-US" sz="2000" b="1" dirty="0" err="1">
                <a:latin typeface="+mn-lt"/>
              </a:rPr>
              <a:t>prodromes</a:t>
            </a:r>
            <a:r>
              <a:rPr lang="en-US" sz="2000" b="1" dirty="0">
                <a:latin typeface="+mn-lt"/>
              </a:rPr>
              <a:t>, followed by a typical cutaneous rash. </a:t>
            </a:r>
            <a:endParaRPr lang="en-US" sz="2000" b="1" dirty="0" smtClean="0">
              <a:latin typeface="+mn-lt"/>
            </a:endParaRPr>
          </a:p>
          <a:p>
            <a:pPr algn="just">
              <a:buNone/>
            </a:pPr>
            <a:r>
              <a:rPr lang="en-US" sz="2000" b="1" dirty="0">
                <a:latin typeface="+mn-lt"/>
              </a:rPr>
              <a:t> </a:t>
            </a:r>
            <a:r>
              <a:rPr lang="en-US" sz="2000" b="1" dirty="0" smtClean="0">
                <a:latin typeface="+mn-lt"/>
              </a:rPr>
              <a:t>          Her </a:t>
            </a:r>
            <a:r>
              <a:rPr lang="en-US" sz="2000" b="1" dirty="0">
                <a:latin typeface="+mn-lt"/>
              </a:rPr>
              <a:t>best corrected visual acuity (BCVA) was 20/30 in the right eye and 20/25 in the left eye. Anterior segment examination was unremarkable. </a:t>
            </a:r>
            <a:endParaRPr lang="en-US" altLang="pt-BR" sz="2000" b="1" dirty="0">
              <a:latin typeface="+mn-lt"/>
            </a:endParaRPr>
          </a:p>
        </p:txBody>
      </p:sp>
      <p:sp>
        <p:nvSpPr>
          <p:cNvPr id="31"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13500310" y="8330366"/>
            <a:ext cx="1654590" cy="508969"/>
          </a:xfrm>
          <a:prstGeom prst="rect">
            <a:avLst/>
          </a:prstGeom>
          <a:solidFill>
            <a:srgbClr val="A90707"/>
          </a:solidFill>
          <a:ln>
            <a:noFill/>
          </a:ln>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u="sng" dirty="0" smtClean="0">
                <a:solidFill>
                  <a:schemeClr val="bg1"/>
                </a:solidFill>
                <a:latin typeface="Tahoma" panose="020B0604030504040204" pitchFamily="34" charset="0"/>
              </a:rPr>
              <a:t>IMAGES</a:t>
            </a:r>
            <a:endParaRPr lang="pt-BR" altLang="pt-BR" sz="2999" b="1" u="sng" dirty="0">
              <a:solidFill>
                <a:schemeClr val="bg1"/>
              </a:solidFill>
              <a:latin typeface="Tahoma" panose="020B0604030504040204" pitchFamily="34" charset="0"/>
            </a:endParaRPr>
          </a:p>
        </p:txBody>
      </p:sp>
      <p:pic>
        <p:nvPicPr>
          <p:cNvPr id="12" name="Imagem 11"/>
          <p:cNvPicPr>
            <a:picLocks noChangeAspect="1"/>
          </p:cNvPicPr>
          <p:nvPr/>
        </p:nvPicPr>
        <p:blipFill>
          <a:blip r:embed="rId4"/>
          <a:stretch>
            <a:fillRect/>
          </a:stretch>
        </p:blipFill>
        <p:spPr>
          <a:xfrm>
            <a:off x="18930048" y="5196382"/>
            <a:ext cx="9217098" cy="3116893"/>
          </a:xfrm>
          <a:prstGeom prst="rect">
            <a:avLst/>
          </a:prstGeom>
        </p:spPr>
        <p:style>
          <a:lnRef idx="2">
            <a:schemeClr val="dk1"/>
          </a:lnRef>
          <a:fillRef idx="1">
            <a:schemeClr val="lt1"/>
          </a:fillRef>
          <a:effectRef idx="0">
            <a:schemeClr val="dk1"/>
          </a:effectRef>
          <a:fontRef idx="minor">
            <a:schemeClr val="dk1"/>
          </a:fontRef>
        </p:style>
      </p:pic>
      <p:grpSp>
        <p:nvGrpSpPr>
          <p:cNvPr id="14" name="Agrupar 13"/>
          <p:cNvGrpSpPr/>
          <p:nvPr/>
        </p:nvGrpSpPr>
        <p:grpSpPr>
          <a:xfrm>
            <a:off x="10342762" y="9025416"/>
            <a:ext cx="8168494" cy="6345865"/>
            <a:chOff x="10001519" y="8579503"/>
            <a:chExt cx="8659590" cy="6840559"/>
          </a:xfrm>
        </p:grpSpPr>
        <p:pic>
          <p:nvPicPr>
            <p:cNvPr id="11" name="Imagem 10"/>
            <p:cNvPicPr>
              <a:picLocks noChangeAspect="1"/>
            </p:cNvPicPr>
            <p:nvPr/>
          </p:nvPicPr>
          <p:blipFill>
            <a:blip r:embed="rId5"/>
            <a:stretch>
              <a:fillRect/>
            </a:stretch>
          </p:blipFill>
          <p:spPr>
            <a:xfrm>
              <a:off x="10001519" y="8579503"/>
              <a:ext cx="8659590" cy="3140210"/>
            </a:xfrm>
            <a:prstGeom prst="rect">
              <a:avLst/>
            </a:prstGeom>
          </p:spPr>
          <p:style>
            <a:lnRef idx="2">
              <a:schemeClr val="dk1"/>
            </a:lnRef>
            <a:fillRef idx="1">
              <a:schemeClr val="lt1"/>
            </a:fillRef>
            <a:effectRef idx="0">
              <a:schemeClr val="dk1"/>
            </a:effectRef>
            <a:fontRef idx="minor">
              <a:schemeClr val="dk1"/>
            </a:fontRef>
          </p:style>
        </p:pic>
        <p:pic>
          <p:nvPicPr>
            <p:cNvPr id="13" name="Imagem 12"/>
            <p:cNvPicPr>
              <a:picLocks noChangeAspect="1"/>
            </p:cNvPicPr>
            <p:nvPr/>
          </p:nvPicPr>
          <p:blipFill>
            <a:blip r:embed="rId6"/>
            <a:stretch>
              <a:fillRect/>
            </a:stretch>
          </p:blipFill>
          <p:spPr>
            <a:xfrm>
              <a:off x="10001519" y="11776450"/>
              <a:ext cx="8659589" cy="3643612"/>
            </a:xfrm>
            <a:prstGeom prst="rect">
              <a:avLst/>
            </a:prstGeom>
          </p:spPr>
          <p:style>
            <a:lnRef idx="2">
              <a:schemeClr val="dk1"/>
            </a:lnRef>
            <a:fillRef idx="1">
              <a:schemeClr val="lt1"/>
            </a:fillRef>
            <a:effectRef idx="0">
              <a:schemeClr val="dk1"/>
            </a:effectRef>
            <a:fontRef idx="minor">
              <a:schemeClr val="dk1"/>
            </a:fontRef>
          </p:style>
        </p:pic>
      </p:grpSp>
      <p:sp>
        <p:nvSpPr>
          <p:cNvPr id="32" name="Text Box 526"/>
          <p:cNvSpPr txBox="1">
            <a:spLocks noChangeArrowheads="1"/>
          </p:cNvSpPr>
          <p:nvPr/>
        </p:nvSpPr>
        <p:spPr bwMode="auto">
          <a:xfrm>
            <a:off x="10024427" y="8578156"/>
            <a:ext cx="1136879" cy="2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1400" b="1" dirty="0" smtClean="0">
                <a:solidFill>
                  <a:schemeClr val="bg1"/>
                </a:solidFill>
                <a:latin typeface="+mn-lt"/>
              </a:rPr>
              <a:t>Image 1</a:t>
            </a:r>
            <a:endParaRPr lang="en-US" altLang="pt-BR" sz="1400" b="1" dirty="0">
              <a:solidFill>
                <a:schemeClr val="bg1"/>
              </a:solidFill>
              <a:latin typeface="+mn-lt"/>
            </a:endParaRPr>
          </a:p>
        </p:txBody>
      </p:sp>
      <p:sp>
        <p:nvSpPr>
          <p:cNvPr id="33" name="Text Box 526"/>
          <p:cNvSpPr txBox="1">
            <a:spLocks noChangeArrowheads="1"/>
          </p:cNvSpPr>
          <p:nvPr/>
        </p:nvSpPr>
        <p:spPr bwMode="auto">
          <a:xfrm>
            <a:off x="17942818" y="8571394"/>
            <a:ext cx="1136879" cy="2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1400" b="1" dirty="0" smtClean="0">
                <a:solidFill>
                  <a:schemeClr val="bg1"/>
                </a:solidFill>
                <a:latin typeface="+mn-lt"/>
              </a:rPr>
              <a:t>Image 2</a:t>
            </a:r>
            <a:endParaRPr lang="en-US" altLang="pt-BR" sz="1400" b="1" dirty="0">
              <a:solidFill>
                <a:schemeClr val="bg1"/>
              </a:solidFill>
              <a:latin typeface="+mn-lt"/>
            </a:endParaRPr>
          </a:p>
        </p:txBody>
      </p:sp>
      <p:sp>
        <p:nvSpPr>
          <p:cNvPr id="34" name="Text Box 526"/>
          <p:cNvSpPr txBox="1">
            <a:spLocks noChangeArrowheads="1"/>
          </p:cNvSpPr>
          <p:nvPr/>
        </p:nvSpPr>
        <p:spPr bwMode="auto">
          <a:xfrm>
            <a:off x="17715619" y="11991167"/>
            <a:ext cx="1136879" cy="2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1400" b="1" dirty="0" smtClean="0">
                <a:solidFill>
                  <a:schemeClr val="bg1"/>
                </a:solidFill>
                <a:latin typeface="+mn-lt"/>
              </a:rPr>
              <a:t>Image </a:t>
            </a:r>
            <a:r>
              <a:rPr lang="en-US" sz="1400" b="1" dirty="0">
                <a:solidFill>
                  <a:schemeClr val="bg1"/>
                </a:solidFill>
                <a:latin typeface="+mn-lt"/>
              </a:rPr>
              <a:t>4</a:t>
            </a:r>
            <a:endParaRPr lang="en-US" altLang="pt-BR" sz="1400" b="1" dirty="0">
              <a:solidFill>
                <a:schemeClr val="bg1"/>
              </a:solidFill>
              <a:latin typeface="+mn-lt"/>
            </a:endParaRPr>
          </a:p>
        </p:txBody>
      </p:sp>
      <p:sp>
        <p:nvSpPr>
          <p:cNvPr id="35" name="Text Box 526"/>
          <p:cNvSpPr txBox="1">
            <a:spLocks noChangeArrowheads="1"/>
          </p:cNvSpPr>
          <p:nvPr/>
        </p:nvSpPr>
        <p:spPr bwMode="auto">
          <a:xfrm>
            <a:off x="10384588" y="11998241"/>
            <a:ext cx="1136879" cy="2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1400" b="1" dirty="0" smtClean="0">
                <a:solidFill>
                  <a:schemeClr val="bg1"/>
                </a:solidFill>
                <a:latin typeface="+mn-lt"/>
              </a:rPr>
              <a:t>Image 3</a:t>
            </a:r>
            <a:endParaRPr lang="en-US" altLang="pt-BR" sz="1400" b="1" dirty="0">
              <a:solidFill>
                <a:schemeClr val="bg1"/>
              </a:solidFill>
              <a:latin typeface="+mn-lt"/>
            </a:endParaRPr>
          </a:p>
        </p:txBody>
      </p:sp>
      <p:sp>
        <p:nvSpPr>
          <p:cNvPr id="36" name="Text Box 526"/>
          <p:cNvSpPr txBox="1">
            <a:spLocks noChangeArrowheads="1"/>
          </p:cNvSpPr>
          <p:nvPr/>
        </p:nvSpPr>
        <p:spPr bwMode="auto">
          <a:xfrm>
            <a:off x="18930048" y="5181192"/>
            <a:ext cx="1136879" cy="2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1400" b="1" dirty="0" smtClean="0">
                <a:solidFill>
                  <a:schemeClr val="bg1"/>
                </a:solidFill>
                <a:latin typeface="+mn-lt"/>
              </a:rPr>
              <a:t>Image </a:t>
            </a:r>
            <a:r>
              <a:rPr lang="en-US" sz="1400" b="1" dirty="0">
                <a:solidFill>
                  <a:schemeClr val="bg1"/>
                </a:solidFill>
                <a:latin typeface="+mn-lt"/>
              </a:rPr>
              <a:t>5</a:t>
            </a:r>
            <a:endParaRPr lang="en-US" altLang="pt-BR" sz="1400" b="1" dirty="0">
              <a:solidFill>
                <a:schemeClr val="bg1"/>
              </a:solidFill>
              <a:latin typeface="+mn-lt"/>
            </a:endParaRPr>
          </a:p>
        </p:txBody>
      </p:sp>
      <p:sp>
        <p:nvSpPr>
          <p:cNvPr id="37" name="Text Box 526"/>
          <p:cNvSpPr txBox="1">
            <a:spLocks noChangeArrowheads="1"/>
          </p:cNvSpPr>
          <p:nvPr/>
        </p:nvSpPr>
        <p:spPr bwMode="auto">
          <a:xfrm>
            <a:off x="10384587" y="9032178"/>
            <a:ext cx="1136879" cy="2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1400" b="1" dirty="0" smtClean="0">
                <a:solidFill>
                  <a:schemeClr val="bg1"/>
                </a:solidFill>
                <a:latin typeface="+mn-lt"/>
              </a:rPr>
              <a:t>Image 1</a:t>
            </a:r>
            <a:endParaRPr lang="en-US" altLang="pt-BR" sz="1400" b="1" dirty="0">
              <a:solidFill>
                <a:schemeClr val="bg1"/>
              </a:solidFill>
              <a:latin typeface="+mn-lt"/>
            </a:endParaRPr>
          </a:p>
        </p:txBody>
      </p:sp>
      <p:sp>
        <p:nvSpPr>
          <p:cNvPr id="38" name="Text Box 526"/>
          <p:cNvSpPr txBox="1">
            <a:spLocks noChangeArrowheads="1"/>
          </p:cNvSpPr>
          <p:nvPr/>
        </p:nvSpPr>
        <p:spPr bwMode="auto">
          <a:xfrm>
            <a:off x="17715619" y="9032178"/>
            <a:ext cx="1136879" cy="2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1400" b="1" dirty="0" smtClean="0">
                <a:solidFill>
                  <a:schemeClr val="bg1"/>
                </a:solidFill>
                <a:latin typeface="+mn-lt"/>
              </a:rPr>
              <a:t>Image </a:t>
            </a:r>
            <a:r>
              <a:rPr lang="en-US" sz="1400" b="1" dirty="0">
                <a:solidFill>
                  <a:schemeClr val="bg1"/>
                </a:solidFill>
                <a:latin typeface="+mn-lt"/>
              </a:rPr>
              <a:t>2</a:t>
            </a:r>
            <a:endParaRPr lang="en-US" altLang="pt-BR" sz="1400" b="1" dirty="0">
              <a:solidFill>
                <a:schemeClr val="bg1"/>
              </a:solidFill>
              <a:latin typeface="+mn-lt"/>
            </a:endParaRPr>
          </a:p>
        </p:txBody>
      </p:sp>
    </p:spTree>
    <p:extLst>
      <p:ext uri="{BB962C8B-B14F-4D97-AF65-F5344CB8AC3E}">
        <p14:creationId xmlns:p14="http://schemas.microsoft.com/office/powerpoint/2010/main" val="3170642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TotalTime>
  <Words>629</Words>
  <Application>Microsoft Office PowerPoint</Application>
  <PresentationFormat>Personalizar</PresentationFormat>
  <Paragraphs>30</Paragraphs>
  <Slides>1</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MS PGothic</vt:lpstr>
      <vt:lpstr>Arial</vt:lpstr>
      <vt:lpstr>Calibri</vt:lpstr>
      <vt:lpstr>Calibri Light</vt:lpstr>
      <vt:lpstr>Tahoma</vt:lpstr>
      <vt:lpstr>Times New Roman</vt:lpstr>
      <vt:lpstr>Tema do Office</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Andréia Novelli</dc:creator>
  <cp:lastModifiedBy>Andréia Novelli</cp:lastModifiedBy>
  <cp:revision>62</cp:revision>
  <dcterms:created xsi:type="dcterms:W3CDTF">2020-01-26T21:00:22Z</dcterms:created>
  <dcterms:modified xsi:type="dcterms:W3CDTF">2020-02-02T00:25:01Z</dcterms:modified>
</cp:coreProperties>
</file>