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46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97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11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72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5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3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46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2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52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66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13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721ED-484A-4D24-A650-50EB4CE512B2}" type="datetimeFigureOut">
              <a:rPr lang="pt-BR" smtClean="0"/>
              <a:t>02/12/2019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8FCB-14C1-47C2-9968-905B94A2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9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altLang="pt-BR" sz="4400" dirty="0" err="1">
                <a:solidFill>
                  <a:schemeClr val="bg2">
                    <a:lumMod val="25000"/>
                  </a:schemeClr>
                </a:solidFill>
                <a:latin typeface="inherit"/>
              </a:rPr>
              <a:t>Purtscher-like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> </a:t>
            </a:r>
            <a:r>
              <a:rPr lang="pt-BR" altLang="pt-BR" sz="4400" dirty="0" err="1">
                <a:solidFill>
                  <a:schemeClr val="bg2">
                    <a:lumMod val="25000"/>
                  </a:schemeClr>
                </a:solidFill>
                <a:latin typeface="inherit"/>
              </a:rPr>
              <a:t>retinopathy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>: </a:t>
            </a:r>
            <a:r>
              <a:rPr lang="pt-BR" altLang="pt-BR" sz="4400" dirty="0" err="1">
                <a:solidFill>
                  <a:schemeClr val="bg2">
                    <a:lumMod val="25000"/>
                  </a:schemeClr>
                </a:solidFill>
                <a:latin typeface="inherit"/>
              </a:rPr>
              <a:t>description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> </a:t>
            </a:r>
            <a:r>
              <a:rPr lang="pt-BR" altLang="pt-BR" sz="4400" dirty="0" err="1">
                <a:solidFill>
                  <a:schemeClr val="bg2">
                    <a:lumMod val="25000"/>
                  </a:schemeClr>
                </a:solidFill>
                <a:latin typeface="inherit"/>
              </a:rPr>
              <a:t>of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> </a:t>
            </a:r>
            <a:r>
              <a:rPr lang="pt-BR" altLang="pt-BR" sz="4400" dirty="0" err="1">
                <a:solidFill>
                  <a:schemeClr val="bg2">
                    <a:lumMod val="25000"/>
                  </a:schemeClr>
                </a:solidFill>
                <a:latin typeface="inherit"/>
              </a:rPr>
              <a:t>one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> </a:t>
            </a:r>
            <a:r>
              <a:rPr lang="pt-BR" altLang="pt-BR" sz="4400" dirty="0" err="1">
                <a:solidFill>
                  <a:schemeClr val="bg2">
                    <a:lumMod val="25000"/>
                  </a:schemeClr>
                </a:solidFill>
                <a:latin typeface="inherit"/>
              </a:rPr>
              <a:t>likely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> </a:t>
            </a:r>
            <a:r>
              <a:rPr lang="pt-BR" altLang="pt-BR" sz="4400" dirty="0" smtClean="0">
                <a:solidFill>
                  <a:schemeClr val="bg2">
                    <a:lumMod val="25000"/>
                  </a:schemeClr>
                </a:solidFill>
                <a:latin typeface="inherit"/>
              </a:rPr>
              <a:t>case</a:t>
            </a:r>
            <a: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  <a:t/>
            </a:r>
            <a:br>
              <a:rPr lang="pt-BR" altLang="pt-BR" sz="4400" dirty="0">
                <a:solidFill>
                  <a:schemeClr val="bg2">
                    <a:lumMod val="25000"/>
                  </a:schemeClr>
                </a:solidFill>
                <a:latin typeface="inherit"/>
              </a:rPr>
            </a:br>
            <a:endParaRPr lang="pt-BR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6768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1900" dirty="0" smtClean="0">
                <a:solidFill>
                  <a:schemeClr val="bg2">
                    <a:lumMod val="50000"/>
                  </a:schemeClr>
                </a:solidFill>
              </a:rPr>
              <a:t>Brunelle </a:t>
            </a:r>
            <a:r>
              <a:rPr lang="pt-BR" sz="1900" dirty="0" err="1" smtClean="0">
                <a:solidFill>
                  <a:schemeClr val="bg2">
                    <a:lumMod val="50000"/>
                  </a:schemeClr>
                </a:solidFill>
              </a:rPr>
              <a:t>Francino</a:t>
            </a:r>
            <a:r>
              <a:rPr lang="pt-BR" sz="1900" dirty="0" smtClean="0">
                <a:solidFill>
                  <a:schemeClr val="bg2">
                    <a:lumMod val="50000"/>
                  </a:schemeClr>
                </a:solidFill>
              </a:rPr>
              <a:t> Nunes</a:t>
            </a:r>
          </a:p>
          <a:p>
            <a:r>
              <a:rPr lang="pt-BR" sz="1900" dirty="0" smtClean="0">
                <a:solidFill>
                  <a:schemeClr val="bg2">
                    <a:lumMod val="50000"/>
                  </a:schemeClr>
                </a:solidFill>
              </a:rPr>
              <a:t>Luís Felipe da Silva Alves Carneiro</a:t>
            </a:r>
          </a:p>
          <a:p>
            <a:r>
              <a:rPr lang="pt-BR" sz="1900" dirty="0" smtClean="0">
                <a:solidFill>
                  <a:schemeClr val="bg2">
                    <a:lumMod val="50000"/>
                  </a:schemeClr>
                </a:solidFill>
              </a:rPr>
              <a:t>Renata de Sousa Carneiro</a:t>
            </a:r>
          </a:p>
          <a:p>
            <a:r>
              <a:rPr lang="pt-BR" sz="1900" dirty="0" smtClean="0">
                <a:solidFill>
                  <a:schemeClr val="bg2">
                    <a:lumMod val="50000"/>
                  </a:schemeClr>
                </a:solidFill>
              </a:rPr>
              <a:t>Wilton Feitosa Araújo </a:t>
            </a:r>
          </a:p>
          <a:p>
            <a:r>
              <a:rPr lang="pt-BR" sz="1900" dirty="0" smtClean="0">
                <a:solidFill>
                  <a:schemeClr val="bg2">
                    <a:lumMod val="50000"/>
                  </a:schemeClr>
                </a:solidFill>
              </a:rPr>
              <a:t>Rafael Mourão Agostini</a:t>
            </a:r>
            <a:endParaRPr lang="pt-BR" sz="1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Case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Report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Female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, 37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years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old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, comes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opthalmologic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evaluation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after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being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discharged from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clinical hospitalization and treatment for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meningitis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encephalitis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pneumonia.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She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complained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of low visual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acuity.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Pathological background: no comorbidities. 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8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Case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Report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Visual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acuity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counts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fingers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at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20 cm in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both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eyes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Mydriatic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isochoric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photoreactive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pupils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Preserved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extrinsec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eye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movement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5959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Fundus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examination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61" y="1690688"/>
            <a:ext cx="3729718" cy="4351338"/>
          </a:xfr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639" y="1690688"/>
            <a:ext cx="54391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8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Fluorescein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ngiography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70" y="2498607"/>
            <a:ext cx="5611979" cy="2651291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98607"/>
            <a:ext cx="5599834" cy="265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8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Fluorescein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angiography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011" y="1825625"/>
            <a:ext cx="6543977" cy="4351338"/>
          </a:xfrm>
        </p:spPr>
      </p:pic>
    </p:spTree>
    <p:extLst>
      <p:ext uri="{BB962C8B-B14F-4D97-AF65-F5344CB8AC3E}">
        <p14:creationId xmlns:p14="http://schemas.microsoft.com/office/powerpoint/2010/main" val="46149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Laboratorial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tests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Herpes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family infectious tests (CMV, Epstein Barr, Herpes Simplex 1 and 2, Herpes Zoster), toxoplasmosis, HIV,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syphilis: negative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Rheumatological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tests negatives (awaits ANF)</a:t>
            </a:r>
          </a:p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Skull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CT (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october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24</a:t>
            </a:r>
            <a:r>
              <a:rPr lang="pt-BR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november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11</a:t>
            </a:r>
            <a:r>
              <a:rPr lang="pt-BR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): no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brain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abnormalities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Chest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CT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angiography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october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24</a:t>
            </a:r>
            <a:r>
              <a:rPr lang="pt-BR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): no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signs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central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pulmonary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thromboembolism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Lumbar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puncture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october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24</a:t>
            </a:r>
            <a:r>
              <a:rPr lang="pt-BR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):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opening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pressure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27cmH2O, 27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cells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proteins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212 mg/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dL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glucose 86mg/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dL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2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Diagnostic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hypothesis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Purtscher-like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retinophatie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1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Treatment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Systemic</a:t>
            </a:r>
            <a:r>
              <a:rPr lang="pt-BR" dirty="0" smtClean="0"/>
              <a:t> </a:t>
            </a:r>
            <a:r>
              <a:rPr lang="pt-BR" dirty="0" err="1" smtClean="0"/>
              <a:t>steroids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4466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Tema do Office</vt:lpstr>
      <vt:lpstr>Purtscher-like retinopathy: description of one likely case </vt:lpstr>
      <vt:lpstr>Case Report </vt:lpstr>
      <vt:lpstr>Case Report</vt:lpstr>
      <vt:lpstr>Fundus examination</vt:lpstr>
      <vt:lpstr>Fluorescein angiography</vt:lpstr>
      <vt:lpstr>Fluorescein angiography</vt:lpstr>
      <vt:lpstr>Laboratorial tests </vt:lpstr>
      <vt:lpstr>Diagnostic hypothesis </vt:lpstr>
      <vt:lpstr>Treatment</vt:lpstr>
    </vt:vector>
  </TitlesOfParts>
  <Company>DNIT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Purtscher-like retinopathy: description of one likely case</dc:title>
  <dc:creator>André Lisboa</dc:creator>
  <cp:lastModifiedBy>André Lisboa</cp:lastModifiedBy>
  <cp:revision>5</cp:revision>
  <dcterms:created xsi:type="dcterms:W3CDTF">2019-12-02T23:38:39Z</dcterms:created>
  <dcterms:modified xsi:type="dcterms:W3CDTF">2019-12-03T00:12:23Z</dcterms:modified>
</cp:coreProperties>
</file>