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2280563" cy="31500763"/>
  <p:notesSz cx="6858000" cy="9144000"/>
  <p:defaultTextStyle>
    <a:defPPr>
      <a:defRPr lang="pt-BR"/>
    </a:defPPr>
    <a:lvl1pPr marL="0" algn="l" defTabSz="3071884" rtl="0" eaLnBrk="1" latinLnBrk="0" hangingPunct="1">
      <a:defRPr sz="6111" kern="1200">
        <a:solidFill>
          <a:schemeClr val="tx1"/>
        </a:solidFill>
        <a:latin typeface="+mn-lt"/>
        <a:ea typeface="+mn-ea"/>
        <a:cs typeface="+mn-cs"/>
      </a:defRPr>
    </a:lvl1pPr>
    <a:lvl2pPr marL="1535941" algn="l" defTabSz="3071884" rtl="0" eaLnBrk="1" latinLnBrk="0" hangingPunct="1">
      <a:defRPr sz="6111" kern="1200">
        <a:solidFill>
          <a:schemeClr val="tx1"/>
        </a:solidFill>
        <a:latin typeface="+mn-lt"/>
        <a:ea typeface="+mn-ea"/>
        <a:cs typeface="+mn-cs"/>
      </a:defRPr>
    </a:lvl2pPr>
    <a:lvl3pPr marL="3071884" algn="l" defTabSz="3071884" rtl="0" eaLnBrk="1" latinLnBrk="0" hangingPunct="1">
      <a:defRPr sz="6111" kern="1200">
        <a:solidFill>
          <a:schemeClr val="tx1"/>
        </a:solidFill>
        <a:latin typeface="+mn-lt"/>
        <a:ea typeface="+mn-ea"/>
        <a:cs typeface="+mn-cs"/>
      </a:defRPr>
    </a:lvl3pPr>
    <a:lvl4pPr marL="4607823" algn="l" defTabSz="3071884" rtl="0" eaLnBrk="1" latinLnBrk="0" hangingPunct="1">
      <a:defRPr sz="6111" kern="1200">
        <a:solidFill>
          <a:schemeClr val="tx1"/>
        </a:solidFill>
        <a:latin typeface="+mn-lt"/>
        <a:ea typeface="+mn-ea"/>
        <a:cs typeface="+mn-cs"/>
      </a:defRPr>
    </a:lvl4pPr>
    <a:lvl5pPr marL="6143766" algn="l" defTabSz="3071884" rtl="0" eaLnBrk="1" latinLnBrk="0" hangingPunct="1">
      <a:defRPr sz="6111" kern="1200">
        <a:solidFill>
          <a:schemeClr val="tx1"/>
        </a:solidFill>
        <a:latin typeface="+mn-lt"/>
        <a:ea typeface="+mn-ea"/>
        <a:cs typeface="+mn-cs"/>
      </a:defRPr>
    </a:lvl5pPr>
    <a:lvl6pPr marL="7679705" algn="l" defTabSz="3071884" rtl="0" eaLnBrk="1" latinLnBrk="0" hangingPunct="1">
      <a:defRPr sz="6111" kern="1200">
        <a:solidFill>
          <a:schemeClr val="tx1"/>
        </a:solidFill>
        <a:latin typeface="+mn-lt"/>
        <a:ea typeface="+mn-ea"/>
        <a:cs typeface="+mn-cs"/>
      </a:defRPr>
    </a:lvl6pPr>
    <a:lvl7pPr marL="9215648" algn="l" defTabSz="3071884" rtl="0" eaLnBrk="1" latinLnBrk="0" hangingPunct="1">
      <a:defRPr sz="6111" kern="1200">
        <a:solidFill>
          <a:schemeClr val="tx1"/>
        </a:solidFill>
        <a:latin typeface="+mn-lt"/>
        <a:ea typeface="+mn-ea"/>
        <a:cs typeface="+mn-cs"/>
      </a:defRPr>
    </a:lvl7pPr>
    <a:lvl8pPr marL="10751589" algn="l" defTabSz="3071884" rtl="0" eaLnBrk="1" latinLnBrk="0" hangingPunct="1">
      <a:defRPr sz="6111" kern="1200">
        <a:solidFill>
          <a:schemeClr val="tx1"/>
        </a:solidFill>
        <a:latin typeface="+mn-lt"/>
        <a:ea typeface="+mn-ea"/>
        <a:cs typeface="+mn-cs"/>
      </a:defRPr>
    </a:lvl8pPr>
    <a:lvl9pPr marL="12287530" algn="l" defTabSz="3071884" rtl="0" eaLnBrk="1" latinLnBrk="0" hangingPunct="1">
      <a:defRPr sz="61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22" userDrawn="1">
          <p15:clr>
            <a:srgbClr val="A4A3A4"/>
          </p15:clr>
        </p15:guide>
        <p15:guide id="2" pos="70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E8C"/>
    <a:srgbClr val="146280"/>
    <a:srgbClr val="DA9700"/>
    <a:srgbClr val="B37713"/>
    <a:srgbClr val="059144"/>
    <a:srgbClr val="3B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5" autoAdjust="0"/>
    <p:restoredTop sz="95278" autoAdjust="0"/>
  </p:normalViewPr>
  <p:slideViewPr>
    <p:cSldViewPr>
      <p:cViewPr>
        <p:scale>
          <a:sx n="30" d="100"/>
          <a:sy n="30" d="100"/>
        </p:scale>
        <p:origin x="1626" y="-2682"/>
      </p:cViewPr>
      <p:guideLst>
        <p:guide orient="horz" pos="9922"/>
        <p:guide pos="70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838F9-64AB-4554-BA16-C42399560E00}" type="datetimeFigureOut">
              <a:rPr lang="pt-BR" smtClean="0"/>
              <a:pPr/>
              <a:t>06/02/2020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22039-3D27-41D9-89D5-73AB15AA17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34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C451D-8D73-3640-A19F-B254AAE967DA}" type="datetimeFigureOut">
              <a:rPr lang="pt-BR" smtClean="0"/>
              <a:pPr/>
              <a:t>06/02/2020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CD9A2-6A12-1341-A2A5-60E87D3DF6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62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69254" rtl="0" eaLnBrk="1" latinLnBrk="0" hangingPunct="1">
      <a:defRPr sz="2716" kern="1200">
        <a:solidFill>
          <a:schemeClr val="tx1"/>
        </a:solidFill>
        <a:latin typeface="+mn-lt"/>
        <a:ea typeface="+mn-ea"/>
        <a:cs typeface="+mn-cs"/>
      </a:defRPr>
    </a:lvl1pPr>
    <a:lvl2pPr marL="1034627" algn="l" defTabSz="2069254" rtl="0" eaLnBrk="1" latinLnBrk="0" hangingPunct="1">
      <a:defRPr sz="2716" kern="1200">
        <a:solidFill>
          <a:schemeClr val="tx1"/>
        </a:solidFill>
        <a:latin typeface="+mn-lt"/>
        <a:ea typeface="+mn-ea"/>
        <a:cs typeface="+mn-cs"/>
      </a:defRPr>
    </a:lvl2pPr>
    <a:lvl3pPr marL="2069254" algn="l" defTabSz="2069254" rtl="0" eaLnBrk="1" latinLnBrk="0" hangingPunct="1">
      <a:defRPr sz="2716" kern="1200">
        <a:solidFill>
          <a:schemeClr val="tx1"/>
        </a:solidFill>
        <a:latin typeface="+mn-lt"/>
        <a:ea typeface="+mn-ea"/>
        <a:cs typeface="+mn-cs"/>
      </a:defRPr>
    </a:lvl3pPr>
    <a:lvl4pPr marL="3103881" algn="l" defTabSz="2069254" rtl="0" eaLnBrk="1" latinLnBrk="0" hangingPunct="1">
      <a:defRPr sz="2716" kern="1200">
        <a:solidFill>
          <a:schemeClr val="tx1"/>
        </a:solidFill>
        <a:latin typeface="+mn-lt"/>
        <a:ea typeface="+mn-ea"/>
        <a:cs typeface="+mn-cs"/>
      </a:defRPr>
    </a:lvl4pPr>
    <a:lvl5pPr marL="4138510" algn="l" defTabSz="2069254" rtl="0" eaLnBrk="1" latinLnBrk="0" hangingPunct="1">
      <a:defRPr sz="2716" kern="1200">
        <a:solidFill>
          <a:schemeClr val="tx1"/>
        </a:solidFill>
        <a:latin typeface="+mn-lt"/>
        <a:ea typeface="+mn-ea"/>
        <a:cs typeface="+mn-cs"/>
      </a:defRPr>
    </a:lvl5pPr>
    <a:lvl6pPr marL="5173139" algn="l" defTabSz="2069254" rtl="0" eaLnBrk="1" latinLnBrk="0" hangingPunct="1">
      <a:defRPr sz="2716" kern="1200">
        <a:solidFill>
          <a:schemeClr val="tx1"/>
        </a:solidFill>
        <a:latin typeface="+mn-lt"/>
        <a:ea typeface="+mn-ea"/>
        <a:cs typeface="+mn-cs"/>
      </a:defRPr>
    </a:lvl6pPr>
    <a:lvl7pPr marL="6207766" algn="l" defTabSz="2069254" rtl="0" eaLnBrk="1" latinLnBrk="0" hangingPunct="1">
      <a:defRPr sz="2716" kern="1200">
        <a:solidFill>
          <a:schemeClr val="tx1"/>
        </a:solidFill>
        <a:latin typeface="+mn-lt"/>
        <a:ea typeface="+mn-ea"/>
        <a:cs typeface="+mn-cs"/>
      </a:defRPr>
    </a:lvl7pPr>
    <a:lvl8pPr marL="7242393" algn="l" defTabSz="2069254" rtl="0" eaLnBrk="1" latinLnBrk="0" hangingPunct="1">
      <a:defRPr sz="2716" kern="1200">
        <a:solidFill>
          <a:schemeClr val="tx1"/>
        </a:solidFill>
        <a:latin typeface="+mn-lt"/>
        <a:ea typeface="+mn-ea"/>
        <a:cs typeface="+mn-cs"/>
      </a:defRPr>
    </a:lvl8pPr>
    <a:lvl9pPr marL="8277019" algn="l" defTabSz="2069254" rtl="0" eaLnBrk="1" latinLnBrk="0" hangingPunct="1">
      <a:defRPr sz="27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CD9A2-6A12-1341-A2A5-60E87D3DF6B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5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rtl="0" eaLnBrk="1" latinLnBrk="0" hangingPunct="1">
        <a:spcBef>
          <a:spcPct val="0"/>
        </a:spcBef>
        <a:buNone/>
        <a:defRPr kumimoji="0" sz="4420" b="1" kern="1200" baseline="0">
          <a:solidFill>
            <a:srgbClr val="146280"/>
          </a:solidFill>
          <a:latin typeface="+mj-lt"/>
          <a:ea typeface="+mj-ea"/>
          <a:cs typeface="+mj-cs"/>
        </a:defRPr>
      </a:lvl1pPr>
    </p:titleStyle>
    <p:bodyStyle>
      <a:lvl1pPr marL="1199898" indent="-839929" algn="l" rtl="0" eaLnBrk="1" latinLnBrk="0" hangingPunct="1">
        <a:spcBef>
          <a:spcPts val="986"/>
        </a:spcBef>
        <a:buClr>
          <a:schemeClr val="accent3"/>
        </a:buClr>
        <a:buFont typeface="Georgia"/>
        <a:buChar char="•"/>
        <a:defRPr kumimoji="0" sz="9062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6" indent="-809930" algn="l" rtl="0" eaLnBrk="1" latinLnBrk="0" hangingPunct="1">
        <a:spcBef>
          <a:spcPts val="986"/>
        </a:spcBef>
        <a:buClr>
          <a:schemeClr val="accent2"/>
        </a:buClr>
        <a:buFont typeface="Georgia"/>
        <a:buChar char="▫"/>
        <a:defRPr kumimoji="0" sz="8620" kern="1200">
          <a:solidFill>
            <a:schemeClr val="accent2"/>
          </a:solidFill>
          <a:latin typeface="+mn-lt"/>
          <a:ea typeface="+mn-ea"/>
          <a:cs typeface="+mn-cs"/>
        </a:defRPr>
      </a:lvl2pPr>
      <a:lvl3pPr marL="3029740" indent="-719939" algn="l" rtl="0" eaLnBrk="1" latinLnBrk="0" hangingPunct="1">
        <a:spcBef>
          <a:spcPts val="986"/>
        </a:spcBef>
        <a:buClr>
          <a:schemeClr val="accent1"/>
        </a:buClr>
        <a:buFont typeface="Wingdings 2"/>
        <a:buChar char=""/>
        <a:defRPr kumimoji="0" sz="7957" kern="1200">
          <a:solidFill>
            <a:schemeClr val="accent1"/>
          </a:solidFill>
          <a:latin typeface="+mn-lt"/>
          <a:ea typeface="+mn-ea"/>
          <a:cs typeface="+mn-cs"/>
        </a:defRPr>
      </a:lvl3pPr>
      <a:lvl4pPr marL="3869669" indent="-659944" algn="l" rtl="0" eaLnBrk="1" latinLnBrk="0" hangingPunct="1">
        <a:spcBef>
          <a:spcPts val="986"/>
        </a:spcBef>
        <a:buClr>
          <a:schemeClr val="accent1"/>
        </a:buClr>
        <a:buFont typeface="Wingdings 2"/>
        <a:buChar char=""/>
        <a:defRPr kumimoji="0" sz="7294" kern="1200">
          <a:solidFill>
            <a:schemeClr val="accent1"/>
          </a:solidFill>
          <a:latin typeface="+mn-lt"/>
          <a:ea typeface="+mn-ea"/>
          <a:cs typeface="+mn-cs"/>
        </a:defRPr>
      </a:lvl4pPr>
      <a:lvl5pPr marL="4559609" indent="-599948" algn="l" rtl="0" eaLnBrk="1" latinLnBrk="0" hangingPunct="1">
        <a:spcBef>
          <a:spcPts val="986"/>
        </a:spcBef>
        <a:buClr>
          <a:schemeClr val="accent3"/>
        </a:buClr>
        <a:buFont typeface="Georgia"/>
        <a:buChar char="▫"/>
        <a:defRPr kumimoji="0" sz="6631" kern="1200">
          <a:solidFill>
            <a:schemeClr val="accent3"/>
          </a:solidFill>
          <a:latin typeface="+mn-lt"/>
          <a:ea typeface="+mn-ea"/>
          <a:cs typeface="+mn-cs"/>
        </a:defRPr>
      </a:lvl5pPr>
      <a:lvl6pPr marL="5279549" indent="-599948" algn="l" rtl="0" eaLnBrk="1" latinLnBrk="0" hangingPunct="1">
        <a:spcBef>
          <a:spcPts val="986"/>
        </a:spcBef>
        <a:buClr>
          <a:schemeClr val="accent3"/>
        </a:buClr>
        <a:buFont typeface="Georgia"/>
        <a:buChar char="▫"/>
        <a:defRPr kumimoji="0" sz="5968" kern="1200">
          <a:solidFill>
            <a:schemeClr val="accent3"/>
          </a:solidFill>
          <a:latin typeface="+mn-lt"/>
          <a:ea typeface="+mn-ea"/>
          <a:cs typeface="+mn-cs"/>
        </a:defRPr>
      </a:lvl6pPr>
      <a:lvl7pPr marL="5999488" indent="-599948" algn="l" rtl="0" eaLnBrk="1" latinLnBrk="0" hangingPunct="1">
        <a:spcBef>
          <a:spcPts val="986"/>
        </a:spcBef>
        <a:buClr>
          <a:schemeClr val="accent3"/>
        </a:buClr>
        <a:buFont typeface="Georgia"/>
        <a:buChar char="▫"/>
        <a:defRPr kumimoji="0" sz="5304" kern="1200">
          <a:solidFill>
            <a:schemeClr val="accent3"/>
          </a:solidFill>
          <a:latin typeface="+mn-lt"/>
          <a:ea typeface="+mn-ea"/>
          <a:cs typeface="+mn-cs"/>
        </a:defRPr>
      </a:lvl7pPr>
      <a:lvl8pPr marL="6659430" indent="-599948" algn="l" rtl="0" eaLnBrk="1" latinLnBrk="0" hangingPunct="1">
        <a:spcBef>
          <a:spcPts val="986"/>
        </a:spcBef>
        <a:buClr>
          <a:schemeClr val="accent3"/>
        </a:buClr>
        <a:buFont typeface="Georgia"/>
        <a:buChar char="◦"/>
        <a:defRPr kumimoji="0" sz="4862" kern="1200">
          <a:solidFill>
            <a:schemeClr val="accent3"/>
          </a:solidFill>
          <a:latin typeface="+mn-lt"/>
          <a:ea typeface="+mn-ea"/>
          <a:cs typeface="+mn-cs"/>
        </a:defRPr>
      </a:lvl8pPr>
      <a:lvl9pPr marL="7349370" indent="-599948" algn="l" rtl="0" eaLnBrk="1" latinLnBrk="0" hangingPunct="1">
        <a:spcBef>
          <a:spcPts val="986"/>
        </a:spcBef>
        <a:buClr>
          <a:schemeClr val="accent3"/>
        </a:buClr>
        <a:buFont typeface="Georgia"/>
        <a:buChar char="◦"/>
        <a:defRPr kumimoji="0" sz="4641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4998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9997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4996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59994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4993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89992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499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1998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27113" y="3797053"/>
            <a:ext cx="20849264" cy="3243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rgbClr val="0A5E8C"/>
                </a:solidFill>
              </a:rPr>
              <a:t>RELATO DE CASO:ECTRÓPIO BILATERAL EM UM PACIENTE COM CROMOBLASTOMICOSE</a:t>
            </a:r>
            <a:endParaRPr lang="en-US" sz="4000" b="1" dirty="0">
              <a:solidFill>
                <a:srgbClr val="0A5E8C"/>
              </a:solidFill>
            </a:endParaRPr>
          </a:p>
          <a:p>
            <a:pPr algn="ctr"/>
            <a:endParaRPr lang="pt-BR" sz="3978" b="1" dirty="0">
              <a:solidFill>
                <a:srgbClr val="0A5E8C"/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43137" y="5885285"/>
            <a:ext cx="20053491" cy="289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Natascha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de Almeida Netto¹,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Nádia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Meneguesso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Calheiros²,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Luiz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Fernando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Franzini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Marques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³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, Elder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Ohara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de Oliveira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Júnior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⁴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Olívia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Souza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Antunes</a:t>
            </a:r>
            <a:r>
              <a:rPr lang="en-US" sz="2600" b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⁵</a:t>
            </a:r>
            <a:r>
              <a:rPr lang="en-US" sz="2600" b="1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-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Residência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de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Oftalmologia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do Hospital São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Julião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(HSJ)</a:t>
            </a:r>
          </a:p>
          <a:p>
            <a:pPr algn="ctr"/>
            <a:endParaRPr 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/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/>
            <a:endParaRPr lang="en-US" sz="2210" b="1" dirty="0">
              <a:solidFill>
                <a:schemeClr val="tx1">
                  <a:lumMod val="75000"/>
                  <a:lumOff val="2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/>
            <a:endParaRPr lang="en-US" sz="2210" b="1" dirty="0">
              <a:solidFill>
                <a:schemeClr val="tx1">
                  <a:lumMod val="75000"/>
                  <a:lumOff val="2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/>
            <a:endParaRPr lang="en-US" sz="2210" b="1" dirty="0">
              <a:solidFill>
                <a:schemeClr val="tx1">
                  <a:lumMod val="75000"/>
                  <a:lumOff val="2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75090" y="7470209"/>
            <a:ext cx="10041510" cy="795773"/>
          </a:xfrm>
          <a:prstGeom prst="rect">
            <a:avLst/>
          </a:prstGeom>
          <a:solidFill>
            <a:srgbClr val="0A5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3600" b="1" dirty="0">
                <a:latin typeface="+mj-lt"/>
              </a:rPr>
              <a:t>                     </a:t>
            </a:r>
            <a:r>
              <a:rPr lang="pt-BR" sz="4000" b="1" dirty="0">
                <a:latin typeface="+mj-lt"/>
              </a:rPr>
              <a:t> INTRODUÇÃO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79413" y="8250203"/>
            <a:ext cx="10000828" cy="4835882"/>
          </a:xfrm>
          <a:prstGeom prst="rect">
            <a:avLst/>
          </a:prstGeom>
          <a:noFill/>
          <a:ln w="6350">
            <a:solidFill>
              <a:srgbClr val="0A5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28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Georgia" pitchFamily="18" charset="0"/>
              </a:rPr>
              <a:t>A </a:t>
            </a:r>
            <a:r>
              <a:rPr lang="pt-BR" sz="2800" dirty="0" err="1">
                <a:solidFill>
                  <a:schemeClr val="tx1"/>
                </a:solidFill>
                <a:latin typeface="Georgia" pitchFamily="18" charset="0"/>
              </a:rPr>
              <a:t>Cromoblastomicose</a:t>
            </a:r>
            <a:r>
              <a:rPr lang="pt-BR" sz="2800" dirty="0">
                <a:solidFill>
                  <a:schemeClr val="tx1"/>
                </a:solidFill>
                <a:latin typeface="Georgia" pitchFamily="18" charset="0"/>
              </a:rPr>
              <a:t> é uma micose subcutânea crônica,resultante da inoculação traumática por fungos da família </a:t>
            </a:r>
            <a:r>
              <a:rPr lang="pt-BR" sz="2800" i="1" dirty="0" err="1">
                <a:solidFill>
                  <a:schemeClr val="tx1"/>
                </a:solidFill>
                <a:latin typeface="Georgia" pitchFamily="18" charset="0"/>
              </a:rPr>
              <a:t>Herpotrichiellaceae</a:t>
            </a:r>
            <a:r>
              <a:rPr lang="pt-BR" sz="2800" dirty="0">
                <a:solidFill>
                  <a:schemeClr val="tx1"/>
                </a:solidFill>
                <a:latin typeface="Georgia" pitchFamily="18" charset="0"/>
              </a:rPr>
              <a:t>,sendo </a:t>
            </a:r>
            <a:r>
              <a:rPr lang="pt-BR" sz="2800" i="1" dirty="0" err="1">
                <a:solidFill>
                  <a:schemeClr val="tx1"/>
                </a:solidFill>
                <a:latin typeface="Georgia" pitchFamily="18" charset="0"/>
              </a:rPr>
              <a:t>Fonsecaea</a:t>
            </a:r>
            <a:r>
              <a:rPr lang="pt-BR" sz="28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pt-BR" sz="2800" i="1" dirty="0" err="1">
                <a:solidFill>
                  <a:schemeClr val="tx1"/>
                </a:solidFill>
                <a:latin typeface="Georgia" pitchFamily="18" charset="0"/>
              </a:rPr>
              <a:t>pedrosoi</a:t>
            </a:r>
            <a:r>
              <a:rPr lang="pt-BR" sz="28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Georgia" pitchFamily="18" charset="0"/>
              </a:rPr>
              <a:t>o agente frequentemente isolado.Acomete,em sua maioria,trabalhadores rurais do gênero masculino,sendo importante doença ocupacional em regiões tropicais/subtropicais.Provoca lesões polimorfas,tendo,muitas vezes,caráter incapacitante para o paciente.Neste relato,apresentamos um caso em que a evolução do quadro levou à um ectrópio bilateral.</a:t>
            </a:r>
            <a:endParaRPr lang="en-US" sz="2800" dirty="0">
              <a:solidFill>
                <a:schemeClr val="tx1"/>
              </a:solidFill>
              <a:latin typeface="Georgia" pitchFamily="18" charset="0"/>
            </a:endParaRPr>
          </a:p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  <a:ea typeface="Arial" charset="0"/>
              <a:cs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71129" y="13734157"/>
            <a:ext cx="10041510" cy="795773"/>
          </a:xfrm>
          <a:prstGeom prst="rect">
            <a:avLst/>
          </a:prstGeom>
          <a:solidFill>
            <a:srgbClr val="0A5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latin typeface="+mj-lt"/>
              </a:rPr>
              <a:t>MÉTODOS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71129" y="14454237"/>
            <a:ext cx="10009112" cy="1800199"/>
          </a:xfrm>
          <a:prstGeom prst="rect">
            <a:avLst/>
          </a:prstGeom>
          <a:noFill/>
          <a:ln w="6350">
            <a:solidFill>
              <a:srgbClr val="0A5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2652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69628" y="7470209"/>
            <a:ext cx="10041510" cy="795773"/>
          </a:xfrm>
          <a:prstGeom prst="rect">
            <a:avLst/>
          </a:prstGeom>
          <a:solidFill>
            <a:srgbClr val="0A5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4000" b="1" dirty="0">
                <a:latin typeface="+mj-lt"/>
              </a:rPr>
              <a:t>                       IMAGENS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1475565" y="17116004"/>
            <a:ext cx="10041510" cy="795773"/>
          </a:xfrm>
          <a:prstGeom prst="rect">
            <a:avLst/>
          </a:prstGeom>
          <a:solidFill>
            <a:srgbClr val="0A5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4000" b="1" dirty="0">
                <a:latin typeface="+mj-lt"/>
              </a:rPr>
              <a:t>                     CONCLUSÃO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1500321" y="24607365"/>
            <a:ext cx="10081120" cy="1008112"/>
          </a:xfrm>
          <a:prstGeom prst="rect">
            <a:avLst/>
          </a:prstGeom>
          <a:noFill/>
          <a:ln w="6350">
            <a:solidFill>
              <a:srgbClr val="0A5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Cromoblastomicose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;Micoses;Ectrópio. </a:t>
            </a:r>
            <a:b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dirty="0">
                <a:solidFill>
                  <a:schemeClr val="tx1"/>
                </a:solidFill>
              </a:rPr>
            </a:br>
            <a:endParaRPr lang="pt-BR" sz="3200" dirty="0">
              <a:solidFill>
                <a:schemeClr val="tx1"/>
              </a:solidFill>
            </a:endParaRPr>
          </a:p>
          <a:p>
            <a:br>
              <a:rPr lang="pt-BR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endParaRPr lang="pt-BR" sz="320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1572329" y="26407565"/>
            <a:ext cx="10081120" cy="795773"/>
          </a:xfrm>
          <a:prstGeom prst="rect">
            <a:avLst/>
          </a:prstGeom>
          <a:solidFill>
            <a:srgbClr val="0A5E8C"/>
          </a:solidFill>
          <a:ln>
            <a:solidFill>
              <a:srgbClr val="0A5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latin typeface="+mj-lt"/>
              </a:rPr>
              <a:t>       REFERÊNCIAS BIBLIOGRÁFICAS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1572329" y="27199653"/>
            <a:ext cx="10041510" cy="3662290"/>
          </a:xfrm>
          <a:prstGeom prst="rect">
            <a:avLst/>
          </a:prstGeom>
          <a:noFill/>
          <a:ln w="6350">
            <a:solidFill>
              <a:srgbClr val="0A5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RIOS,José Eduardo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Simarro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al.Chromomycosis,an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unusual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cause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cicatricial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ectropion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:a case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report.</a:t>
            </a:r>
            <a:r>
              <a:rPr lang="pt-B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Arq.Bras.Oftalmol.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São Paulo,v.80,n.1,p.46-48,  Jan. 2017. 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2.QUEIROZ-TELLES,Flavio.CHROMOBLASTOMYCOSIS:A NEGLECTED TROPICAL DISEASE.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Rev.Inst. Med.trop.S.Paulo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,São Paulo,v.57,supl.19,p.46-50,Sept.2015.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ADIBELLI,Fatih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Mehmet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al.Fonsecaeapedrosoias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rare cause of acute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conjunctival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ulceration.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pt-B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Arq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Bras. Oftalmol.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  São Paulo ,  v. 79, n. 4, p. 261-263, 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 2016 .  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500" dirty="0">
              <a:solidFill>
                <a:schemeClr val="tx1">
                  <a:lumMod val="75000"/>
                  <a:lumOff val="2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771129" y="14382229"/>
            <a:ext cx="100091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>
              <a:latin typeface="Georgia" pitchFamily="18" charset="0"/>
            </a:endParaRPr>
          </a:p>
          <a:p>
            <a:r>
              <a:rPr lang="pt-BR" sz="2800" dirty="0">
                <a:latin typeface="Georgia" pitchFamily="18" charset="0"/>
              </a:rPr>
              <a:t>Estudo de caso por revisão de prontuário médico e pesquisa bibliográfica nas bases de dados </a:t>
            </a:r>
            <a:r>
              <a:rPr lang="pt-BR" sz="2800" dirty="0" err="1">
                <a:latin typeface="Georgia" pitchFamily="18" charset="0"/>
              </a:rPr>
              <a:t>Medline</a:t>
            </a:r>
            <a:r>
              <a:rPr lang="pt-BR" sz="2800" dirty="0">
                <a:latin typeface="Georgia" pitchFamily="18" charset="0"/>
              </a:rPr>
              <a:t>,</a:t>
            </a:r>
            <a:r>
              <a:rPr lang="pt-BR" sz="2800" dirty="0" err="1">
                <a:latin typeface="Georgia" pitchFamily="18" charset="0"/>
              </a:rPr>
              <a:t>SciELO</a:t>
            </a:r>
            <a:r>
              <a:rPr lang="pt-BR" sz="2800" dirty="0">
                <a:latin typeface="Georgia" pitchFamily="18" charset="0"/>
              </a:rPr>
              <a:t>,</a:t>
            </a:r>
            <a:r>
              <a:rPr lang="pt-BR" sz="2800" dirty="0" err="1">
                <a:latin typeface="Georgia" pitchFamily="18" charset="0"/>
              </a:rPr>
              <a:t>Lilacs</a:t>
            </a:r>
            <a:r>
              <a:rPr lang="pt-BR" sz="2800" dirty="0">
                <a:latin typeface="Georgia" pitchFamily="18" charset="0"/>
              </a:rPr>
              <a:t>.</a:t>
            </a:r>
            <a:endParaRPr lang="en-US" sz="2800" dirty="0">
              <a:latin typeface="Georgia" pitchFamily="18" charset="0"/>
            </a:endParaRPr>
          </a:p>
          <a:p>
            <a:endParaRPr lang="pt-BR" sz="3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11503726" y="7535367"/>
            <a:ext cx="9931978" cy="8931191"/>
          </a:xfrm>
          <a:prstGeom prst="rect">
            <a:avLst/>
          </a:prstGeom>
          <a:noFill/>
          <a:ln w="6350">
            <a:solidFill>
              <a:srgbClr val="0A5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2652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0D99B897-E505-AF40-BEE2-F34304CF8DEC}"/>
              </a:ext>
            </a:extLst>
          </p:cNvPr>
          <p:cNvSpPr txBox="1"/>
          <p:nvPr/>
        </p:nvSpPr>
        <p:spPr>
          <a:xfrm>
            <a:off x="11500321" y="15534357"/>
            <a:ext cx="9928640" cy="119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80" dirty="0"/>
              <a:t>Fig 1. </a:t>
            </a:r>
            <a:r>
              <a:rPr lang="pt-BR" sz="2400" dirty="0">
                <a:latin typeface="Georgia" pitchFamily="18" charset="0"/>
              </a:rPr>
              <a:t>Ectrópio cicatricial superior e inferior OD.</a:t>
            </a:r>
            <a:r>
              <a:rPr lang="en-US" sz="2380" dirty="0"/>
              <a:t>  </a:t>
            </a:r>
            <a:endParaRPr lang="pt-BR" sz="2380" dirty="0"/>
          </a:p>
          <a:p>
            <a:r>
              <a:rPr lang="en-US" sz="2380" dirty="0"/>
              <a:t>Fig 2.  </a:t>
            </a:r>
            <a:r>
              <a:rPr lang="en-US" sz="2380" dirty="0" err="1"/>
              <a:t>Aspecto</a:t>
            </a:r>
            <a:r>
              <a:rPr lang="en-US" sz="2380" dirty="0"/>
              <a:t> </a:t>
            </a:r>
            <a:r>
              <a:rPr lang="en-US" sz="2380" dirty="0" err="1"/>
              <a:t>após</a:t>
            </a:r>
            <a:r>
              <a:rPr lang="en-US" sz="2380" dirty="0"/>
              <a:t> 4 </a:t>
            </a:r>
            <a:r>
              <a:rPr lang="en-US" sz="2380" dirty="0" err="1"/>
              <a:t>meses</a:t>
            </a:r>
            <a:r>
              <a:rPr lang="en-US" sz="2380" dirty="0"/>
              <a:t> de </a:t>
            </a:r>
            <a:r>
              <a:rPr lang="en-US" sz="2380" dirty="0" err="1"/>
              <a:t>cirurgia</a:t>
            </a:r>
            <a:r>
              <a:rPr lang="en-US" sz="2380" dirty="0"/>
              <a:t>.</a:t>
            </a:r>
          </a:p>
          <a:p>
            <a:endParaRPr lang="en-US" sz="2380" dirty="0"/>
          </a:p>
        </p:txBody>
      </p:sp>
      <p:pic>
        <p:nvPicPr>
          <p:cNvPr id="24" name="Picture 2" descr="Resultado de imagem para hospital sao juliao">
            <a:extLst>
              <a:ext uri="{FF2B5EF4-FFF2-40B4-BE49-F238E27FC236}">
                <a16:creationId xmlns:a16="http://schemas.microsoft.com/office/drawing/2014/main" id="{5CE69846-AB7F-C741-9B15-452A26DE3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45" y="556693"/>
            <a:ext cx="15553728" cy="327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simasp 2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56905" y="1276773"/>
            <a:ext cx="4608512" cy="1792200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771129" y="17118533"/>
            <a:ext cx="10041510" cy="795773"/>
          </a:xfrm>
          <a:prstGeom prst="rect">
            <a:avLst/>
          </a:prstGeom>
          <a:solidFill>
            <a:srgbClr val="0A5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latin typeface="+mj-lt"/>
              </a:rPr>
              <a:t>RESULTADOS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771129" y="17910621"/>
            <a:ext cx="10009112" cy="12385376"/>
          </a:xfrm>
          <a:prstGeom prst="rect">
            <a:avLst/>
          </a:prstGeom>
          <a:noFill/>
          <a:ln w="6350">
            <a:solidFill>
              <a:srgbClr val="0A5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28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pt-BR" sz="2800" dirty="0" err="1">
                <a:solidFill>
                  <a:schemeClr val="tx1"/>
                </a:solidFill>
                <a:latin typeface="Georgia" pitchFamily="18" charset="0"/>
              </a:rPr>
              <a:t>S.L.P.</a:t>
            </a:r>
            <a:r>
              <a:rPr lang="pt-BR" sz="2800" dirty="0">
                <a:solidFill>
                  <a:schemeClr val="tx1"/>
                </a:solidFill>
                <a:latin typeface="Georgia" pitchFamily="18" charset="0"/>
              </a:rPr>
              <a:t>,63 anos,natural de Rio Verde,Goiás,e procedente de Campo Grande,Mato Grosso do Sul,ex trabalhador rural,com diagnóstico de </a:t>
            </a:r>
            <a:r>
              <a:rPr lang="pt-BR" sz="2800" dirty="0" err="1">
                <a:solidFill>
                  <a:schemeClr val="tx1"/>
                </a:solidFill>
                <a:latin typeface="Georgia" pitchFamily="18" charset="0"/>
              </a:rPr>
              <a:t>cromoblastomicose</a:t>
            </a:r>
            <a:r>
              <a:rPr lang="pt-BR" sz="2800" dirty="0">
                <a:solidFill>
                  <a:schemeClr val="tx1"/>
                </a:solidFill>
                <a:latin typeface="Georgia" pitchFamily="18" charset="0"/>
              </a:rPr>
              <a:t> desde 1994.Foi avaliado no ambulatório de </a:t>
            </a:r>
            <a:r>
              <a:rPr lang="pt-BR" sz="2800" dirty="0" err="1">
                <a:solidFill>
                  <a:schemeClr val="tx1"/>
                </a:solidFill>
                <a:latin typeface="Georgia" pitchFamily="18" charset="0"/>
              </a:rPr>
              <a:t>Oculoplástica</a:t>
            </a:r>
            <a:r>
              <a:rPr lang="pt-BR" sz="2800" dirty="0">
                <a:solidFill>
                  <a:schemeClr val="tx1"/>
                </a:solidFill>
                <a:latin typeface="Georgia" pitchFamily="18" charset="0"/>
              </a:rPr>
              <a:t> do Hospital São </a:t>
            </a:r>
            <a:r>
              <a:rPr lang="pt-BR" sz="2800" dirty="0" err="1">
                <a:solidFill>
                  <a:schemeClr val="tx1"/>
                </a:solidFill>
                <a:latin typeface="Georgia" pitchFamily="18" charset="0"/>
              </a:rPr>
              <a:t>Julião</a:t>
            </a:r>
            <a:r>
              <a:rPr lang="pt-BR" sz="2800" dirty="0">
                <a:solidFill>
                  <a:schemeClr val="tx1"/>
                </a:solidFill>
                <a:latin typeface="Georgia" pitchFamily="18" charset="0"/>
              </a:rPr>
              <a:t>(HSJ) em Março/2019,referindo que há 40 anos apresentou lesões deformantes em membro superior direito,iniciando tratamento com diversos antifúngicos sistêmicos,junto ao dermatologista. Quatro anos após,as lesões se expandiram lenta e progressivamente para a cabeça,acometendo as pálpebras de ambos os olhos(AO),levando à fotofobia,dor local e diminuição da acuidade visual.Ao exame,apresentava ectrópio cicatricial superior e inferior bilateral.</a:t>
            </a:r>
          </a:p>
          <a:p>
            <a:r>
              <a:rPr lang="pt-BR" sz="2800" dirty="0">
                <a:solidFill>
                  <a:schemeClr val="tx1"/>
                </a:solidFill>
                <a:latin typeface="Georgia" pitchFamily="18" charset="0"/>
              </a:rPr>
              <a:t>Em Agosto/2019,o paciente  foi submetido à procedimento em olho direito(OD),com enxerto retirado da região supraclavicular esquerda,utilizando a técnica de </a:t>
            </a:r>
            <a:r>
              <a:rPr lang="pt-BR" sz="2800" i="1" dirty="0" err="1">
                <a:solidFill>
                  <a:schemeClr val="tx1"/>
                </a:solidFill>
                <a:latin typeface="Georgia" pitchFamily="18" charset="0"/>
              </a:rPr>
              <a:t>Tarsal</a:t>
            </a:r>
            <a:r>
              <a:rPr lang="pt-BR" sz="28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pt-BR" sz="2800" i="1" dirty="0" err="1">
                <a:solidFill>
                  <a:schemeClr val="tx1"/>
                </a:solidFill>
                <a:latin typeface="Georgia" pitchFamily="18" charset="0"/>
              </a:rPr>
              <a:t>strip</a:t>
            </a:r>
            <a:r>
              <a:rPr lang="pt-BR" sz="2800" dirty="0">
                <a:solidFill>
                  <a:schemeClr val="tx1"/>
                </a:solidFill>
                <a:latin typeface="Georgia" pitchFamily="18" charset="0"/>
              </a:rPr>
              <a:t>.Não foi possível realizar cirurgia em olho esquerdo(OE)devido à atividade da doença.Após cirurgia,paciente referiu melhora significativa dos sintomas.</a:t>
            </a:r>
          </a:p>
          <a:p>
            <a:endParaRPr lang="pt-BR" sz="28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Georgia" pitchFamily="18" charset="0"/>
              </a:rPr>
              <a:t>O tratamento cirúrgico teve como objetivo reduzir a exposição </a:t>
            </a:r>
            <a:r>
              <a:rPr lang="pt-BR" sz="2800" dirty="0" err="1">
                <a:solidFill>
                  <a:schemeClr val="tx1"/>
                </a:solidFill>
                <a:latin typeface="Georgia" pitchFamily="18" charset="0"/>
              </a:rPr>
              <a:t>corneana</a:t>
            </a:r>
            <a:r>
              <a:rPr lang="pt-BR" sz="2800" dirty="0">
                <a:solidFill>
                  <a:schemeClr val="tx1"/>
                </a:solidFill>
                <a:latin typeface="Georgia" pitchFamily="18" charset="0"/>
              </a:rPr>
              <a:t> e as complicações resultantes desta,o que,ao longo do anos,resultou em perda visual significativa(acuidade visual corrigida,2003:20/20 em AO;2019:OD20/200;OE20/200parcial).</a:t>
            </a:r>
            <a:endParaRPr lang="en-US" sz="2800" dirty="0">
              <a:solidFill>
                <a:schemeClr val="tx1"/>
              </a:solidFill>
              <a:latin typeface="Georgia" pitchFamily="18" charset="0"/>
            </a:endParaRPr>
          </a:p>
          <a:p>
            <a:endParaRPr lang="pt-BR" sz="2800" dirty="0">
              <a:solidFill>
                <a:schemeClr val="tx1"/>
              </a:solidFill>
              <a:latin typeface="Georgia" pitchFamily="18" charset="0"/>
              <a:ea typeface="Arial" charset="0"/>
              <a:cs typeface="Arial" charset="0"/>
            </a:endParaRPr>
          </a:p>
        </p:txBody>
      </p:sp>
      <p:pic>
        <p:nvPicPr>
          <p:cNvPr id="28" name="Imagem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80441" y="8261549"/>
            <a:ext cx="8208912" cy="7056784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11500321" y="23815277"/>
            <a:ext cx="10081120" cy="795773"/>
          </a:xfrm>
          <a:prstGeom prst="rect">
            <a:avLst/>
          </a:prstGeom>
          <a:solidFill>
            <a:srgbClr val="0A5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4000" b="1" dirty="0">
                <a:latin typeface="+mj-lt"/>
              </a:rPr>
              <a:t>                     PALAVRAS CHAVES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1500321" y="17910622"/>
            <a:ext cx="10009112" cy="5553000"/>
          </a:xfrm>
          <a:prstGeom prst="rect">
            <a:avLst/>
          </a:prstGeom>
          <a:noFill/>
          <a:ln w="6350">
            <a:solidFill>
              <a:srgbClr val="0A5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A </a:t>
            </a:r>
            <a:r>
              <a:rPr lang="pt-BR" sz="2800" dirty="0" err="1">
                <a:solidFill>
                  <a:schemeClr val="tx1"/>
                </a:solidFill>
              </a:rPr>
              <a:t>cromoblastomicose</a:t>
            </a:r>
            <a:r>
              <a:rPr lang="pt-BR" sz="2800" dirty="0">
                <a:solidFill>
                  <a:schemeClr val="tx1"/>
                </a:solidFill>
              </a:rPr>
              <a:t> é uma doença negligenciada,de difícil tratamento,predominante nos países subdesenvolvidos.Seu acometimento subcutâneo gera reação </a:t>
            </a:r>
            <a:r>
              <a:rPr lang="pt-BR" sz="2800" dirty="0" err="1">
                <a:solidFill>
                  <a:schemeClr val="tx1"/>
                </a:solidFill>
              </a:rPr>
              <a:t>fibrótica</a:t>
            </a:r>
            <a:r>
              <a:rPr lang="pt-BR" sz="2800" dirty="0">
                <a:solidFill>
                  <a:schemeClr val="tx1"/>
                </a:solidFill>
              </a:rPr>
              <a:t> intensa,levando à cicatrizes deformantes,usualmente envolvendo os membros inferiores,e,quando facial,pode gerar retração palpebral,ectrópio,</a:t>
            </a:r>
            <a:r>
              <a:rPr lang="pt-BR" sz="2800" dirty="0" err="1">
                <a:solidFill>
                  <a:schemeClr val="tx1"/>
                </a:solidFill>
              </a:rPr>
              <a:t>ceratite</a:t>
            </a:r>
            <a:r>
              <a:rPr lang="pt-BR" sz="2800" dirty="0">
                <a:solidFill>
                  <a:schemeClr val="tx1"/>
                </a:solidFill>
              </a:rPr>
              <a:t> e xeroftalmia.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O tratamento de casos que afetam a face deve envolver acompanhamento conjunto entre dermatologista e oftalmologista,devido a necessidade de diagnóstico precoce,com o intuito de prevenir complicações visuais,como a diminuição da visão secundária ao ectrópio cicatricial,como relatado neste caso.</a:t>
            </a:r>
            <a:endParaRPr lang="en-US" sz="2800" dirty="0">
              <a:solidFill>
                <a:schemeClr val="tx1"/>
              </a:solidFill>
            </a:endParaRPr>
          </a:p>
          <a:p>
            <a:br>
              <a:rPr lang="pt-BR" sz="3200" dirty="0">
                <a:solidFill>
                  <a:schemeClr val="tx1"/>
                </a:solidFill>
              </a:rPr>
            </a:br>
            <a:br>
              <a:rPr lang="pt-BR" sz="3200" dirty="0">
                <a:solidFill>
                  <a:schemeClr val="tx1"/>
                </a:solidFill>
              </a:rPr>
            </a:br>
            <a:endParaRPr lang="pt-BR" sz="3200" dirty="0">
              <a:solidFill>
                <a:schemeClr val="tx1"/>
              </a:solidFill>
            </a:endParaRPr>
          </a:p>
          <a:p>
            <a:br>
              <a:rPr lang="pt-BR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endParaRPr lang="pt-BR" sz="320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a 6">
      <a:dk1>
        <a:sysClr val="windowText" lastClr="000000"/>
      </a:dk1>
      <a:lt1>
        <a:sysClr val="window" lastClr="FFFFFF"/>
      </a:lt1>
      <a:dk2>
        <a:srgbClr val="B2D4D8"/>
      </a:dk2>
      <a:lt2>
        <a:srgbClr val="DEDEDE"/>
      </a:lt2>
      <a:accent1>
        <a:srgbClr val="4A8D94"/>
      </a:accent1>
      <a:accent2>
        <a:srgbClr val="D5E8EA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kumimoji="0" sz="1800" b="1" dirty="0" smtClean="0">
            <a:solidFill>
              <a:srgbClr val="146280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6389</TotalTime>
  <Words>662</Words>
  <Application>Microsoft Office PowerPoint</Application>
  <PresentationFormat>Personalizar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Trebuchet MS</vt:lpstr>
      <vt:lpstr>Wingdings 2</vt:lpstr>
      <vt:lpstr>Urbano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ASSOCIAÇÃO ENTRE O POTENCIAL EVOCADO AUDITIVO DE LONGA LATÊNCIA E PARÂMETROS CARDIOVASCULARES</dc:title>
  <dc:creator>USER</dc:creator>
  <cp:lastModifiedBy>Natascha N.</cp:lastModifiedBy>
  <cp:revision>197</cp:revision>
  <dcterms:created xsi:type="dcterms:W3CDTF">2014-03-25T00:22:32Z</dcterms:created>
  <dcterms:modified xsi:type="dcterms:W3CDTF">2020-02-07T02:21:49Z</dcterms:modified>
</cp:coreProperties>
</file>