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14"/>
  </p:notesMasterIdLst>
  <p:sldIdLst>
    <p:sldId id="256" r:id="rId2"/>
    <p:sldId id="257" r:id="rId3"/>
    <p:sldId id="262" r:id="rId4"/>
    <p:sldId id="271" r:id="rId5"/>
    <p:sldId id="264" r:id="rId6"/>
    <p:sldId id="265" r:id="rId7"/>
    <p:sldId id="269" r:id="rId8"/>
    <p:sldId id="270" r:id="rId9"/>
    <p:sldId id="266" r:id="rId10"/>
    <p:sldId id="267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7257"/>
    <a:srgbClr val="B25231"/>
    <a:srgbClr val="BFBBB8"/>
    <a:srgbClr val="DEE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/>
    <p:restoredTop sz="89660" autoAdjust="0"/>
  </p:normalViewPr>
  <p:slideViewPr>
    <p:cSldViewPr snapToGrid="0" snapToObjects="1">
      <p:cViewPr varScale="1">
        <p:scale>
          <a:sx n="185" d="100"/>
          <a:sy n="185" d="100"/>
        </p:scale>
        <p:origin x="63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743F6-963B-C440-81BF-04F129D48958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EC68E-8B95-FA48-931D-1606163EB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73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55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71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1 - a AGF na fase inicial mostra pontos escuros na coroide que podem estar associados a esses infartos. </a:t>
            </a:r>
          </a:p>
          <a:p>
            <a:r>
              <a:rPr lang="pt-BR" dirty="0"/>
              <a:t>2 - a AGF NAO MOSTRA PINPOINTS</a:t>
            </a:r>
          </a:p>
          <a:p>
            <a:r>
              <a:rPr lang="pt-BR" dirty="0"/>
              <a:t>3 - mulher jovem com descolamento seroso agudo e infartos </a:t>
            </a:r>
            <a:r>
              <a:rPr lang="pt-BR" dirty="0" err="1"/>
              <a:t>coroidianos</a:t>
            </a:r>
            <a:endParaRPr lang="pt-BR" dirty="0"/>
          </a:p>
          <a:p>
            <a:r>
              <a:rPr lang="pt-BR" dirty="0"/>
              <a:t>4 - </a:t>
            </a:r>
            <a:r>
              <a:rPr lang="pt-BR" dirty="0" err="1"/>
              <a:t>nao</a:t>
            </a:r>
            <a:r>
              <a:rPr lang="pt-BR" dirty="0"/>
              <a:t> tem </a:t>
            </a:r>
            <a:r>
              <a:rPr lang="pt-BR" dirty="0" err="1"/>
              <a:t>celulas</a:t>
            </a:r>
            <a:r>
              <a:rPr lang="pt-BR" dirty="0"/>
              <a:t> no vítreo</a:t>
            </a:r>
          </a:p>
          <a:p>
            <a:br>
              <a:rPr lang="pt-BR" dirty="0"/>
            </a:br>
            <a:r>
              <a:rPr lang="pt-BR" dirty="0"/>
              <a:t>HD: </a:t>
            </a:r>
            <a:r>
              <a:rPr lang="pt-BR" dirty="0" err="1"/>
              <a:t>Harada</a:t>
            </a:r>
            <a:r>
              <a:rPr lang="pt-BR" dirty="0"/>
              <a:t>, púrpura </a:t>
            </a:r>
            <a:r>
              <a:rPr lang="pt-BR" dirty="0" err="1"/>
              <a:t>trombocitopênica</a:t>
            </a:r>
            <a:r>
              <a:rPr lang="pt-BR" dirty="0"/>
              <a:t> (caso de descolamento seroso em </a:t>
            </a:r>
            <a:r>
              <a:rPr lang="pt-BR" dirty="0" err="1"/>
              <a:t>pcte</a:t>
            </a:r>
            <a:r>
              <a:rPr lang="pt-BR" dirty="0"/>
              <a:t> usuário de </a:t>
            </a:r>
            <a:r>
              <a:rPr lang="pt-BR" dirty="0" err="1"/>
              <a:t>opióide</a:t>
            </a:r>
            <a:r>
              <a:rPr lang="pt-BR" dirty="0"/>
              <a:t> EV), trombose maciça induzida pela cocaína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96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fácica</a:t>
            </a:r>
            <a:r>
              <a:rPr lang="pt-BR" dirty="0"/>
              <a:t>, ecos membranáceos de alta refletividade e baixa mobilidade sugestivos de DR, ecos puntiformes sugestivos de processo inflamatório e/ou hemorrágico </a:t>
            </a:r>
            <a:r>
              <a:rPr lang="pt-BR" dirty="0" err="1"/>
              <a:t>subrretiniano</a:t>
            </a:r>
            <a:r>
              <a:rPr lang="pt-BR" dirty="0"/>
              <a:t>, aumento da espessura da coroide</a:t>
            </a:r>
          </a:p>
          <a:p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 US ou medição da coroide na OCT é essencial. Se estiver espessada difusamente pensaria em VKH, alteração </a:t>
            </a:r>
            <a:r>
              <a:rPr lang="pt-BR" dirty="0" err="1"/>
              <a:t>escleral</a:t>
            </a:r>
            <a:r>
              <a:rPr lang="pt-BR" dirty="0"/>
              <a:t> , espessamento focal em infiltração </a:t>
            </a:r>
            <a:r>
              <a:rPr lang="pt-BR" dirty="0" err="1"/>
              <a:t>metástica</a:t>
            </a:r>
            <a:r>
              <a:rPr lang="pt-BR" dirty="0"/>
              <a:t> ou infecciosa. Se não tiver espessamento falência parcial ou total da retina externa (substâncias </a:t>
            </a:r>
            <a:r>
              <a:rPr lang="pt-BR" dirty="0" err="1"/>
              <a:t>termogênicas</a:t>
            </a:r>
            <a:r>
              <a:rPr lang="pt-BR" dirty="0"/>
              <a:t>, estimulantes, afastar infecções)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955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Microangiopathic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hemolytic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anemia (MAHA)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proposed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pathogenesis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likely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combination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cocaine-induced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vasoconstriction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vascular </a:t>
            </a:r>
            <a:r>
              <a:rPr lang="pt-B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damage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platelet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activation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procoagulation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microangiopathic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hemolytic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anemia (MAHA),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acute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kidney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injury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conjunction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hypertensive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crisis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bilateral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exudative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retinal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detachments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546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Laboratory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revealed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anemia (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Hgb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7.5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leukocytosis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(13,500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WBCs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thrombocytopenia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(76,000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platelets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 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LDH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reticulocytes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significantly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elevated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945 IU/L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16.4%,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respectively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consistent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hemolytic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anemia.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60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Possivelmente foi uma soma da </a:t>
            </a:r>
            <a:r>
              <a:rPr lang="pt-BR" dirty="0" err="1"/>
              <a:t>dheg</a:t>
            </a:r>
            <a:r>
              <a:rPr lang="pt-BR" dirty="0"/>
              <a:t> com a coca.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tbm</a:t>
            </a:r>
            <a:r>
              <a:rPr lang="pt-BR" dirty="0"/>
              <a:t>. Na maternidade 16x12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894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282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EC68E-8B95-FA48-931D-1606163EBBF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83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68394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01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72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31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6321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40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90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72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03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576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EBAEA7C-5326-CA47-AA66-BE20A0D042B3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0E793BD-D76C-6642-B349-D32741BA30A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854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Figueroa%20P%5bAuthor%5d&amp;cauthor=true&amp;cauthor_uid=24753113" TargetMode="External"/><Relationship Id="rId13" Type="http://schemas.openxmlformats.org/officeDocument/2006/relationships/hyperlink" Target="https://www.ncbi.nlm.nih.gov/pubmed/?term=Miller%20PJ%5bAuthor%5d&amp;cauthor=true&amp;cauthor_uid=29998206" TargetMode="External"/><Relationship Id="rId3" Type="http://schemas.openxmlformats.org/officeDocument/2006/relationships/hyperlink" Target="https://www.ncbi.nlm.nih.gov/pubmed/?term=Odronic%20S%5bAuthor%5d&amp;cauthor=true&amp;cauthor_uid=24753113" TargetMode="External"/><Relationship Id="rId7" Type="http://schemas.openxmlformats.org/officeDocument/2006/relationships/hyperlink" Target="https://www.ncbi.nlm.nih.gov/pubmed/?term=Koo%20A%5bAuthor%5d&amp;cauthor=true&amp;cauthor_uid=24753113" TargetMode="External"/><Relationship Id="rId12" Type="http://schemas.openxmlformats.org/officeDocument/2006/relationships/hyperlink" Target="https://www.ncbi.nlm.nih.gov/pubmed/?term=Kauffman%20L%5bAuthor%5d&amp;cauthor=true&amp;cauthor_uid=2999820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Kier%20Y%5bAuthor%5d&amp;cauthor=true&amp;cauthor_uid=24753113" TargetMode="External"/><Relationship Id="rId11" Type="http://schemas.openxmlformats.org/officeDocument/2006/relationships/hyperlink" Target="https://www.ncbi.nlm.nih.gov/pubmed/?term=Zamora%20BG%5bAuthor%5d&amp;cauthor=true&amp;cauthor_uid=29998206" TargetMode="External"/><Relationship Id="rId5" Type="http://schemas.openxmlformats.org/officeDocument/2006/relationships/hyperlink" Target="https://www.ncbi.nlm.nih.gov/pubmed/?term=Manroa%20P%5bAuthor%5d&amp;cauthor=true&amp;cauthor_uid=24753113" TargetMode="External"/><Relationship Id="rId10" Type="http://schemas.openxmlformats.org/officeDocument/2006/relationships/hyperlink" Target="https://www.ncbi.nlm.nih.gov/pubmed/?term=Aseem%20F%5bAuthor%5d&amp;cauthor=true&amp;cauthor_uid=29998206" TargetMode="External"/><Relationship Id="rId4" Type="http://schemas.openxmlformats.org/officeDocument/2006/relationships/hyperlink" Target="https://www.ncbi.nlm.nih.gov/pubmed/?term=Quraishy%20N%5bAuthor%5d&amp;cauthor=true&amp;cauthor_uid=24753113" TargetMode="External"/><Relationship Id="rId9" Type="http://schemas.openxmlformats.org/officeDocument/2006/relationships/hyperlink" Target="https://www.ncbi.nlm.nih.gov/pubmed/?term=Hamilton%20A%5bAuthor%5d&amp;cauthor=true&amp;cauthor_uid=24753113" TargetMode="External"/><Relationship Id="rId14" Type="http://schemas.openxmlformats.org/officeDocument/2006/relationships/hyperlink" Target="https://www.ncbi.nlm.nih.gov/pubmed/?term=John%20VJ%5bAuthor%5d&amp;cauthor=true&amp;cauthor_uid=2999820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55EFF5-6128-B249-B55B-818D07525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074" y="1370884"/>
            <a:ext cx="9969910" cy="1897756"/>
          </a:xfrm>
        </p:spPr>
        <p:txBody>
          <a:bodyPr anchor="b">
            <a:normAutofit/>
          </a:bodyPr>
          <a:lstStyle/>
          <a:p>
            <a:r>
              <a:rPr lang="pt-BR" sz="4000" dirty="0"/>
              <a:t>Case </a:t>
            </a:r>
            <a:r>
              <a:rPr lang="pt-BR" sz="4000" dirty="0" err="1"/>
              <a:t>report</a:t>
            </a:r>
            <a:br>
              <a:rPr lang="pt-BR" sz="4000" dirty="0"/>
            </a:br>
            <a:br>
              <a:rPr lang="pt-BR" sz="4000" dirty="0"/>
            </a:br>
            <a:r>
              <a:rPr lang="pt-BR" sz="4000" dirty="0"/>
              <a:t>bilateral retina </a:t>
            </a:r>
            <a:r>
              <a:rPr lang="pt-BR" sz="4000" dirty="0" err="1"/>
              <a:t>serous</a:t>
            </a:r>
            <a:r>
              <a:rPr lang="pt-BR" sz="4000" dirty="0"/>
              <a:t> </a:t>
            </a:r>
            <a:r>
              <a:rPr lang="pt-BR" sz="4000" dirty="0" err="1"/>
              <a:t>detachment</a:t>
            </a:r>
            <a:endParaRPr lang="pt-BR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EC1EFF08-0348-FD42-9030-59F5C40FA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0317" y="461333"/>
            <a:ext cx="1365335" cy="134258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5504CB5-EC76-B047-9717-C636222EFD19}"/>
              </a:ext>
            </a:extLst>
          </p:cNvPr>
          <p:cNvSpPr txBox="1"/>
          <p:nvPr/>
        </p:nvSpPr>
        <p:spPr>
          <a:xfrm>
            <a:off x="5428344" y="461333"/>
            <a:ext cx="4757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Santa Casa de Belo Horizonte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80EA56-1411-674D-B08A-84061A0941E0}"/>
              </a:ext>
            </a:extLst>
          </p:cNvPr>
          <p:cNvSpPr txBox="1"/>
          <p:nvPr/>
        </p:nvSpPr>
        <p:spPr>
          <a:xfrm>
            <a:off x="1175657" y="3877606"/>
            <a:ext cx="50601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Letícia Torres Elias Silva</a:t>
            </a:r>
          </a:p>
          <a:p>
            <a:pPr algn="ctr"/>
            <a:r>
              <a:rPr lang="pt-BR" dirty="0"/>
              <a:t>Rafael Mourão Agostini</a:t>
            </a:r>
          </a:p>
          <a:p>
            <a:pPr algn="ctr"/>
            <a:r>
              <a:rPr lang="pt-BR" dirty="0"/>
              <a:t>Wilton Feitosa de Araújo</a:t>
            </a:r>
          </a:p>
          <a:p>
            <a:pPr algn="ctr"/>
            <a:r>
              <a:rPr lang="pt-BR" dirty="0" err="1"/>
              <a:t>Luis</a:t>
            </a:r>
            <a:r>
              <a:rPr lang="pt-BR" dirty="0"/>
              <a:t> Felipe da Silva Alves Carneiro</a:t>
            </a:r>
          </a:p>
          <a:p>
            <a:pPr algn="ctr"/>
            <a:r>
              <a:rPr lang="pt-BR" dirty="0"/>
              <a:t>Carlos Bernardo Moura </a:t>
            </a:r>
            <a:r>
              <a:rPr lang="pt-BR" dirty="0" err="1"/>
              <a:t>Dalle</a:t>
            </a:r>
            <a:endParaRPr lang="pt-BR" dirty="0"/>
          </a:p>
          <a:p>
            <a:pPr algn="ctr"/>
            <a:r>
              <a:rPr lang="pt-BR" dirty="0"/>
              <a:t>Amanda Lima de Oliveira</a:t>
            </a:r>
          </a:p>
          <a:p>
            <a:pPr algn="ctr"/>
            <a:r>
              <a:rPr lang="pt-BR" dirty="0" err="1"/>
              <a:t>Neiffer</a:t>
            </a:r>
            <a:r>
              <a:rPr lang="pt-BR" dirty="0"/>
              <a:t> Nunes Rabelo</a:t>
            </a:r>
          </a:p>
          <a:p>
            <a:pPr algn="ctr"/>
            <a:r>
              <a:rPr lang="pt-BR" dirty="0"/>
              <a:t>Renata de Sousa Carneiro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941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DD911-F88D-C144-AF3A-5A3930DB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 WEEK LATER– VA 20/200 OU</a:t>
            </a:r>
          </a:p>
        </p:txBody>
      </p:sp>
      <p:pic>
        <p:nvPicPr>
          <p:cNvPr id="7" name="Espaço Reservado para Conteúdo 6" descr="Uma imagem contendo interior&#10;&#10;Descrição gerada automaticamente">
            <a:extLst>
              <a:ext uri="{FF2B5EF4-FFF2-40B4-BE49-F238E27FC236}">
                <a16:creationId xmlns:a16="http://schemas.microsoft.com/office/drawing/2014/main" id="{7BE97930-58C1-A545-805E-9F08C0681E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5110" t="28099" r="9508" b="11120"/>
          <a:stretch/>
        </p:blipFill>
        <p:spPr>
          <a:xfrm>
            <a:off x="6477001" y="1778000"/>
            <a:ext cx="4229099" cy="4546600"/>
          </a:xfr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602C391-BAB3-004A-AB21-296F7F5CBA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778" t="29444" r="16914" b="17407"/>
          <a:stretch/>
        </p:blipFill>
        <p:spPr>
          <a:xfrm>
            <a:off x="1682750" y="1735747"/>
            <a:ext cx="4229099" cy="45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29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8C51A-4B50-BA4F-A0F9-B57572CF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DISCUSSION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E57E6C-7E1F-194F-B8B3-55408025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Previous</a:t>
            </a:r>
            <a:r>
              <a:rPr lang="pt-BR" dirty="0"/>
              <a:t> high </a:t>
            </a:r>
            <a:r>
              <a:rPr lang="pt-BR" dirty="0" err="1"/>
              <a:t>blood</a:t>
            </a:r>
            <a:r>
              <a:rPr lang="pt-BR" dirty="0"/>
              <a:t> </a:t>
            </a:r>
            <a:r>
              <a:rPr lang="pt-BR" dirty="0" err="1"/>
              <a:t>pressure</a:t>
            </a:r>
            <a:r>
              <a:rPr lang="pt-BR" dirty="0"/>
              <a:t>? </a:t>
            </a:r>
            <a:r>
              <a:rPr lang="pt-BR" dirty="0">
                <a:sym typeface="Wingdings" pitchFamily="2" charset="2"/>
              </a:rPr>
              <a:t> </a:t>
            </a:r>
            <a:r>
              <a:rPr lang="pt-BR" dirty="0"/>
              <a:t>Arteriolar </a:t>
            </a:r>
            <a:r>
              <a:rPr lang="pt-BR" dirty="0" err="1"/>
              <a:t>narrowing</a:t>
            </a:r>
            <a:r>
              <a:rPr lang="pt-BR" dirty="0"/>
              <a:t>, </a:t>
            </a:r>
            <a:r>
              <a:rPr lang="pt-BR" dirty="0" err="1"/>
              <a:t>pathological</a:t>
            </a:r>
            <a:r>
              <a:rPr lang="pt-BR" dirty="0"/>
              <a:t> </a:t>
            </a:r>
            <a:r>
              <a:rPr lang="pt-BR" dirty="0" err="1"/>
              <a:t>arteriovenous</a:t>
            </a:r>
            <a:r>
              <a:rPr lang="pt-BR" dirty="0"/>
              <a:t> crossing</a:t>
            </a:r>
            <a:endParaRPr lang="pt-BR" dirty="0">
              <a:sym typeface="Wingdings" pitchFamily="2" charset="2"/>
            </a:endParaRPr>
          </a:p>
          <a:p>
            <a:r>
              <a:rPr lang="pt-BR" dirty="0" err="1"/>
              <a:t>Hypertensive</a:t>
            </a:r>
            <a:r>
              <a:rPr lang="pt-BR" dirty="0"/>
              <a:t> </a:t>
            </a:r>
            <a:r>
              <a:rPr lang="pt-BR" dirty="0" err="1"/>
              <a:t>Disorders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Pregnancy</a:t>
            </a:r>
            <a:r>
              <a:rPr lang="pt-BR" dirty="0">
                <a:sym typeface="Wingdings" pitchFamily="2" charset="2"/>
              </a:rPr>
              <a:t>: </a:t>
            </a:r>
            <a:r>
              <a:rPr lang="pt-BR" dirty="0" err="1"/>
              <a:t>increased</a:t>
            </a:r>
            <a:r>
              <a:rPr lang="pt-BR" dirty="0"/>
              <a:t> </a:t>
            </a:r>
            <a:r>
              <a:rPr lang="pt-BR" dirty="0" err="1"/>
              <a:t>blood</a:t>
            </a:r>
            <a:r>
              <a:rPr lang="pt-BR" dirty="0"/>
              <a:t> </a:t>
            </a:r>
            <a:r>
              <a:rPr lang="pt-BR" dirty="0" err="1"/>
              <a:t>pressure</a:t>
            </a:r>
            <a:r>
              <a:rPr lang="pt-BR" dirty="0"/>
              <a:t> </a:t>
            </a:r>
            <a:r>
              <a:rPr lang="pt-BR" dirty="0">
                <a:sym typeface="Wingdings" pitchFamily="2" charset="2"/>
              </a:rPr>
              <a:t>+ </a:t>
            </a:r>
            <a:r>
              <a:rPr lang="pt-BR" dirty="0" err="1">
                <a:sym typeface="Wingdings" pitchFamily="2" charset="2"/>
              </a:rPr>
              <a:t>proteinuria</a:t>
            </a:r>
            <a:r>
              <a:rPr lang="pt-BR" dirty="0">
                <a:sym typeface="Wingdings" pitchFamily="2" charset="2"/>
              </a:rPr>
              <a:t>  </a:t>
            </a:r>
            <a:r>
              <a:rPr lang="pt-BR" dirty="0" err="1">
                <a:sym typeface="Wingdings" pitchFamily="2" charset="2"/>
              </a:rPr>
              <a:t>pre</a:t>
            </a:r>
            <a:r>
              <a:rPr lang="pt-BR" dirty="0">
                <a:sym typeface="Wingdings" pitchFamily="2" charset="2"/>
              </a:rPr>
              <a:t> eclampsia</a:t>
            </a:r>
          </a:p>
          <a:p>
            <a:r>
              <a:rPr lang="pt-BR" dirty="0" err="1"/>
              <a:t>Increased</a:t>
            </a:r>
            <a:r>
              <a:rPr lang="pt-BR" dirty="0"/>
              <a:t> </a:t>
            </a:r>
            <a:r>
              <a:rPr lang="pt-BR" dirty="0" err="1"/>
              <a:t>blood</a:t>
            </a:r>
            <a:r>
              <a:rPr lang="pt-BR" dirty="0"/>
              <a:t> </a:t>
            </a:r>
            <a:r>
              <a:rPr lang="pt-BR" dirty="0" err="1"/>
              <a:t>pressure</a:t>
            </a:r>
            <a:r>
              <a:rPr lang="pt-BR" dirty="0">
                <a:sym typeface="Wingdings" pitchFamily="2" charset="2"/>
              </a:rPr>
              <a:t> + </a:t>
            </a:r>
            <a:r>
              <a:rPr lang="pt-BR" dirty="0" err="1"/>
              <a:t>vasoconstriction</a:t>
            </a:r>
            <a:r>
              <a:rPr lang="pt-BR" dirty="0"/>
              <a:t> </a:t>
            </a:r>
            <a:r>
              <a:rPr lang="pt-BR" dirty="0" err="1"/>
              <a:t>secondary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cocaine</a:t>
            </a:r>
            <a:r>
              <a:rPr lang="pt-BR" dirty="0"/>
              <a:t> use</a:t>
            </a:r>
            <a:r>
              <a:rPr lang="pt-BR" dirty="0">
                <a:sym typeface="Wingdings" pitchFamily="2" charset="2"/>
              </a:rPr>
              <a:t>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049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974C8-26C7-1047-B1F2-583A47EBA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91" y="2686050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  <a:br>
              <a:rPr lang="pt-BR" dirty="0"/>
            </a:br>
            <a:br>
              <a:rPr lang="pt-BR" dirty="0"/>
            </a:br>
            <a:r>
              <a:rPr lang="pt-BR" sz="3100" dirty="0" err="1"/>
              <a:t>leticiatorreselias@gmail.com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45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F7E10-2E95-3943-BE27-4D5F40F5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OPHTALMOLOGIC ER – 11 AM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084120-6DD3-9941-B420-616977AD8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852212" cy="3917576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err="1"/>
              <a:t>Female</a:t>
            </a:r>
            <a:r>
              <a:rPr lang="pt-BR" sz="2400" dirty="0"/>
              <a:t>, 21 </a:t>
            </a:r>
            <a:r>
              <a:rPr lang="pt-BR" sz="2400" dirty="0" err="1"/>
              <a:t>yo</a:t>
            </a:r>
            <a:endParaRPr lang="pt-BR" sz="2400" dirty="0"/>
          </a:p>
          <a:p>
            <a:r>
              <a:rPr lang="pt-BR" sz="2400" dirty="0" err="1"/>
              <a:t>Sudden</a:t>
            </a:r>
            <a:r>
              <a:rPr lang="pt-BR" sz="2400" dirty="0"/>
              <a:t>, </a:t>
            </a:r>
            <a:r>
              <a:rPr lang="pt-BR" sz="2400" dirty="0" err="1"/>
              <a:t>painless</a:t>
            </a:r>
            <a:r>
              <a:rPr lang="pt-BR" sz="2400" dirty="0"/>
              <a:t> </a:t>
            </a:r>
            <a:r>
              <a:rPr lang="pt-BR" sz="2400" dirty="0" err="1"/>
              <a:t>low</a:t>
            </a:r>
            <a:r>
              <a:rPr lang="pt-BR" sz="2400" dirty="0"/>
              <a:t> </a:t>
            </a:r>
            <a:r>
              <a:rPr lang="pt-BR" sz="2400" dirty="0" err="1"/>
              <a:t>vision</a:t>
            </a:r>
            <a:r>
              <a:rPr lang="pt-BR" sz="2400" dirty="0"/>
              <a:t> OU 1 </a:t>
            </a:r>
            <a:r>
              <a:rPr lang="pt-BR" sz="2400" dirty="0" err="1"/>
              <a:t>day</a:t>
            </a:r>
            <a:r>
              <a:rPr lang="pt-BR" sz="2400" dirty="0"/>
              <a:t> </a:t>
            </a:r>
            <a:r>
              <a:rPr lang="pt-BR" sz="2400" dirty="0" err="1"/>
              <a:t>ago</a:t>
            </a:r>
            <a:endParaRPr lang="pt-BR" sz="2400" dirty="0"/>
          </a:p>
          <a:p>
            <a:r>
              <a:rPr lang="pt-BR" sz="2400" dirty="0"/>
              <a:t>Ocular </a:t>
            </a:r>
            <a:r>
              <a:rPr lang="pt-BR" sz="2400" dirty="0" err="1"/>
              <a:t>history</a:t>
            </a:r>
            <a:r>
              <a:rPr lang="pt-BR" sz="2400" dirty="0"/>
              <a:t>: </a:t>
            </a:r>
            <a:r>
              <a:rPr lang="pt-BR" sz="2400" dirty="0" err="1"/>
              <a:t>deny</a:t>
            </a:r>
            <a:r>
              <a:rPr lang="pt-BR" sz="2400" dirty="0"/>
              <a:t> trauma </a:t>
            </a:r>
            <a:r>
              <a:rPr lang="pt-BR" sz="2400" dirty="0" err="1"/>
              <a:t>or</a:t>
            </a:r>
            <a:r>
              <a:rPr lang="pt-BR" sz="2400" dirty="0"/>
              <a:t> </a:t>
            </a:r>
            <a:r>
              <a:rPr lang="pt-BR" sz="2400" dirty="0" err="1"/>
              <a:t>surgery</a:t>
            </a:r>
            <a:endParaRPr lang="pt-BR" sz="2400" dirty="0"/>
          </a:p>
          <a:p>
            <a:r>
              <a:rPr lang="pt-BR" sz="2400" dirty="0" err="1"/>
              <a:t>Clinical</a:t>
            </a:r>
            <a:r>
              <a:rPr lang="pt-BR" sz="2400" dirty="0"/>
              <a:t> </a:t>
            </a:r>
            <a:r>
              <a:rPr lang="pt-BR" sz="2400" dirty="0" err="1"/>
              <a:t>history</a:t>
            </a:r>
            <a:r>
              <a:rPr lang="pt-BR" sz="2400" dirty="0"/>
              <a:t>: </a:t>
            </a:r>
            <a:r>
              <a:rPr lang="pt-BR" sz="2400" dirty="0" err="1"/>
              <a:t>deny</a:t>
            </a:r>
            <a:r>
              <a:rPr lang="pt-BR" sz="2400" dirty="0"/>
              <a:t> </a:t>
            </a:r>
            <a:r>
              <a:rPr lang="pt-BR" sz="2400" dirty="0" err="1"/>
              <a:t>comorbidities</a:t>
            </a:r>
            <a:r>
              <a:rPr lang="pt-BR" sz="2400" dirty="0"/>
              <a:t> </a:t>
            </a:r>
            <a:r>
              <a:rPr lang="pt-BR" sz="2400" dirty="0" err="1"/>
              <a:t>or</a:t>
            </a:r>
            <a:r>
              <a:rPr lang="pt-BR" sz="2400" dirty="0"/>
              <a:t> </a:t>
            </a:r>
            <a:r>
              <a:rPr lang="pt-BR" sz="2400" dirty="0" err="1"/>
              <a:t>medications</a:t>
            </a:r>
            <a:endParaRPr lang="pt-BR" sz="2400" dirty="0"/>
          </a:p>
          <a:p>
            <a:pPr lvl="1"/>
            <a:r>
              <a:rPr lang="pt-BR" sz="2400" dirty="0" err="1"/>
              <a:t>Drug</a:t>
            </a:r>
            <a:r>
              <a:rPr lang="pt-BR" sz="2400" dirty="0"/>
              <a:t> </a:t>
            </a:r>
            <a:r>
              <a:rPr lang="pt-BR" sz="2400" dirty="0" err="1"/>
              <a:t>user</a:t>
            </a:r>
            <a:r>
              <a:rPr lang="pt-BR" sz="2400" dirty="0"/>
              <a:t> (marijuana, </a:t>
            </a:r>
            <a:r>
              <a:rPr lang="pt-BR" sz="2400" dirty="0" err="1"/>
              <a:t>cocaine</a:t>
            </a:r>
            <a:r>
              <a:rPr lang="pt-BR" sz="2400" dirty="0"/>
              <a:t>, LSD, </a:t>
            </a:r>
            <a:r>
              <a:rPr lang="pt-BR" sz="2400" dirty="0" err="1"/>
              <a:t>cigar</a:t>
            </a:r>
            <a:r>
              <a:rPr lang="pt-BR" sz="2400" dirty="0"/>
              <a:t>...)</a:t>
            </a:r>
          </a:p>
          <a:p>
            <a:pPr lvl="1"/>
            <a:r>
              <a:rPr lang="pt-BR" sz="2400" dirty="0" err="1"/>
              <a:t>Deny</a:t>
            </a:r>
            <a:r>
              <a:rPr lang="pt-BR" sz="2400" dirty="0"/>
              <a:t> </a:t>
            </a:r>
            <a:r>
              <a:rPr lang="pt-BR" sz="2400" dirty="0" err="1"/>
              <a:t>headache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other</a:t>
            </a:r>
            <a:r>
              <a:rPr lang="pt-BR" sz="2400" dirty="0"/>
              <a:t> </a:t>
            </a:r>
            <a:r>
              <a:rPr lang="pt-BR" sz="2400" dirty="0" err="1"/>
              <a:t>symptoms</a:t>
            </a:r>
            <a:endParaRPr lang="pt-BR" sz="2400" dirty="0"/>
          </a:p>
          <a:p>
            <a:pPr lvl="1"/>
            <a:r>
              <a:rPr lang="pt-BR" sz="2400" dirty="0" err="1"/>
              <a:t>Denies</a:t>
            </a:r>
            <a:r>
              <a:rPr lang="pt-BR" sz="2400" dirty="0"/>
              <a:t> viral </a:t>
            </a:r>
            <a:r>
              <a:rPr lang="pt-BR" sz="2400" dirty="0" err="1"/>
              <a:t>prodromes</a:t>
            </a:r>
            <a:endParaRPr lang="pt-BR" sz="2400" dirty="0"/>
          </a:p>
          <a:p>
            <a:r>
              <a:rPr lang="pt-BR" sz="2400" dirty="0" err="1"/>
              <a:t>Last</a:t>
            </a:r>
            <a:r>
              <a:rPr lang="pt-BR" sz="2400" dirty="0"/>
              <a:t> use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cocaine</a:t>
            </a:r>
            <a:r>
              <a:rPr lang="pt-BR" sz="2400" dirty="0"/>
              <a:t> 1 </a:t>
            </a:r>
            <a:r>
              <a:rPr lang="pt-BR" sz="2400" dirty="0" err="1"/>
              <a:t>day</a:t>
            </a:r>
            <a:r>
              <a:rPr lang="pt-BR" sz="2400" dirty="0"/>
              <a:t> </a:t>
            </a:r>
            <a:r>
              <a:rPr lang="pt-BR" sz="2400" dirty="0" err="1"/>
              <a:t>before</a:t>
            </a:r>
            <a:r>
              <a:rPr lang="pt-BR" sz="2400" dirty="0"/>
              <a:t> </a:t>
            </a:r>
            <a:r>
              <a:rPr lang="pt-BR" sz="2400" dirty="0" err="1"/>
              <a:t>symptoms</a:t>
            </a:r>
            <a:endParaRPr lang="pt-BR" sz="2400" dirty="0"/>
          </a:p>
          <a:p>
            <a:r>
              <a:rPr lang="pt-BR" sz="2400" dirty="0" err="1"/>
              <a:t>Denied</a:t>
            </a:r>
            <a:r>
              <a:rPr lang="pt-BR" sz="2400" dirty="0"/>
              <a:t> </a:t>
            </a:r>
            <a:r>
              <a:rPr lang="pt-BR" sz="2400" dirty="0" err="1"/>
              <a:t>possibility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pregnancy</a:t>
            </a:r>
            <a:r>
              <a:rPr lang="pt-BR" sz="2400" dirty="0"/>
              <a:t> </a:t>
            </a:r>
            <a:r>
              <a:rPr lang="pt-BR" sz="2400" dirty="0">
                <a:sym typeface="Wingdings" pitchFamily="2" charset="2"/>
              </a:rPr>
              <a:t></a:t>
            </a:r>
            <a:r>
              <a:rPr lang="pt-BR" sz="2400" dirty="0"/>
              <a:t> </a:t>
            </a:r>
            <a:r>
              <a:rPr lang="pt-BR" sz="2400" dirty="0" err="1"/>
              <a:t>reported</a:t>
            </a:r>
            <a:r>
              <a:rPr lang="pt-BR" sz="2400" dirty="0"/>
              <a:t> </a:t>
            </a:r>
            <a:r>
              <a:rPr lang="pt-BR" sz="2400" dirty="0" err="1"/>
              <a:t>homosexual</a:t>
            </a:r>
            <a:r>
              <a:rPr lang="pt-BR" sz="2400" dirty="0"/>
              <a:t> </a:t>
            </a:r>
            <a:r>
              <a:rPr lang="pt-BR" sz="2400" dirty="0" err="1"/>
              <a:t>relationship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1848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D2F58-4B6B-6244-97AA-A930F833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Eye</a:t>
            </a:r>
            <a:r>
              <a:rPr lang="pt-BR" dirty="0"/>
              <a:t> </a:t>
            </a:r>
            <a:r>
              <a:rPr lang="pt-BR" dirty="0" err="1"/>
              <a:t>examination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5C0DC6-D0F8-DD46-A9E8-7FF78A63D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VA: </a:t>
            </a:r>
            <a:r>
              <a:rPr lang="pt-BR" sz="2400" dirty="0" err="1"/>
              <a:t>counting</a:t>
            </a:r>
            <a:r>
              <a:rPr lang="pt-BR" sz="2400" dirty="0"/>
              <a:t> </a:t>
            </a:r>
            <a:r>
              <a:rPr lang="pt-BR" sz="2400" dirty="0" err="1"/>
              <a:t>fingers</a:t>
            </a:r>
            <a:r>
              <a:rPr lang="pt-BR" sz="2400" dirty="0"/>
              <a:t> OU</a:t>
            </a:r>
          </a:p>
          <a:p>
            <a:r>
              <a:rPr lang="pt-BR" sz="2400" dirty="0"/>
              <a:t>BIO: no </a:t>
            </a:r>
            <a:r>
              <a:rPr lang="pt-BR" sz="2400" dirty="0" err="1"/>
              <a:t>cells</a:t>
            </a:r>
            <a:r>
              <a:rPr lang="pt-BR" sz="2400" dirty="0"/>
              <a:t> in </a:t>
            </a:r>
            <a:r>
              <a:rPr lang="pt-BR" sz="2400" dirty="0" err="1"/>
              <a:t>the</a:t>
            </a:r>
            <a:r>
              <a:rPr lang="pt-BR" sz="2400" dirty="0"/>
              <a:t> anterior </a:t>
            </a:r>
            <a:r>
              <a:rPr lang="pt-BR" sz="2400" dirty="0" err="1"/>
              <a:t>chamber</a:t>
            </a:r>
            <a:r>
              <a:rPr lang="pt-BR" sz="2400" dirty="0"/>
              <a:t> </a:t>
            </a:r>
          </a:p>
          <a:p>
            <a:r>
              <a:rPr lang="pt-BR" sz="2400" dirty="0"/>
              <a:t>IOP 12/12 mmHg</a:t>
            </a:r>
          </a:p>
          <a:p>
            <a:r>
              <a:rPr lang="pt-BR" sz="2400" dirty="0" err="1"/>
              <a:t>Fundoscopy</a:t>
            </a:r>
            <a:r>
              <a:rPr lang="pt-BR" sz="2400" dirty="0"/>
              <a:t>:</a:t>
            </a:r>
          </a:p>
          <a:p>
            <a:pPr lvl="1"/>
            <a:r>
              <a:rPr lang="pt-BR" sz="2400" dirty="0"/>
              <a:t>OD: </a:t>
            </a:r>
            <a:r>
              <a:rPr lang="pt-BR" sz="2400" dirty="0" err="1"/>
              <a:t>serous</a:t>
            </a:r>
            <a:r>
              <a:rPr lang="pt-BR" sz="2400" dirty="0"/>
              <a:t> </a:t>
            </a:r>
            <a:r>
              <a:rPr lang="pt-BR" sz="2400" dirty="0" err="1"/>
              <a:t>detachment</a:t>
            </a:r>
            <a:r>
              <a:rPr lang="pt-BR" sz="2400" dirty="0"/>
              <a:t> - </a:t>
            </a:r>
            <a:r>
              <a:rPr lang="pt-BR" sz="2400" dirty="0" err="1"/>
              <a:t>almost</a:t>
            </a:r>
            <a:r>
              <a:rPr lang="pt-BR" sz="2400" dirty="0"/>
              <a:t> total</a:t>
            </a:r>
          </a:p>
          <a:p>
            <a:pPr lvl="1"/>
            <a:r>
              <a:rPr lang="pt-BR" sz="2400" dirty="0"/>
              <a:t>OS: inferior </a:t>
            </a:r>
            <a:r>
              <a:rPr lang="pt-BR" sz="2400" dirty="0" err="1"/>
              <a:t>serous</a:t>
            </a:r>
            <a:r>
              <a:rPr lang="pt-BR" sz="2400" dirty="0"/>
              <a:t> </a:t>
            </a:r>
            <a:r>
              <a:rPr lang="pt-BR" sz="2400" dirty="0" err="1"/>
              <a:t>detachment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2504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Uma imagem contendo interior&#10;&#10;Descrição gerada automaticamente">
            <a:extLst>
              <a:ext uri="{FF2B5EF4-FFF2-40B4-BE49-F238E27FC236}">
                <a16:creationId xmlns:a16="http://schemas.microsoft.com/office/drawing/2014/main" id="{554D50CF-DD13-4C42-B92A-41951B3846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5139" t="25928" r="19544" b="19801"/>
          <a:stretch/>
        </p:blipFill>
        <p:spPr>
          <a:xfrm>
            <a:off x="4644571" y="1346200"/>
            <a:ext cx="4310743" cy="4775500"/>
          </a:xfr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CF1F0E02-A8CC-9E46-96C7-CFAEF36CA6D6}"/>
              </a:ext>
            </a:extLst>
          </p:cNvPr>
          <p:cNvSpPr txBox="1">
            <a:spLocks/>
          </p:cNvSpPr>
          <p:nvPr/>
        </p:nvSpPr>
        <p:spPr>
          <a:xfrm>
            <a:off x="1206500" y="838200"/>
            <a:ext cx="647996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/>
              <a:t>Retinografy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FA OD </a:t>
            </a:r>
            <a:r>
              <a:rPr lang="pt-BR" sz="2400" dirty="0" err="1"/>
              <a:t>impracticable</a:t>
            </a:r>
            <a:endParaRPr lang="pt-BR" sz="2400" dirty="0"/>
          </a:p>
          <a:p>
            <a:r>
              <a:rPr lang="pt-BR" sz="2400" dirty="0" err="1"/>
              <a:t>Retinografy</a:t>
            </a:r>
            <a:r>
              <a:rPr lang="pt-BR" sz="2400" dirty="0"/>
              <a:t> OS:</a:t>
            </a:r>
          </a:p>
        </p:txBody>
      </p:sp>
    </p:spTree>
    <p:extLst>
      <p:ext uri="{BB962C8B-B14F-4D97-AF65-F5344CB8AC3E}">
        <p14:creationId xmlns:p14="http://schemas.microsoft.com/office/powerpoint/2010/main" val="85389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B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 descr="Uma imagem contendo música&#10;&#10;Descrição gerada automaticamente">
            <a:extLst>
              <a:ext uri="{FF2B5EF4-FFF2-40B4-BE49-F238E27FC236}">
                <a16:creationId xmlns:a16="http://schemas.microsoft.com/office/drawing/2014/main" id="{3A969D2D-6B8E-2F41-BCFE-EEF852768E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06" t="27027" r="20801" b="22523"/>
          <a:stretch/>
        </p:blipFill>
        <p:spPr>
          <a:xfrm>
            <a:off x="3029039" y="0"/>
            <a:ext cx="3233890" cy="3431542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12DC8472-655B-CB46-BFE7-3FBDECAF53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202" t="27355" r="4674" b="9910"/>
          <a:stretch/>
        </p:blipFill>
        <p:spPr>
          <a:xfrm rot="202876">
            <a:off x="6119234" y="3397214"/>
            <a:ext cx="3344052" cy="3365099"/>
          </a:xfrm>
          <a:prstGeom prst="rect">
            <a:avLst/>
          </a:prstGeom>
        </p:spPr>
      </p:pic>
      <p:pic>
        <p:nvPicPr>
          <p:cNvPr id="21" name="Imagem 20" descr="Uma imagem contendo música&#10;&#10;Descrição gerada automaticamente">
            <a:extLst>
              <a:ext uri="{FF2B5EF4-FFF2-40B4-BE49-F238E27FC236}">
                <a16:creationId xmlns:a16="http://schemas.microsoft.com/office/drawing/2014/main" id="{C1455F7B-2640-1546-B4C7-59058082512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241" t="25045" r="10921" b="13694"/>
          <a:stretch/>
        </p:blipFill>
        <p:spPr>
          <a:xfrm rot="178031">
            <a:off x="2996599" y="3329973"/>
            <a:ext cx="3257046" cy="3417888"/>
          </a:xfrm>
          <a:prstGeom prst="rect">
            <a:avLst/>
          </a:prstGeom>
        </p:spPr>
      </p:pic>
      <p:pic>
        <p:nvPicPr>
          <p:cNvPr id="23" name="Imagem 22" descr="Uma imagem contendo música&#10;&#10;Descrição gerada automaticamente">
            <a:extLst>
              <a:ext uri="{FF2B5EF4-FFF2-40B4-BE49-F238E27FC236}">
                <a16:creationId xmlns:a16="http://schemas.microsoft.com/office/drawing/2014/main" id="{4858339D-D579-D74D-BF25-4D01870C30E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99" t="32612" r="17407" b="8649"/>
          <a:stretch/>
        </p:blipFill>
        <p:spPr>
          <a:xfrm>
            <a:off x="355" y="3349122"/>
            <a:ext cx="3077793" cy="3257664"/>
          </a:xfrm>
          <a:prstGeom prst="rect">
            <a:avLst/>
          </a:prstGeom>
        </p:spPr>
      </p:pic>
      <p:pic>
        <p:nvPicPr>
          <p:cNvPr id="31" name="Imagem 30" descr="Uma imagem contendo música&#10;&#10;Descrição gerada automaticamente">
            <a:extLst>
              <a:ext uri="{FF2B5EF4-FFF2-40B4-BE49-F238E27FC236}">
                <a16:creationId xmlns:a16="http://schemas.microsoft.com/office/drawing/2014/main" id="{0884AD96-50D0-9C45-92F2-9023230E417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806" t="25766" r="20801" b="23784"/>
          <a:stretch/>
        </p:blipFill>
        <p:spPr>
          <a:xfrm>
            <a:off x="-1859" y="-6297"/>
            <a:ext cx="3162151" cy="3355419"/>
          </a:xfrm>
          <a:prstGeom prst="rect">
            <a:avLst/>
          </a:prstGeom>
        </p:spPr>
      </p:pic>
      <p:pic>
        <p:nvPicPr>
          <p:cNvPr id="33" name="Imagem 32" descr="Uma imagem contendo música, interior&#10;&#10;Descrição gerada automaticamente">
            <a:extLst>
              <a:ext uri="{FF2B5EF4-FFF2-40B4-BE49-F238E27FC236}">
                <a16:creationId xmlns:a16="http://schemas.microsoft.com/office/drawing/2014/main" id="{1C5C4FA2-60A5-454F-9BF8-00ADD3B2BFA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085" t="21081" r="9239" b="18198"/>
          <a:stretch/>
        </p:blipFill>
        <p:spPr>
          <a:xfrm>
            <a:off x="9242596" y="0"/>
            <a:ext cx="3226589" cy="3451938"/>
          </a:xfrm>
          <a:prstGeom prst="rect">
            <a:avLst/>
          </a:prstGeom>
        </p:spPr>
      </p:pic>
      <p:pic>
        <p:nvPicPr>
          <p:cNvPr id="27" name="Imagem 26" descr="Uma imagem contendo música&#10;&#10;Descrição gerada automaticamente">
            <a:extLst>
              <a:ext uri="{FF2B5EF4-FFF2-40B4-BE49-F238E27FC236}">
                <a16:creationId xmlns:a16="http://schemas.microsoft.com/office/drawing/2014/main" id="{73C63C60-0AC2-E643-9830-01174C4A72B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9560" t="22341" r="20530" b="20721"/>
          <a:stretch/>
        </p:blipFill>
        <p:spPr>
          <a:xfrm>
            <a:off x="6221204" y="-37634"/>
            <a:ext cx="3187069" cy="3460887"/>
          </a:xfrm>
          <a:prstGeom prst="rect">
            <a:avLst/>
          </a:prstGeom>
        </p:spPr>
      </p:pic>
      <p:pic>
        <p:nvPicPr>
          <p:cNvPr id="38" name="Imagem 37" descr="Uma imagem contendo música&#10;&#10;Descrição gerada automaticamente">
            <a:extLst>
              <a:ext uri="{FF2B5EF4-FFF2-40B4-BE49-F238E27FC236}">
                <a16:creationId xmlns:a16="http://schemas.microsoft.com/office/drawing/2014/main" id="{9665F9AA-D793-D348-8DC1-12E51AEA62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26" t="48784" r="42933" b="31880"/>
          <a:stretch/>
        </p:blipFill>
        <p:spPr>
          <a:xfrm>
            <a:off x="2431889" y="397480"/>
            <a:ext cx="4324865" cy="2977978"/>
          </a:xfrm>
          <a:prstGeom prst="rect">
            <a:avLst/>
          </a:prstGeom>
        </p:spPr>
      </p:pic>
      <p:sp>
        <p:nvSpPr>
          <p:cNvPr id="11" name="Seta para a Direita 10">
            <a:extLst>
              <a:ext uri="{FF2B5EF4-FFF2-40B4-BE49-F238E27FC236}">
                <a16:creationId xmlns:a16="http://schemas.microsoft.com/office/drawing/2014/main" id="{0E1FAAD6-FADD-6242-B4AF-9C08DC4CAC53}"/>
              </a:ext>
            </a:extLst>
          </p:cNvPr>
          <p:cNvSpPr/>
          <p:nvPr/>
        </p:nvSpPr>
        <p:spPr>
          <a:xfrm rot="3916156">
            <a:off x="4646091" y="1965209"/>
            <a:ext cx="684147" cy="2936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E51E236-09EE-D344-AB0B-C4421342A6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42" r="6223" b="34235"/>
          <a:stretch/>
        </p:blipFill>
        <p:spPr>
          <a:xfrm>
            <a:off x="6188910" y="1774957"/>
            <a:ext cx="5694410" cy="4687628"/>
          </a:xfrm>
          <a:prstGeom prst="rect">
            <a:avLst/>
          </a:prstGeom>
        </p:spPr>
      </p:pic>
      <p:pic>
        <p:nvPicPr>
          <p:cNvPr id="7" name="Imagem 6" descr="Uma imagem contendo gato&#10;&#10;Descrição gerada automaticamente">
            <a:extLst>
              <a:ext uri="{FF2B5EF4-FFF2-40B4-BE49-F238E27FC236}">
                <a16:creationId xmlns:a16="http://schemas.microsoft.com/office/drawing/2014/main" id="{47B0E24E-F9E5-4B49-AC98-78AA0D718F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6" t="22523" b="33153"/>
          <a:stretch/>
        </p:blipFill>
        <p:spPr>
          <a:xfrm>
            <a:off x="0" y="1774957"/>
            <a:ext cx="5820035" cy="468762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06E40E4-E40E-194E-98FD-C89DA0F15092}"/>
              </a:ext>
            </a:extLst>
          </p:cNvPr>
          <p:cNvSpPr txBox="1"/>
          <p:nvPr/>
        </p:nvSpPr>
        <p:spPr>
          <a:xfrm>
            <a:off x="1804087" y="958071"/>
            <a:ext cx="252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OD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D39F525-0AD9-7C4D-A6F5-CFC52FA0FB21}"/>
              </a:ext>
            </a:extLst>
          </p:cNvPr>
          <p:cNvSpPr txBox="1"/>
          <p:nvPr/>
        </p:nvSpPr>
        <p:spPr>
          <a:xfrm>
            <a:off x="7414054" y="958071"/>
            <a:ext cx="297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53385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31685-31A1-194D-85DA-E6E6CD01F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HYPOTHESES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F562C3-B655-DA48-8C33-9218BBC97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638299"/>
            <a:ext cx="9925374" cy="5219701"/>
          </a:xfrm>
        </p:spPr>
        <p:txBody>
          <a:bodyPr>
            <a:normAutofit/>
          </a:bodyPr>
          <a:lstStyle/>
          <a:p>
            <a:r>
              <a:rPr lang="pt-BR" sz="2400" dirty="0"/>
              <a:t>VKH </a:t>
            </a:r>
            <a:r>
              <a:rPr lang="pt-BR" sz="2400" dirty="0" err="1"/>
              <a:t>syndrome</a:t>
            </a:r>
            <a:endParaRPr lang="pt-BR" sz="2400" dirty="0"/>
          </a:p>
          <a:p>
            <a:r>
              <a:rPr lang="pt-BR" sz="2400" dirty="0" err="1"/>
              <a:t>Thrombotic</a:t>
            </a:r>
            <a:r>
              <a:rPr lang="pt-BR" sz="2400" dirty="0"/>
              <a:t> </a:t>
            </a:r>
            <a:r>
              <a:rPr lang="pt-BR" sz="2400" dirty="0" err="1"/>
              <a:t>thrombocytopenic</a:t>
            </a:r>
            <a:r>
              <a:rPr lang="pt-BR" sz="2400" dirty="0"/>
              <a:t> purpura – </a:t>
            </a:r>
            <a:r>
              <a:rPr lang="pt-BR" sz="2400" dirty="0" err="1"/>
              <a:t>microangiopathic</a:t>
            </a:r>
            <a:r>
              <a:rPr lang="pt-BR" sz="2400" dirty="0"/>
              <a:t> </a:t>
            </a:r>
            <a:r>
              <a:rPr lang="pt-BR" sz="2400" dirty="0" err="1"/>
              <a:t>hemolytic</a:t>
            </a:r>
            <a:r>
              <a:rPr lang="pt-BR" sz="2400" dirty="0"/>
              <a:t> anemia</a:t>
            </a:r>
          </a:p>
          <a:p>
            <a:r>
              <a:rPr lang="pt-BR" sz="2400" dirty="0" err="1"/>
              <a:t>Cocaine-induced</a:t>
            </a:r>
            <a:r>
              <a:rPr lang="pt-BR" sz="2400" dirty="0"/>
              <a:t> </a:t>
            </a:r>
            <a:r>
              <a:rPr lang="pt-BR" sz="2400" dirty="0" err="1"/>
              <a:t>massive</a:t>
            </a:r>
            <a:r>
              <a:rPr lang="pt-BR" sz="2400" dirty="0"/>
              <a:t> </a:t>
            </a:r>
            <a:r>
              <a:rPr lang="pt-BR" sz="2400" dirty="0" err="1"/>
              <a:t>thrombosis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  <a:p>
            <a:r>
              <a:rPr lang="pt-BR" b="1" i="1" dirty="0" err="1"/>
              <a:t>Cocaine-induced</a:t>
            </a:r>
            <a:r>
              <a:rPr lang="pt-BR" b="1" i="1" dirty="0"/>
              <a:t> </a:t>
            </a:r>
            <a:r>
              <a:rPr lang="pt-BR" b="1" i="1" dirty="0" err="1"/>
              <a:t>microangiopathic</a:t>
            </a:r>
            <a:r>
              <a:rPr lang="pt-BR" b="1" i="1" dirty="0"/>
              <a:t> </a:t>
            </a:r>
            <a:r>
              <a:rPr lang="pt-BR" b="1" i="1" dirty="0" err="1"/>
              <a:t>hemolytic</a:t>
            </a:r>
            <a:r>
              <a:rPr lang="pt-BR" b="1" i="1" dirty="0"/>
              <a:t> anemia </a:t>
            </a:r>
            <a:r>
              <a:rPr lang="pt-BR" b="1" i="1" dirty="0" err="1"/>
              <a:t>mimicking</a:t>
            </a:r>
            <a:r>
              <a:rPr lang="pt-BR" b="1" i="1" dirty="0"/>
              <a:t> </a:t>
            </a:r>
            <a:r>
              <a:rPr lang="pt-BR" b="1" i="1" dirty="0" err="1"/>
              <a:t>idiopathic</a:t>
            </a:r>
            <a:r>
              <a:rPr lang="pt-BR" b="1" i="1" dirty="0"/>
              <a:t> </a:t>
            </a:r>
            <a:r>
              <a:rPr lang="pt-BR" b="1" i="1" dirty="0" err="1"/>
              <a:t>thrombotic</a:t>
            </a:r>
            <a:r>
              <a:rPr lang="pt-BR" b="1" i="1" dirty="0"/>
              <a:t> </a:t>
            </a:r>
            <a:r>
              <a:rPr lang="pt-BR" b="1" i="1" dirty="0" err="1"/>
              <a:t>thrombocytopenic</a:t>
            </a:r>
            <a:r>
              <a:rPr lang="pt-BR" b="1" i="1" dirty="0"/>
              <a:t> purpura: a case </a:t>
            </a:r>
            <a:r>
              <a:rPr lang="pt-BR" b="1" i="1" dirty="0" err="1"/>
              <a:t>report</a:t>
            </a:r>
            <a:r>
              <a:rPr lang="pt-BR" b="1" i="1" dirty="0"/>
              <a:t> </a:t>
            </a:r>
            <a:r>
              <a:rPr lang="pt-BR" b="1" i="1" dirty="0" err="1"/>
              <a:t>and</a:t>
            </a:r>
            <a:r>
              <a:rPr lang="pt-BR" b="1" i="1" dirty="0"/>
              <a:t> </a:t>
            </a:r>
            <a:r>
              <a:rPr lang="pt-BR" b="1" i="1" dirty="0" err="1"/>
              <a:t>review</a:t>
            </a:r>
            <a:r>
              <a:rPr lang="pt-BR" b="1" i="1" dirty="0"/>
              <a:t> </a:t>
            </a:r>
            <a:r>
              <a:rPr lang="pt-BR" b="1" i="1" dirty="0" err="1"/>
              <a:t>of</a:t>
            </a:r>
            <a:r>
              <a:rPr lang="pt-BR" b="1" i="1" dirty="0"/>
              <a:t> </a:t>
            </a:r>
            <a:r>
              <a:rPr lang="pt-BR" b="1" i="1" dirty="0" err="1"/>
              <a:t>the</a:t>
            </a:r>
            <a:r>
              <a:rPr lang="pt-BR" b="1" i="1" dirty="0"/>
              <a:t> </a:t>
            </a:r>
            <a:r>
              <a:rPr lang="pt-BR" b="1" i="1" dirty="0" err="1"/>
              <a:t>literature</a:t>
            </a:r>
            <a:r>
              <a:rPr lang="pt-BR" b="1" i="1" dirty="0"/>
              <a:t>. </a:t>
            </a:r>
            <a:r>
              <a:rPr lang="pt-BR" u="sng" dirty="0">
                <a:hlinkClick r:id="rId3"/>
              </a:rPr>
              <a:t>Odronic S</a:t>
            </a:r>
            <a:r>
              <a:rPr lang="pt-BR" baseline="30000" dirty="0"/>
              <a:t>1</a:t>
            </a:r>
            <a:r>
              <a:rPr lang="pt-BR" dirty="0"/>
              <a:t>, </a:t>
            </a:r>
            <a:r>
              <a:rPr lang="pt-BR" u="sng" dirty="0">
                <a:hlinkClick r:id="rId4"/>
              </a:rPr>
              <a:t>Quraishy N</a:t>
            </a:r>
            <a:r>
              <a:rPr lang="pt-BR" dirty="0"/>
              <a:t>, </a:t>
            </a:r>
            <a:r>
              <a:rPr lang="pt-BR" u="sng" dirty="0">
                <a:hlinkClick r:id="rId5"/>
              </a:rPr>
              <a:t>Manroa P</a:t>
            </a:r>
            <a:r>
              <a:rPr lang="pt-BR" dirty="0"/>
              <a:t>, </a:t>
            </a:r>
            <a:r>
              <a:rPr lang="pt-BR" u="sng" dirty="0">
                <a:hlinkClick r:id="rId6"/>
              </a:rPr>
              <a:t>Kier Y</a:t>
            </a:r>
            <a:r>
              <a:rPr lang="pt-BR" dirty="0"/>
              <a:t>, </a:t>
            </a:r>
            <a:r>
              <a:rPr lang="pt-BR" u="sng" dirty="0">
                <a:hlinkClick r:id="rId7"/>
              </a:rPr>
              <a:t>Koo A</a:t>
            </a:r>
            <a:r>
              <a:rPr lang="pt-BR" dirty="0"/>
              <a:t>, </a:t>
            </a:r>
            <a:r>
              <a:rPr lang="pt-BR" u="sng" dirty="0">
                <a:hlinkClick r:id="rId8"/>
              </a:rPr>
              <a:t>Figueroa P</a:t>
            </a:r>
            <a:r>
              <a:rPr lang="pt-BR" dirty="0"/>
              <a:t>, </a:t>
            </a:r>
            <a:r>
              <a:rPr lang="pt-BR" u="sng" dirty="0">
                <a:hlinkClick r:id="rId9"/>
              </a:rPr>
              <a:t>Hamilton A</a:t>
            </a:r>
            <a:r>
              <a:rPr lang="pt-BR" dirty="0"/>
              <a:t>. 2014</a:t>
            </a:r>
          </a:p>
          <a:p>
            <a:r>
              <a:rPr lang="pt-BR" b="1" i="1" dirty="0"/>
              <a:t>Bilateral </a:t>
            </a:r>
            <a:r>
              <a:rPr lang="pt-BR" b="1" i="1" dirty="0" err="1"/>
              <a:t>exudative</a:t>
            </a:r>
            <a:r>
              <a:rPr lang="pt-BR" b="1" i="1" dirty="0"/>
              <a:t> </a:t>
            </a:r>
            <a:r>
              <a:rPr lang="pt-BR" b="1" i="1" dirty="0" err="1"/>
              <a:t>retinal</a:t>
            </a:r>
            <a:r>
              <a:rPr lang="pt-BR" b="1" i="1" dirty="0"/>
              <a:t> </a:t>
            </a:r>
            <a:r>
              <a:rPr lang="pt-BR" b="1" i="1" dirty="0" err="1"/>
              <a:t>detachments</a:t>
            </a:r>
            <a:r>
              <a:rPr lang="pt-BR" b="1" i="1" dirty="0"/>
              <a:t> </a:t>
            </a:r>
            <a:r>
              <a:rPr lang="pt-BR" b="1" i="1" dirty="0" err="1"/>
              <a:t>due</a:t>
            </a:r>
            <a:r>
              <a:rPr lang="pt-BR" b="1" i="1" dirty="0"/>
              <a:t> </a:t>
            </a:r>
            <a:r>
              <a:rPr lang="pt-BR" b="1" i="1" dirty="0" err="1"/>
              <a:t>to</a:t>
            </a:r>
            <a:r>
              <a:rPr lang="pt-BR" b="1" i="1" dirty="0"/>
              <a:t> </a:t>
            </a:r>
            <a:r>
              <a:rPr lang="pt-BR" b="1" i="1" dirty="0" err="1"/>
              <a:t>thrombotic</a:t>
            </a:r>
            <a:r>
              <a:rPr lang="pt-BR" b="1" i="1" dirty="0"/>
              <a:t> </a:t>
            </a:r>
            <a:r>
              <a:rPr lang="pt-BR" b="1" i="1" dirty="0" err="1"/>
              <a:t>microangiopathy</a:t>
            </a:r>
            <a:r>
              <a:rPr lang="pt-BR" b="1" i="1" dirty="0"/>
              <a:t> </a:t>
            </a:r>
            <a:r>
              <a:rPr lang="pt-BR" b="1" i="1" dirty="0" err="1"/>
              <a:t>associated</a:t>
            </a:r>
            <a:r>
              <a:rPr lang="pt-BR" b="1" i="1" dirty="0"/>
              <a:t> </a:t>
            </a:r>
            <a:r>
              <a:rPr lang="pt-BR" b="1" i="1" dirty="0" err="1"/>
              <a:t>with</a:t>
            </a:r>
            <a:r>
              <a:rPr lang="pt-BR" b="1" i="1" dirty="0"/>
              <a:t> </a:t>
            </a:r>
            <a:r>
              <a:rPr lang="pt-BR" b="1" i="1" dirty="0" err="1"/>
              <a:t>intravenous</a:t>
            </a:r>
            <a:r>
              <a:rPr lang="pt-BR" b="1" i="1" dirty="0"/>
              <a:t> abuse </a:t>
            </a:r>
            <a:r>
              <a:rPr lang="pt-BR" b="1" i="1" dirty="0" err="1"/>
              <a:t>of</a:t>
            </a:r>
            <a:r>
              <a:rPr lang="pt-BR" b="1" i="1" dirty="0"/>
              <a:t> </a:t>
            </a:r>
            <a:r>
              <a:rPr lang="pt-BR" b="1" i="1" dirty="0" err="1"/>
              <a:t>Opana</a:t>
            </a:r>
            <a:r>
              <a:rPr lang="pt-BR" b="1" i="1" dirty="0"/>
              <a:t> ER</a:t>
            </a:r>
            <a:r>
              <a:rPr lang="pt-BR" b="1" dirty="0"/>
              <a:t>. </a:t>
            </a:r>
            <a:r>
              <a:rPr lang="pt-BR" dirty="0">
                <a:hlinkClick r:id="rId10"/>
              </a:rPr>
              <a:t>Fazila </a:t>
            </a:r>
            <a:r>
              <a:rPr lang="pt-BR" dirty="0" err="1">
                <a:hlinkClick r:id="rId10"/>
              </a:rPr>
              <a:t>Aseem</a:t>
            </a:r>
            <a:r>
              <a:rPr lang="pt-BR" dirty="0" err="1"/>
              <a:t>,</a:t>
            </a:r>
            <a:r>
              <a:rPr lang="pt-BR" baseline="30000" dirty="0" err="1"/>
              <a:t>a</a:t>
            </a:r>
            <a:r>
              <a:rPr lang="pt-BR" dirty="0"/>
              <a:t> </a:t>
            </a:r>
            <a:r>
              <a:rPr lang="pt-BR" dirty="0">
                <a:hlinkClick r:id="rId11"/>
              </a:rPr>
              <a:t>Brian G. </a:t>
            </a:r>
            <a:r>
              <a:rPr lang="pt-BR" dirty="0" err="1">
                <a:hlinkClick r:id="rId11"/>
              </a:rPr>
              <a:t>Zamora</a:t>
            </a:r>
            <a:r>
              <a:rPr lang="pt-BR" dirty="0" err="1"/>
              <a:t>,</a:t>
            </a:r>
            <a:r>
              <a:rPr lang="pt-BR" baseline="30000" dirty="0" err="1"/>
              <a:t>a</a:t>
            </a:r>
            <a:r>
              <a:rPr lang="pt-BR" dirty="0"/>
              <a:t> </a:t>
            </a:r>
            <a:r>
              <a:rPr lang="pt-BR" dirty="0">
                <a:hlinkClick r:id="rId12"/>
              </a:rPr>
              <a:t>Levi </a:t>
            </a:r>
            <a:r>
              <a:rPr lang="pt-BR" dirty="0" err="1">
                <a:hlinkClick r:id="rId12"/>
              </a:rPr>
              <a:t>Kauffman</a:t>
            </a:r>
            <a:r>
              <a:rPr lang="pt-BR" dirty="0" err="1"/>
              <a:t>,</a:t>
            </a:r>
            <a:r>
              <a:rPr lang="pt-BR" baseline="30000" dirty="0" err="1"/>
              <a:t>a</a:t>
            </a:r>
            <a:r>
              <a:rPr lang="pt-BR" dirty="0"/>
              <a:t> </a:t>
            </a:r>
            <a:r>
              <a:rPr lang="pt-BR" dirty="0">
                <a:hlinkClick r:id="rId13"/>
              </a:rPr>
              <a:t>Peter J. </a:t>
            </a:r>
            <a:r>
              <a:rPr lang="pt-BR" dirty="0" err="1">
                <a:hlinkClick r:id="rId13"/>
              </a:rPr>
              <a:t>Miller</a:t>
            </a:r>
            <a:r>
              <a:rPr lang="pt-BR" dirty="0" err="1"/>
              <a:t>,</a:t>
            </a:r>
            <a:r>
              <a:rPr lang="pt-BR" baseline="30000" dirty="0" err="1"/>
              <a:t>b</a:t>
            </a:r>
            <a:r>
              <a:rPr lang="pt-BR" dirty="0"/>
              <a:t> </a:t>
            </a:r>
            <a:r>
              <a:rPr lang="pt-BR" dirty="0" err="1"/>
              <a:t>and</a:t>
            </a:r>
            <a:r>
              <a:rPr lang="pt-BR" dirty="0"/>
              <a:t> </a:t>
            </a:r>
            <a:r>
              <a:rPr lang="pt-BR" dirty="0">
                <a:hlinkClick r:id="rId14"/>
              </a:rPr>
              <a:t>Vishak J. Joh</a:t>
            </a:r>
            <a:r>
              <a:rPr lang="pt-BR" dirty="0"/>
              <a:t>n. 2018</a:t>
            </a:r>
          </a:p>
          <a:p>
            <a:endParaRPr lang="pt-BR" dirty="0"/>
          </a:p>
          <a:p>
            <a:endParaRPr lang="pt-BR" b="1" i="1" dirty="0"/>
          </a:p>
          <a:p>
            <a:endParaRPr lang="pt-BR" sz="2400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22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C8D37-1E7A-A849-9497-32FDD1D7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AFTERNOON </a:t>
            </a:r>
            <a:r>
              <a:rPr lang="pt-BR" sz="4000" dirty="0">
                <a:sym typeface="Wingdings" pitchFamily="2" charset="2"/>
              </a:rPr>
              <a:t> </a:t>
            </a:r>
            <a:r>
              <a:rPr lang="pt-BR" sz="4000" dirty="0"/>
              <a:t>HOSPITAL INTERNMENT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C5B37C-50CC-954E-907C-0F53337DD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2820"/>
            <a:ext cx="9601200" cy="4866468"/>
          </a:xfrm>
        </p:spPr>
        <p:txBody>
          <a:bodyPr>
            <a:normAutofit fontScale="92500" lnSpcReduction="10000"/>
          </a:bodyPr>
          <a:lstStyle/>
          <a:p>
            <a:r>
              <a:rPr lang="pt-BR" sz="2300" dirty="0"/>
              <a:t>Complete </a:t>
            </a:r>
            <a:r>
              <a:rPr lang="pt-BR" sz="2300" dirty="0" err="1"/>
              <a:t>blood</a:t>
            </a:r>
            <a:r>
              <a:rPr lang="pt-BR" sz="2300" dirty="0"/>
              <a:t> </a:t>
            </a:r>
            <a:r>
              <a:rPr lang="pt-BR" sz="2300" dirty="0" err="1"/>
              <a:t>count</a:t>
            </a:r>
            <a:r>
              <a:rPr lang="pt-BR" sz="2300" dirty="0"/>
              <a:t>: </a:t>
            </a:r>
          </a:p>
          <a:p>
            <a:pPr lvl="1"/>
            <a:r>
              <a:rPr lang="pt-BR" dirty="0" err="1"/>
              <a:t>Red</a:t>
            </a:r>
            <a:r>
              <a:rPr lang="pt-BR" dirty="0"/>
              <a:t> </a:t>
            </a:r>
            <a:r>
              <a:rPr lang="pt-BR" dirty="0" err="1"/>
              <a:t>blood</a:t>
            </a:r>
            <a:r>
              <a:rPr lang="pt-BR" dirty="0"/>
              <a:t> </a:t>
            </a:r>
            <a:r>
              <a:rPr lang="pt-BR" dirty="0" err="1"/>
              <a:t>cell</a:t>
            </a:r>
            <a:r>
              <a:rPr lang="pt-BR" dirty="0"/>
              <a:t> </a:t>
            </a:r>
            <a:r>
              <a:rPr lang="pt-BR" dirty="0" err="1"/>
              <a:t>count</a:t>
            </a:r>
            <a:r>
              <a:rPr lang="pt-BR" sz="2300" dirty="0"/>
              <a:t>: 3,99 milhões/mm³</a:t>
            </a:r>
          </a:p>
          <a:p>
            <a:pPr lvl="1"/>
            <a:r>
              <a:rPr lang="pt-BR" sz="2300" dirty="0" err="1"/>
              <a:t>Hemoglobin</a:t>
            </a:r>
            <a:r>
              <a:rPr lang="pt-BR" sz="2300" dirty="0"/>
              <a:t>: 11,8 </a:t>
            </a:r>
            <a:r>
              <a:rPr lang="pt-BR" sz="2300" dirty="0" err="1"/>
              <a:t>g</a:t>
            </a:r>
            <a:r>
              <a:rPr lang="pt-BR" sz="2300" dirty="0"/>
              <a:t>/</a:t>
            </a:r>
            <a:r>
              <a:rPr lang="pt-BR" sz="2300" dirty="0" err="1"/>
              <a:t>dL</a:t>
            </a:r>
            <a:endParaRPr lang="pt-BR" sz="2300" dirty="0"/>
          </a:p>
          <a:p>
            <a:pPr lvl="1"/>
            <a:r>
              <a:rPr lang="pt-BR" sz="2300" dirty="0" err="1"/>
              <a:t>Hematocrit</a:t>
            </a:r>
            <a:r>
              <a:rPr lang="pt-BR" sz="2300" dirty="0"/>
              <a:t>: 35,1%</a:t>
            </a:r>
          </a:p>
          <a:p>
            <a:pPr lvl="1"/>
            <a:r>
              <a:rPr lang="pt-BR" sz="2300" i="0" dirty="0" err="1"/>
              <a:t>Leukocytes</a:t>
            </a:r>
            <a:r>
              <a:rPr lang="pt-BR" sz="2300" dirty="0"/>
              <a:t>: 9000 /mm³</a:t>
            </a:r>
          </a:p>
          <a:p>
            <a:r>
              <a:rPr lang="pt-BR" sz="2300" dirty="0" err="1"/>
              <a:t>Platelet</a:t>
            </a:r>
            <a:r>
              <a:rPr lang="pt-BR" sz="2300" dirty="0"/>
              <a:t>: 218000</a:t>
            </a:r>
          </a:p>
          <a:p>
            <a:r>
              <a:rPr lang="pt-BR" sz="2300" dirty="0"/>
              <a:t>LDH: 271 </a:t>
            </a:r>
            <a:r>
              <a:rPr lang="pt-BR" sz="2300" dirty="0" err="1"/>
              <a:t>U</a:t>
            </a:r>
            <a:r>
              <a:rPr lang="pt-BR" sz="2300" dirty="0"/>
              <a:t>/L (VR.: &lt;247)</a:t>
            </a:r>
          </a:p>
          <a:p>
            <a:r>
              <a:rPr lang="pt-BR" sz="2300" dirty="0" err="1"/>
              <a:t>Urea</a:t>
            </a:r>
            <a:r>
              <a:rPr lang="pt-BR" sz="2300" dirty="0"/>
              <a:t>: 17,5 / </a:t>
            </a:r>
            <a:r>
              <a:rPr lang="pt-BR" sz="2300" dirty="0" err="1"/>
              <a:t>Creatinine</a:t>
            </a:r>
            <a:r>
              <a:rPr lang="pt-BR" sz="2300" dirty="0"/>
              <a:t>: 0,77</a:t>
            </a:r>
          </a:p>
          <a:p>
            <a:r>
              <a:rPr lang="pt-BR" sz="2300" dirty="0"/>
              <a:t>HIV, </a:t>
            </a:r>
            <a:r>
              <a:rPr lang="pt-BR" sz="2300" dirty="0" err="1"/>
              <a:t>Hep</a:t>
            </a:r>
            <a:r>
              <a:rPr lang="pt-BR" sz="2300" dirty="0"/>
              <a:t> B e </a:t>
            </a:r>
            <a:r>
              <a:rPr lang="pt-BR" sz="2300" dirty="0" err="1"/>
              <a:t>Hep</a:t>
            </a:r>
            <a:r>
              <a:rPr lang="pt-BR" sz="2300" dirty="0"/>
              <a:t> C: </a:t>
            </a:r>
            <a:r>
              <a:rPr lang="pt-BR" sz="2300" dirty="0" err="1"/>
              <a:t>nonreactive</a:t>
            </a:r>
            <a:endParaRPr lang="pt-BR" sz="2300" dirty="0"/>
          </a:p>
          <a:p>
            <a:r>
              <a:rPr lang="pt-BR" sz="2300" dirty="0"/>
              <a:t>VDRL: </a:t>
            </a:r>
            <a:r>
              <a:rPr lang="pt-BR" sz="2300" dirty="0" err="1"/>
              <a:t>nonreactive</a:t>
            </a:r>
            <a:endParaRPr lang="pt-BR" sz="2300" dirty="0"/>
          </a:p>
          <a:p>
            <a:r>
              <a:rPr lang="pt-BR" sz="2300" dirty="0" err="1"/>
              <a:t>Urinalysis</a:t>
            </a:r>
            <a:r>
              <a:rPr lang="pt-BR" sz="2300" dirty="0"/>
              <a:t>: </a:t>
            </a:r>
            <a:r>
              <a:rPr lang="pt-BR" sz="2300" dirty="0" err="1"/>
              <a:t>protein</a:t>
            </a:r>
            <a:r>
              <a:rPr lang="pt-BR" sz="2300" dirty="0"/>
              <a:t> +++</a:t>
            </a:r>
          </a:p>
          <a:p>
            <a:r>
              <a:rPr lang="pt-BR" sz="2300" dirty="0"/>
              <a:t>BP: 140X90 mmHg</a:t>
            </a:r>
          </a:p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694A245-CB23-ED49-B205-C1489E08C6CC}"/>
              </a:ext>
            </a:extLst>
          </p:cNvPr>
          <p:cNvSpPr txBox="1"/>
          <p:nvPr/>
        </p:nvSpPr>
        <p:spPr>
          <a:xfrm>
            <a:off x="-12700" y="-1333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45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C046F-DCCB-3346-9886-7DED6DC0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04 AM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6F1492-0CC7-D142-8BA4-5B10C74E2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Severe</a:t>
            </a:r>
            <a:r>
              <a:rPr lang="pt-BR" sz="2400" dirty="0"/>
              <a:t> abdominal </a:t>
            </a:r>
            <a:r>
              <a:rPr lang="pt-BR" sz="2400" dirty="0" err="1"/>
              <a:t>pain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vaginal </a:t>
            </a:r>
            <a:r>
              <a:rPr lang="pt-BR" sz="2400" dirty="0" err="1"/>
              <a:t>discharge</a:t>
            </a:r>
            <a:endParaRPr lang="pt-BR" sz="2400" dirty="0"/>
          </a:p>
          <a:p>
            <a:r>
              <a:rPr lang="pt-BR" sz="2400" dirty="0" err="1"/>
              <a:t>Evolved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normal </a:t>
            </a:r>
            <a:r>
              <a:rPr lang="pt-BR" sz="2400" dirty="0" err="1"/>
              <a:t>birth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3050g </a:t>
            </a:r>
            <a:r>
              <a:rPr lang="pt-BR" sz="2400" dirty="0" err="1"/>
              <a:t>newborn</a:t>
            </a:r>
            <a:r>
              <a:rPr lang="pt-BR" sz="2400" dirty="0"/>
              <a:t>, </a:t>
            </a:r>
            <a:r>
              <a:rPr lang="pt-BR" sz="2400" dirty="0" err="1"/>
              <a:t>Apgar</a:t>
            </a:r>
            <a:r>
              <a:rPr lang="pt-BR" sz="2400" dirty="0"/>
              <a:t> 9</a:t>
            </a:r>
          </a:p>
          <a:p>
            <a:r>
              <a:rPr lang="pt-BR" sz="2400" dirty="0" err="1"/>
              <a:t>Estimated</a:t>
            </a:r>
            <a:r>
              <a:rPr lang="pt-BR" sz="2400" dirty="0"/>
              <a:t> </a:t>
            </a:r>
            <a:r>
              <a:rPr lang="pt-BR" sz="2400" dirty="0" err="1"/>
              <a:t>gestational</a:t>
            </a:r>
            <a:r>
              <a:rPr lang="pt-BR" sz="2400" dirty="0"/>
              <a:t> age: 35-36 </a:t>
            </a:r>
            <a:r>
              <a:rPr lang="pt-BR" sz="2400" dirty="0" err="1"/>
              <a:t>weeks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β-HCG: 38585,14 </a:t>
            </a:r>
            <a:r>
              <a:rPr lang="pt-BR" sz="2400" dirty="0" err="1"/>
              <a:t>mUI</a:t>
            </a:r>
            <a:r>
              <a:rPr lang="pt-BR" sz="2400" dirty="0"/>
              <a:t>/</a:t>
            </a:r>
            <a:r>
              <a:rPr lang="pt-BR" sz="2400" dirty="0" err="1"/>
              <a:t>mL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7294863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684</Words>
  <Application>Microsoft Macintosh PowerPoint</Application>
  <PresentationFormat>Widescreen</PresentationFormat>
  <Paragraphs>90</Paragraphs>
  <Slides>12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Calibri</vt:lpstr>
      <vt:lpstr>Franklin Gothic Book</vt:lpstr>
      <vt:lpstr>Cortar</vt:lpstr>
      <vt:lpstr>Case report  bilateral retina serous detachment</vt:lpstr>
      <vt:lpstr>OPHTALMOLOGIC ER – 11 AM</vt:lpstr>
      <vt:lpstr>Eye examination</vt:lpstr>
      <vt:lpstr>Apresentação do PowerPoint</vt:lpstr>
      <vt:lpstr>Apresentação do PowerPoint</vt:lpstr>
      <vt:lpstr>Apresentação do PowerPoint</vt:lpstr>
      <vt:lpstr>HYPOTHESES</vt:lpstr>
      <vt:lpstr>AFTERNOON  HOSPITAL INTERNMENT</vt:lpstr>
      <vt:lpstr>04 AM</vt:lpstr>
      <vt:lpstr>1 WEEK LATER– VA 20/200 OU</vt:lpstr>
      <vt:lpstr>DISCUSSION</vt:lpstr>
      <vt:lpstr>Thank you!  leticiatorreselias@gmail.com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RELATO DE CASO</dc:title>
  <dc:creator>Microsoft Office User</dc:creator>
  <cp:lastModifiedBy>Letícia Torres Elias Silva</cp:lastModifiedBy>
  <cp:revision>25</cp:revision>
  <dcterms:created xsi:type="dcterms:W3CDTF">2019-08-07T02:12:33Z</dcterms:created>
  <dcterms:modified xsi:type="dcterms:W3CDTF">2019-12-02T23:42:04Z</dcterms:modified>
</cp:coreProperties>
</file>