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14400213" cy="8099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p:cViewPr>
        <p:scale>
          <a:sx n="73" d="100"/>
          <a:sy n="73" d="100"/>
        </p:scale>
        <p:origin x="-744" y="-80"/>
      </p:cViewPr>
      <p:guideLst>
        <p:guide orient="horz" pos="2551"/>
        <p:guide pos="453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3625E-5856-F845-A9D1-EE18AD560FF9}" type="datetimeFigureOut">
              <a:rPr lang="pt-BR" smtClean="0"/>
              <a:t>02/02/20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735F1-F224-6C40-B36D-0DDDE648D98E}" type="slidenum">
              <a:rPr lang="pt-BR" smtClean="0"/>
              <a:t>‹#›</a:t>
            </a:fld>
            <a:endParaRPr lang="pt-BR"/>
          </a:p>
        </p:txBody>
      </p:sp>
    </p:spTree>
    <p:extLst>
      <p:ext uri="{BB962C8B-B14F-4D97-AF65-F5344CB8AC3E}">
        <p14:creationId xmlns:p14="http://schemas.microsoft.com/office/powerpoint/2010/main" val="2068720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ED735F1-F224-6C40-B36D-0DDDE648D98E}" type="slidenum">
              <a:rPr lang="pt-BR" smtClean="0"/>
              <a:t>1</a:t>
            </a:fld>
            <a:endParaRPr lang="pt-BR"/>
          </a:p>
        </p:txBody>
      </p:sp>
    </p:spTree>
    <p:extLst>
      <p:ext uri="{BB962C8B-B14F-4D97-AF65-F5344CB8AC3E}">
        <p14:creationId xmlns:p14="http://schemas.microsoft.com/office/powerpoint/2010/main" val="164718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800027" y="1325531"/>
            <a:ext cx="10800160" cy="2819800"/>
          </a:xfrm>
        </p:spPr>
        <p:txBody>
          <a:bodyPr anchor="b"/>
          <a:lstStyle>
            <a:lvl1pPr algn="ctr">
              <a:defRPr sz="7086"/>
            </a:lvl1pPr>
          </a:lstStyle>
          <a:p>
            <a:r>
              <a:rPr lang="pt-BR"/>
              <a:t>Clique para editar o título Mestre</a:t>
            </a:r>
            <a:endParaRPr lang="en-US" dirty="0"/>
          </a:p>
        </p:txBody>
      </p:sp>
      <p:sp>
        <p:nvSpPr>
          <p:cNvPr id="3" name="Subtitle 2"/>
          <p:cNvSpPr>
            <a:spLocks noGrp="1"/>
          </p:cNvSpPr>
          <p:nvPr>
            <p:ph type="subTitle" idx="1"/>
          </p:nvPr>
        </p:nvSpPr>
        <p:spPr>
          <a:xfrm>
            <a:off x="1800027" y="4254073"/>
            <a:ext cx="10800160" cy="1955486"/>
          </a:xfrm>
        </p:spPr>
        <p:txBody>
          <a:bodyPr/>
          <a:lstStyle>
            <a:lvl1pPr marL="0" indent="0" algn="ctr">
              <a:buNone/>
              <a:defRPr sz="2834"/>
            </a:lvl1pPr>
            <a:lvl2pPr marL="539953" indent="0" algn="ctr">
              <a:buNone/>
              <a:defRPr sz="2362"/>
            </a:lvl2pPr>
            <a:lvl3pPr marL="1079906" indent="0" algn="ctr">
              <a:buNone/>
              <a:defRPr sz="2126"/>
            </a:lvl3pPr>
            <a:lvl4pPr marL="1619860" indent="0" algn="ctr">
              <a:buNone/>
              <a:defRPr sz="1890"/>
            </a:lvl4pPr>
            <a:lvl5pPr marL="2159813" indent="0" algn="ctr">
              <a:buNone/>
              <a:defRPr sz="1890"/>
            </a:lvl5pPr>
            <a:lvl6pPr marL="2699766" indent="0" algn="ctr">
              <a:buNone/>
              <a:defRPr sz="1890"/>
            </a:lvl6pPr>
            <a:lvl7pPr marL="3239719" indent="0" algn="ctr">
              <a:buNone/>
              <a:defRPr sz="1890"/>
            </a:lvl7pPr>
            <a:lvl8pPr marL="3779672" indent="0" algn="ctr">
              <a:buNone/>
              <a:defRPr sz="1890"/>
            </a:lvl8pPr>
            <a:lvl9pPr marL="4319626" indent="0" algn="ctr">
              <a:buNone/>
              <a:defRPr sz="189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BE03128-9E96-454F-AD02-DF2C2CE110A7}" type="datetimeFigureOut">
              <a:rPr lang="pt-BR" smtClean="0"/>
              <a:t>02/02/20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24962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BE03128-9E96-454F-AD02-DF2C2CE110A7}" type="datetimeFigureOut">
              <a:rPr lang="pt-BR" smtClean="0"/>
              <a:t>02/02/20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4203556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5152" y="431220"/>
            <a:ext cx="3105046" cy="686388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990015" y="431220"/>
            <a:ext cx="9135135" cy="686388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BE03128-9E96-454F-AD02-DF2C2CE110A7}" type="datetimeFigureOut">
              <a:rPr lang="pt-BR" smtClean="0"/>
              <a:t>02/02/20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10444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BE03128-9E96-454F-AD02-DF2C2CE110A7}" type="datetimeFigureOut">
              <a:rPr lang="pt-BR" smtClean="0"/>
              <a:t>02/02/20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235734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982514" y="2019233"/>
            <a:ext cx="12420184" cy="3369135"/>
          </a:xfrm>
        </p:spPr>
        <p:txBody>
          <a:bodyPr anchor="b"/>
          <a:lstStyle>
            <a:lvl1pPr>
              <a:defRPr sz="7086"/>
            </a:lvl1pPr>
          </a:lstStyle>
          <a:p>
            <a:r>
              <a:rPr lang="pt-BR"/>
              <a:t>Clique para editar o título Mestre</a:t>
            </a:r>
            <a:endParaRPr lang="en-US" dirty="0"/>
          </a:p>
        </p:txBody>
      </p:sp>
      <p:sp>
        <p:nvSpPr>
          <p:cNvPr id="3" name="Text Placeholder 2"/>
          <p:cNvSpPr>
            <a:spLocks noGrp="1"/>
          </p:cNvSpPr>
          <p:nvPr>
            <p:ph type="body" idx="1"/>
          </p:nvPr>
        </p:nvSpPr>
        <p:spPr>
          <a:xfrm>
            <a:off x="982514" y="5420241"/>
            <a:ext cx="12420184" cy="1771749"/>
          </a:xfrm>
        </p:spPr>
        <p:txBody>
          <a:bodyPr/>
          <a:lstStyle>
            <a:lvl1pPr marL="0" indent="0">
              <a:buNone/>
              <a:defRPr sz="2834">
                <a:solidFill>
                  <a:schemeClr val="tx1">
                    <a:tint val="75000"/>
                  </a:schemeClr>
                </a:solidFill>
              </a:defRPr>
            </a:lvl1pPr>
            <a:lvl2pPr marL="539953" indent="0">
              <a:buNone/>
              <a:defRPr sz="2362">
                <a:solidFill>
                  <a:schemeClr val="tx1">
                    <a:tint val="75000"/>
                  </a:schemeClr>
                </a:solidFill>
              </a:defRPr>
            </a:lvl2pPr>
            <a:lvl3pPr marL="1079906" indent="0">
              <a:buNone/>
              <a:defRPr sz="2126">
                <a:solidFill>
                  <a:schemeClr val="tx1">
                    <a:tint val="75000"/>
                  </a:schemeClr>
                </a:solidFill>
              </a:defRPr>
            </a:lvl3pPr>
            <a:lvl4pPr marL="1619860" indent="0">
              <a:buNone/>
              <a:defRPr sz="1890">
                <a:solidFill>
                  <a:schemeClr val="tx1">
                    <a:tint val="75000"/>
                  </a:schemeClr>
                </a:solidFill>
              </a:defRPr>
            </a:lvl4pPr>
            <a:lvl5pPr marL="2159813" indent="0">
              <a:buNone/>
              <a:defRPr sz="1890">
                <a:solidFill>
                  <a:schemeClr val="tx1">
                    <a:tint val="75000"/>
                  </a:schemeClr>
                </a:solidFill>
              </a:defRPr>
            </a:lvl5pPr>
            <a:lvl6pPr marL="2699766" indent="0">
              <a:buNone/>
              <a:defRPr sz="1890">
                <a:solidFill>
                  <a:schemeClr val="tx1">
                    <a:tint val="75000"/>
                  </a:schemeClr>
                </a:solidFill>
              </a:defRPr>
            </a:lvl6pPr>
            <a:lvl7pPr marL="3239719" indent="0">
              <a:buNone/>
              <a:defRPr sz="1890">
                <a:solidFill>
                  <a:schemeClr val="tx1">
                    <a:tint val="75000"/>
                  </a:schemeClr>
                </a:solidFill>
              </a:defRPr>
            </a:lvl7pPr>
            <a:lvl8pPr marL="3779672" indent="0">
              <a:buNone/>
              <a:defRPr sz="1890">
                <a:solidFill>
                  <a:schemeClr val="tx1">
                    <a:tint val="75000"/>
                  </a:schemeClr>
                </a:solidFill>
              </a:defRPr>
            </a:lvl8pPr>
            <a:lvl9pPr marL="4319626" indent="0">
              <a:buNone/>
              <a:defRPr sz="189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BE03128-9E96-454F-AD02-DF2C2CE110A7}" type="datetimeFigureOut">
              <a:rPr lang="pt-BR" smtClean="0"/>
              <a:t>02/02/20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80546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990014" y="2156097"/>
            <a:ext cx="6120091" cy="513901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7290108" y="2156097"/>
            <a:ext cx="6120091" cy="513901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CBE03128-9E96-454F-AD02-DF2C2CE110A7}" type="datetimeFigureOut">
              <a:rPr lang="pt-BR" smtClean="0"/>
              <a:t>02/02/20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176665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991890" y="431220"/>
            <a:ext cx="12420184" cy="1565514"/>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991891" y="1985485"/>
            <a:ext cx="6091965"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pt-BR"/>
              <a:t>Clique para editar os estilos de texto Mestres</a:t>
            </a:r>
          </a:p>
        </p:txBody>
      </p:sp>
      <p:sp>
        <p:nvSpPr>
          <p:cNvPr id="4" name="Content Placeholder 3"/>
          <p:cNvSpPr>
            <a:spLocks noGrp="1"/>
          </p:cNvSpPr>
          <p:nvPr>
            <p:ph sz="half" idx="2"/>
          </p:nvPr>
        </p:nvSpPr>
        <p:spPr>
          <a:xfrm>
            <a:off x="991891" y="2958540"/>
            <a:ext cx="6091965" cy="435156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7290108" y="1985485"/>
            <a:ext cx="6121966"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pt-BR"/>
              <a:t>Clique para editar os estilos de texto Mestres</a:t>
            </a:r>
          </a:p>
        </p:txBody>
      </p:sp>
      <p:sp>
        <p:nvSpPr>
          <p:cNvPr id="6" name="Content Placeholder 5"/>
          <p:cNvSpPr>
            <a:spLocks noGrp="1"/>
          </p:cNvSpPr>
          <p:nvPr>
            <p:ph sz="quarter" idx="4"/>
          </p:nvPr>
        </p:nvSpPr>
        <p:spPr>
          <a:xfrm>
            <a:off x="7290108" y="2958540"/>
            <a:ext cx="6121966" cy="435156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CBE03128-9E96-454F-AD02-DF2C2CE110A7}" type="datetimeFigureOut">
              <a:rPr lang="pt-BR" smtClean="0"/>
              <a:t>02/02/20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322233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CBE03128-9E96-454F-AD02-DF2C2CE110A7}" type="datetimeFigureOut">
              <a:rPr lang="pt-BR" smtClean="0"/>
              <a:t>02/02/20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128762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03128-9E96-454F-AD02-DF2C2CE110A7}" type="datetimeFigureOut">
              <a:rPr lang="pt-BR" smtClean="0"/>
              <a:t>02/02/20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3528030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91891" y="539962"/>
            <a:ext cx="4644443" cy="1889866"/>
          </a:xfrm>
        </p:spPr>
        <p:txBody>
          <a:bodyPr anchor="b"/>
          <a:lstStyle>
            <a:lvl1pPr>
              <a:defRPr sz="3779"/>
            </a:lvl1pPr>
          </a:lstStyle>
          <a:p>
            <a:r>
              <a:rPr lang="pt-BR"/>
              <a:t>Clique para editar o título Mestre</a:t>
            </a:r>
            <a:endParaRPr lang="en-US" dirty="0"/>
          </a:p>
        </p:txBody>
      </p:sp>
      <p:sp>
        <p:nvSpPr>
          <p:cNvPr id="3" name="Content Placeholder 2"/>
          <p:cNvSpPr>
            <a:spLocks noGrp="1"/>
          </p:cNvSpPr>
          <p:nvPr>
            <p:ph idx="1"/>
          </p:nvPr>
        </p:nvSpPr>
        <p:spPr>
          <a:xfrm>
            <a:off x="6121966" y="1166168"/>
            <a:ext cx="7290108" cy="5755841"/>
          </a:xfrm>
        </p:spPr>
        <p:txBody>
          <a:bodyPr/>
          <a:lstStyle>
            <a:lvl1pPr>
              <a:defRPr sz="3779"/>
            </a:lvl1pPr>
            <a:lvl2pPr>
              <a:defRPr sz="3307"/>
            </a:lvl2pPr>
            <a:lvl3pPr>
              <a:defRPr sz="2834"/>
            </a:lvl3pPr>
            <a:lvl4pPr>
              <a:defRPr sz="2362"/>
            </a:lvl4pPr>
            <a:lvl5pPr>
              <a:defRPr sz="2362"/>
            </a:lvl5pPr>
            <a:lvl6pPr>
              <a:defRPr sz="2362"/>
            </a:lvl6pPr>
            <a:lvl7pPr>
              <a:defRPr sz="2362"/>
            </a:lvl7pPr>
            <a:lvl8pPr>
              <a:defRPr sz="2362"/>
            </a:lvl8pPr>
            <a:lvl9pPr>
              <a:defRPr sz="2362"/>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91891"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BE03128-9E96-454F-AD02-DF2C2CE110A7}" type="datetimeFigureOut">
              <a:rPr lang="pt-BR" smtClean="0"/>
              <a:t>02/02/20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253857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91891" y="539962"/>
            <a:ext cx="4644443" cy="1889866"/>
          </a:xfrm>
        </p:spPr>
        <p:txBody>
          <a:bodyPr anchor="b"/>
          <a:lstStyle>
            <a:lvl1pPr>
              <a:defRPr sz="3779"/>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121966" y="1166168"/>
            <a:ext cx="7290108" cy="5755841"/>
          </a:xfrm>
        </p:spPr>
        <p:txBody>
          <a:bodyPr anchor="t"/>
          <a:lstStyle>
            <a:lvl1pPr marL="0" indent="0">
              <a:buNone/>
              <a:defRPr sz="3779"/>
            </a:lvl1pPr>
            <a:lvl2pPr marL="539953" indent="0">
              <a:buNone/>
              <a:defRPr sz="3307"/>
            </a:lvl2pPr>
            <a:lvl3pPr marL="1079906" indent="0">
              <a:buNone/>
              <a:defRPr sz="2834"/>
            </a:lvl3pPr>
            <a:lvl4pPr marL="1619860" indent="0">
              <a:buNone/>
              <a:defRPr sz="2362"/>
            </a:lvl4pPr>
            <a:lvl5pPr marL="2159813" indent="0">
              <a:buNone/>
              <a:defRPr sz="2362"/>
            </a:lvl5pPr>
            <a:lvl6pPr marL="2699766" indent="0">
              <a:buNone/>
              <a:defRPr sz="2362"/>
            </a:lvl6pPr>
            <a:lvl7pPr marL="3239719" indent="0">
              <a:buNone/>
              <a:defRPr sz="2362"/>
            </a:lvl7pPr>
            <a:lvl8pPr marL="3779672" indent="0">
              <a:buNone/>
              <a:defRPr sz="2362"/>
            </a:lvl8pPr>
            <a:lvl9pPr marL="4319626" indent="0">
              <a:buNone/>
              <a:defRPr sz="2362"/>
            </a:lvl9pPr>
          </a:lstStyle>
          <a:p>
            <a:r>
              <a:rPr lang="pt-BR"/>
              <a:t>Clique no ícone para adicionar uma imagem</a:t>
            </a:r>
            <a:endParaRPr lang="en-US" dirty="0"/>
          </a:p>
        </p:txBody>
      </p:sp>
      <p:sp>
        <p:nvSpPr>
          <p:cNvPr id="4" name="Text Placeholder 3"/>
          <p:cNvSpPr>
            <a:spLocks noGrp="1"/>
          </p:cNvSpPr>
          <p:nvPr>
            <p:ph type="body" sz="half" idx="2"/>
          </p:nvPr>
        </p:nvSpPr>
        <p:spPr>
          <a:xfrm>
            <a:off x="991891"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BE03128-9E96-454F-AD02-DF2C2CE110A7}" type="datetimeFigureOut">
              <a:rPr lang="pt-BR" smtClean="0"/>
              <a:t>02/02/20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5DFB2E-BC7A-2B4D-9F30-15F959F567F7}" type="slidenum">
              <a:rPr lang="pt-BR" smtClean="0"/>
              <a:t>‹#›</a:t>
            </a:fld>
            <a:endParaRPr lang="pt-BR"/>
          </a:p>
        </p:txBody>
      </p:sp>
    </p:spTree>
    <p:extLst>
      <p:ext uri="{BB962C8B-B14F-4D97-AF65-F5344CB8AC3E}">
        <p14:creationId xmlns:p14="http://schemas.microsoft.com/office/powerpoint/2010/main" val="4501186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015" y="431220"/>
            <a:ext cx="12420184" cy="1565514"/>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990015" y="2156097"/>
            <a:ext cx="12420184" cy="5139011"/>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BE03128-9E96-454F-AD02-DF2C2CE110A7}" type="datetimeFigureOut">
              <a:rPr lang="pt-BR" smtClean="0"/>
              <a:t>02/02/20</a:t>
            </a:fld>
            <a:endParaRPr lang="pt-BR"/>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2A5DFB2E-BC7A-2B4D-9F30-15F959F567F7}" type="slidenum">
              <a:rPr lang="pt-BR" smtClean="0"/>
              <a:t>‹#›</a:t>
            </a:fld>
            <a:endParaRPr lang="pt-BR"/>
          </a:p>
        </p:txBody>
      </p:sp>
    </p:spTree>
    <p:extLst>
      <p:ext uri="{BB962C8B-B14F-4D97-AF65-F5344CB8AC3E}">
        <p14:creationId xmlns:p14="http://schemas.microsoft.com/office/powerpoint/2010/main" val="26072604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79906" rtl="0" eaLnBrk="1" latinLnBrk="0" hangingPunct="1">
        <a:lnSpc>
          <a:spcPct val="90000"/>
        </a:lnSpc>
        <a:spcBef>
          <a:spcPct val="0"/>
        </a:spcBef>
        <a:buNone/>
        <a:defRPr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en-US"/>
      </a:defPPr>
      <a:lvl1pPr marL="0" algn="l" defTabSz="1079906" rtl="0" eaLnBrk="1" latinLnBrk="0" hangingPunct="1">
        <a:defRPr sz="2126" kern="1200">
          <a:solidFill>
            <a:schemeClr val="tx1"/>
          </a:solidFill>
          <a:latin typeface="+mn-lt"/>
          <a:ea typeface="+mn-ea"/>
          <a:cs typeface="+mn-cs"/>
        </a:defRPr>
      </a:lvl1pPr>
      <a:lvl2pPr marL="539953" algn="l" defTabSz="1079906" rtl="0" eaLnBrk="1" latinLnBrk="0" hangingPunct="1">
        <a:defRPr sz="2126" kern="1200">
          <a:solidFill>
            <a:schemeClr val="tx1"/>
          </a:solidFill>
          <a:latin typeface="+mn-lt"/>
          <a:ea typeface="+mn-ea"/>
          <a:cs typeface="+mn-cs"/>
        </a:defRPr>
      </a:lvl2pPr>
      <a:lvl3pPr marL="1079906" algn="l" defTabSz="1079906" rtl="0" eaLnBrk="1" latinLnBrk="0" hangingPunct="1">
        <a:defRPr sz="2126" kern="1200">
          <a:solidFill>
            <a:schemeClr val="tx1"/>
          </a:solidFill>
          <a:latin typeface="+mn-lt"/>
          <a:ea typeface="+mn-ea"/>
          <a:cs typeface="+mn-cs"/>
        </a:defRPr>
      </a:lvl3pPr>
      <a:lvl4pPr marL="1619860" algn="l" defTabSz="1079906" rtl="0" eaLnBrk="1" latinLnBrk="0" hangingPunct="1">
        <a:defRPr sz="2126" kern="1200">
          <a:solidFill>
            <a:schemeClr val="tx1"/>
          </a:solidFill>
          <a:latin typeface="+mn-lt"/>
          <a:ea typeface="+mn-ea"/>
          <a:cs typeface="+mn-cs"/>
        </a:defRPr>
      </a:lvl4pPr>
      <a:lvl5pPr marL="2159813" algn="l" defTabSz="1079906" rtl="0" eaLnBrk="1" latinLnBrk="0" hangingPunct="1">
        <a:defRPr sz="2126" kern="1200">
          <a:solidFill>
            <a:schemeClr val="tx1"/>
          </a:solidFill>
          <a:latin typeface="+mn-lt"/>
          <a:ea typeface="+mn-ea"/>
          <a:cs typeface="+mn-cs"/>
        </a:defRPr>
      </a:lvl5pPr>
      <a:lvl6pPr marL="2699766" algn="l" defTabSz="1079906" rtl="0" eaLnBrk="1" latinLnBrk="0" hangingPunct="1">
        <a:defRPr sz="2126" kern="1200">
          <a:solidFill>
            <a:schemeClr val="tx1"/>
          </a:solidFill>
          <a:latin typeface="+mn-lt"/>
          <a:ea typeface="+mn-ea"/>
          <a:cs typeface="+mn-cs"/>
        </a:defRPr>
      </a:lvl6pPr>
      <a:lvl7pPr marL="3239719" algn="l" defTabSz="1079906" rtl="0" eaLnBrk="1" latinLnBrk="0" hangingPunct="1">
        <a:defRPr sz="2126" kern="1200">
          <a:solidFill>
            <a:schemeClr val="tx1"/>
          </a:solidFill>
          <a:latin typeface="+mn-lt"/>
          <a:ea typeface="+mn-ea"/>
          <a:cs typeface="+mn-cs"/>
        </a:defRPr>
      </a:lvl7pPr>
      <a:lvl8pPr marL="3779672" algn="l" defTabSz="1079906" rtl="0" eaLnBrk="1" latinLnBrk="0" hangingPunct="1">
        <a:defRPr sz="2126" kern="1200">
          <a:solidFill>
            <a:schemeClr val="tx1"/>
          </a:solidFill>
          <a:latin typeface="+mn-lt"/>
          <a:ea typeface="+mn-ea"/>
          <a:cs typeface="+mn-cs"/>
        </a:defRPr>
      </a:lvl8pPr>
      <a:lvl9pPr marL="4319626" algn="l" defTabSz="1079906" rtl="0" eaLnBrk="1" latinLnBrk="0" hangingPunct="1">
        <a:defRPr sz="21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jpg"/><Relationship Id="rId13" Type="http://schemas.openxmlformats.org/officeDocument/2006/relationships/image" Target="../media/image8.jpg"/><Relationship Id="rId14" Type="http://schemas.openxmlformats.org/officeDocument/2006/relationships/image" Target="../media/image9.jpg"/><Relationship Id="rId15" Type="http://schemas.openxmlformats.org/officeDocument/2006/relationships/image" Target="../media/image10.jpg"/><Relationship Id="rId16" Type="http://schemas.openxmlformats.org/officeDocument/2006/relationships/image" Target="../media/image11.jpg"/><Relationship Id="rId17" Type="http://schemas.openxmlformats.org/officeDocument/2006/relationships/image" Target="../media/image12.jpg"/><Relationship Id="rId18" Type="http://schemas.openxmlformats.org/officeDocument/2006/relationships/image" Target="../media/image13.jpg"/><Relationship Id="rId19"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svg"/><Relationship Id="rId7" Type="http://schemas.openxmlformats.org/officeDocument/2006/relationships/hyperlink" Target="mailto:eickdeholanda1991@hotmail.com" TargetMode="External"/><Relationship Id="rId8" Type="http://schemas.openxmlformats.org/officeDocument/2006/relationships/image" Target="../media/image3.jpeg"/><Relationship Id="rId9" Type="http://schemas.openxmlformats.org/officeDocument/2006/relationships/image" Target="../media/image4.png"/><Relationship Id="rId10"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
                <a:lumOff val="96000"/>
              </a:schemeClr>
            </a:gs>
            <a:gs pos="73000">
              <a:schemeClr val="accent1">
                <a:alpha val="92000"/>
                <a:lumMod val="32000"/>
                <a:lumOff val="68000"/>
              </a:schemeClr>
            </a:gs>
            <a:gs pos="82000">
              <a:schemeClr val="accent1">
                <a:alpha val="95000"/>
                <a:lumMod val="28000"/>
                <a:lumOff val="72000"/>
              </a:schemeClr>
            </a:gs>
            <a:gs pos="100000">
              <a:schemeClr val="accent1">
                <a:lumMod val="18000"/>
                <a:lumOff val="82000"/>
              </a:schemeClr>
            </a:gs>
          </a:gsLst>
          <a:lin ang="2700000" scaled="1"/>
          <a:tileRect/>
        </a:gradFill>
        <a:effectLst/>
      </p:bgPr>
    </p:bg>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535CA77-C015-974D-B851-159DD6C1D73D}"/>
              </a:ext>
            </a:extLst>
          </p:cNvPr>
          <p:cNvPicPr>
            <a:picLocks noChangeAspect="1"/>
          </p:cNvPicPr>
          <p:nvPr/>
        </p:nvPicPr>
        <p:blipFill>
          <a:blip r:embed="rId3" cstate="print">
            <a:duotone>
              <a:srgbClr val="4472C4">
                <a:shade val="45000"/>
                <a:satMod val="135000"/>
              </a:srgbClr>
              <a:prstClr val="white"/>
            </a:duotone>
            <a:alphaModFix amt="10000"/>
            <a:extLst>
              <a:ext uri="{BEBA8EAE-BF5A-486C-A8C5-ECC9F3942E4B}">
                <a14:imgProps xmlns:a14="http://schemas.microsoft.com/office/drawing/2010/main">
                  <a14:imgLayer r:embed="rId4">
                    <a14:imgEffect>
                      <a14:backgroundRemoval t="1978" b="98146" l="8066" r="94856">
                        <a14:foregroundMark x1="8066" y1="69098" x2="11564" y2="72888"/>
                        <a14:foregroundMark x1="11564" y1="72888" x2="14239" y2="74330"/>
                        <a14:foregroundMark x1="14239" y1="74330" x2="18560" y2="65760"/>
                        <a14:foregroundMark x1="18560" y1="65760" x2="22469" y2="41492"/>
                        <a14:foregroundMark x1="22469" y1="41492" x2="20700" y2="31108"/>
                        <a14:foregroundMark x1="20700" y1="31108" x2="17366" y2="31067"/>
                        <a14:foregroundMark x1="17366" y1="31067" x2="15556" y2="34157"/>
                        <a14:foregroundMark x1="15556" y1="34157" x2="13416" y2="68768"/>
                        <a14:foregroundMark x1="13416" y1="68768" x2="14856" y2="74330"/>
                        <a14:foregroundMark x1="41235" y1="83519" x2="41235" y2="88010"/>
                        <a14:foregroundMark x1="41235" y1="88010" x2="45391" y2="90647"/>
                        <a14:foregroundMark x1="45391" y1="90647" x2="51605" y2="91347"/>
                        <a14:foregroundMark x1="51605" y1="91347" x2="54033" y2="89617"/>
                        <a14:foregroundMark x1="54033" y1="89617" x2="54815" y2="85002"/>
                        <a14:foregroundMark x1="54815" y1="85002" x2="34815" y2="84755"/>
                        <a14:foregroundMark x1="69877" y1="44046" x2="72058" y2="53605"/>
                        <a14:foregroundMark x1="72058" y1="53605" x2="78930" y2="68232"/>
                        <a14:foregroundMark x1="78930" y1="68232" x2="83374" y2="65060"/>
                        <a14:foregroundMark x1="83374" y1="65060" x2="85967" y2="59374"/>
                        <a14:foregroundMark x1="85967" y1="59374" x2="82058" y2="28389"/>
                        <a14:foregroundMark x1="82058" y1="28389" x2="80494" y2="24763"/>
                        <a14:foregroundMark x1="80494" y1="24763" x2="79095" y2="23239"/>
                        <a14:foregroundMark x1="79095" y1="23239" x2="74403" y2="37989"/>
                        <a14:foregroundMark x1="77366" y1="80387" x2="80864" y2="79646"/>
                        <a14:foregroundMark x1="80864" y1="79646" x2="85679" y2="74166"/>
                        <a14:foregroundMark x1="85679" y1="74166" x2="86996" y2="71693"/>
                        <a14:foregroundMark x1="86996" y1="71693" x2="91070" y2="42480"/>
                        <a14:foregroundMark x1="40700" y1="94850" x2="51975" y2="95014"/>
                        <a14:foregroundMark x1="51975" y1="95014" x2="54156" y2="93572"/>
                        <a14:foregroundMark x1="54156" y1="93572" x2="62346" y2="80181"/>
                        <a14:foregroundMark x1="62346" y1="80181" x2="64115" y2="74578"/>
                        <a14:foregroundMark x1="64115" y1="74578" x2="48477" y2="85950"/>
                        <a14:foregroundMark x1="48477" y1="85950" x2="38683" y2="75525"/>
                        <a14:foregroundMark x1="38683" y1="75525" x2="39342" y2="93366"/>
                        <a14:foregroundMark x1="39342" y1="93366" x2="41564" y2="95344"/>
                        <a14:foregroundMark x1="41564" y1="95344" x2="42634" y2="95344"/>
                        <a14:foregroundMark x1="45391" y1="31891" x2="49095" y2="32056"/>
                        <a14:foregroundMark x1="49095" y1="32056" x2="45597" y2="31520"/>
                        <a14:foregroundMark x1="58066" y1="26823" x2="62675" y2="26988"/>
                        <a14:foregroundMark x1="62675" y1="26988" x2="62058" y2="25793"/>
                        <a14:foregroundMark x1="60700" y1="20766" x2="63580" y2="19984"/>
                        <a14:foregroundMark x1="63580" y1="19984" x2="64321" y2="19365"/>
                        <a14:foregroundMark x1="58436" y1="15698" x2="62428" y2="12155"/>
                        <a14:foregroundMark x1="62428" y1="12155" x2="62428" y2="12073"/>
                        <a14:foregroundMark x1="55144" y1="13103" x2="56872" y2="7870"/>
                        <a14:foregroundMark x1="56872" y1="7870" x2="57037" y2="7705"/>
                        <a14:foregroundMark x1="52346" y1="3008" x2="52510" y2="9271"/>
                        <a14:foregroundMark x1="45226" y1="5274" x2="45597" y2="9106"/>
                        <a14:foregroundMark x1="37942" y1="8405" x2="40700" y2="11001"/>
                        <a14:foregroundMark x1="40700" y1="11001" x2="40700" y2="11001"/>
                        <a14:foregroundMark x1="32551" y1="13638" x2="37778" y2="14668"/>
                        <a14:foregroundMark x1="32387" y1="19695" x2="39342" y2="20396"/>
                        <a14:foregroundMark x1="33416" y1="25628" x2="38272" y2="25628"/>
                        <a14:foregroundMark x1="37243" y1="30861" x2="39712" y2="29872"/>
                        <a14:foregroundMark x1="39712" y1="29872" x2="41564" y2="28224"/>
                        <a14:foregroundMark x1="41564" y1="28224" x2="41564" y2="28224"/>
                        <a14:foregroundMark x1="53580" y1="29955" x2="55638" y2="31356"/>
                        <a14:foregroundMark x1="53210" y1="35023" x2="53210" y2="35023"/>
                        <a14:foregroundMark x1="70947" y1="22497" x2="71811" y2="22662"/>
                        <a14:foregroundMark x1="57366" y1="1978" x2="58765" y2="2307"/>
                        <a14:foregroundMark x1="95226" y1="39184" x2="96420" y2="68603"/>
                        <a14:foregroundMark x1="96420" y1="68603" x2="94733" y2="73136"/>
                        <a14:foregroundMark x1="94733" y1="73136" x2="94897" y2="74124"/>
                        <a14:foregroundMark x1="71111" y1="98146" x2="71111" y2="95179"/>
                        <a14:backgroundMark x1="17613" y1="8570" x2="14280" y2="10960"/>
                        <a14:backgroundMark x1="14280" y1="10960" x2="12510" y2="13679"/>
                        <a14:backgroundMark x1="12510" y1="13679" x2="7325" y2="16440"/>
                        <a14:backgroundMark x1="7325" y1="16440" x2="4979" y2="14916"/>
                        <a14:backgroundMark x1="4979" y1="14916" x2="4815" y2="12361"/>
                        <a14:backgroundMark x1="4815" y1="12361" x2="6173" y2="9353"/>
                        <a14:backgroundMark x1="6173" y1="9353" x2="8107" y2="8117"/>
                        <a14:backgroundMark x1="8107" y1="8117" x2="12222" y2="7540"/>
                        <a14:backgroundMark x1="2675" y1="82159" x2="3004" y2="87268"/>
                        <a14:backgroundMark x1="3004" y1="87268" x2="7160" y2="91224"/>
                        <a14:backgroundMark x1="7160" y1="91224" x2="12634" y2="93201"/>
                        <a14:backgroundMark x1="12634" y1="93201" x2="14815" y2="93284"/>
                        <a14:backgroundMark x1="14815" y1="93284" x2="14691" y2="90853"/>
                        <a14:backgroundMark x1="14691" y1="90853" x2="12881" y2="88422"/>
                        <a14:backgroundMark x1="12881" y1="88422" x2="3745" y2="83024"/>
                        <a14:backgroundMark x1="3745" y1="83024" x2="3745" y2="83024"/>
                        <a14:backgroundMark x1="91605" y1="87351" x2="89424" y2="90070"/>
                        <a14:backgroundMark x1="89424" y1="90070" x2="88354" y2="94026"/>
                        <a14:backgroundMark x1="88354" y1="94026" x2="92510" y2="95550"/>
                        <a14:backgroundMark x1="92510" y1="95550" x2="96379" y2="94561"/>
                        <a14:backgroundMark x1="96379" y1="94561" x2="97243" y2="90853"/>
                        <a14:backgroundMark x1="97243" y1="90853" x2="94444" y2="83148"/>
                        <a14:backgroundMark x1="94444" y1="83148" x2="93498" y2="83024"/>
                        <a14:backgroundMark x1="81358" y1="7705" x2="83292" y2="10507"/>
                        <a14:backgroundMark x1="83292" y1="10507" x2="87984" y2="14050"/>
                        <a14:backgroundMark x1="87984" y1="14050" x2="90741" y2="12402"/>
                        <a14:backgroundMark x1="90741" y1="12402" x2="91523" y2="8158"/>
                        <a14:backgroundMark x1="91523" y1="8158" x2="90288" y2="3749"/>
                        <a14:backgroundMark x1="90288" y1="3749" x2="86296" y2="1319"/>
                        <a14:backgroundMark x1="86296" y1="1319" x2="80247" y2="1442"/>
                        <a14:backgroundMark x1="80247" y1="1442" x2="78765" y2="3379"/>
                        <a14:backgroundMark x1="78765" y1="3379" x2="80288" y2="5274"/>
                        <a14:backgroundMark x1="80288" y1="5274" x2="80288" y2="5274"/>
                        <a14:backgroundMark x1="48889" y1="54841" x2="48313" y2="59539"/>
                        <a14:backgroundMark x1="48313" y1="59539" x2="50905" y2="64318"/>
                        <a14:backgroundMark x1="50905" y1="64318" x2="53374" y2="65472"/>
                        <a14:backgroundMark x1="53374" y1="65472" x2="55267" y2="64524"/>
                        <a14:backgroundMark x1="55267" y1="64524" x2="57037" y2="57849"/>
                        <a14:backgroundMark x1="57037" y1="57849" x2="55844" y2="54059"/>
                        <a14:backgroundMark x1="55844" y1="54059" x2="51111" y2="51257"/>
                        <a14:backgroundMark x1="51111" y1="51257" x2="48683" y2="51875"/>
                        <a14:backgroundMark x1="48683" y1="51875" x2="46461" y2="53811"/>
                      </a14:backgroundRemoval>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4553742" y="2542286"/>
            <a:ext cx="5177293" cy="5168771"/>
          </a:xfrm>
          <a:prstGeom prst="rect">
            <a:avLst/>
          </a:prstGeom>
        </p:spPr>
      </p:pic>
      <p:sp>
        <p:nvSpPr>
          <p:cNvPr id="6" name="Retângulo Arredondado 5">
            <a:extLst>
              <a:ext uri="{FF2B5EF4-FFF2-40B4-BE49-F238E27FC236}">
                <a16:creationId xmlns="" xmlns:a16="http://schemas.microsoft.com/office/drawing/2014/main" id="{3ED8BEB5-E133-1845-905E-F20F0214F320}"/>
              </a:ext>
            </a:extLst>
          </p:cNvPr>
          <p:cNvSpPr/>
          <p:nvPr/>
        </p:nvSpPr>
        <p:spPr>
          <a:xfrm>
            <a:off x="324286" y="234895"/>
            <a:ext cx="13636207" cy="1727215"/>
          </a:xfrm>
          <a:prstGeom prst="roundRect">
            <a:avLst>
              <a:gd name="adj" fmla="val 6610"/>
            </a:avLst>
          </a:prstGeom>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pt-BR" sz="201" dirty="0"/>
          </a:p>
        </p:txBody>
      </p:sp>
      <p:sp>
        <p:nvSpPr>
          <p:cNvPr id="7" name="CaixaDeTexto 6">
            <a:extLst>
              <a:ext uri="{FF2B5EF4-FFF2-40B4-BE49-F238E27FC236}">
                <a16:creationId xmlns="" xmlns:a16="http://schemas.microsoft.com/office/drawing/2014/main" id="{DA5286EB-1AE6-D143-B57F-6C357CE7C22C}"/>
              </a:ext>
            </a:extLst>
          </p:cNvPr>
          <p:cNvSpPr txBox="1"/>
          <p:nvPr/>
        </p:nvSpPr>
        <p:spPr>
          <a:xfrm>
            <a:off x="2124481" y="350705"/>
            <a:ext cx="10035818" cy="646331"/>
          </a:xfrm>
          <a:prstGeom prst="rect">
            <a:avLst/>
          </a:prstGeom>
          <a:noFill/>
        </p:spPr>
        <p:txBody>
          <a:bodyPr wrap="square" rtlCol="0">
            <a:spAutoFit/>
          </a:bodyPr>
          <a:lstStyle/>
          <a:p>
            <a:pPr algn="ctr"/>
            <a:r>
              <a:rPr lang="en-US" dirty="0"/>
              <a:t>ACUTE POSTERIOR MULTIFOCAL PLACOID PIGMENT EPITELIOPATHY (APMPPE) COMPLICATING WITH CHOROIDAL NEOVASCULARIZATION: CASE REPORT</a:t>
            </a:r>
            <a:endParaRPr lang="pt-BR" dirty="0"/>
          </a:p>
        </p:txBody>
      </p:sp>
      <p:sp>
        <p:nvSpPr>
          <p:cNvPr id="8" name="CaixaDeTexto 7">
            <a:extLst>
              <a:ext uri="{FF2B5EF4-FFF2-40B4-BE49-F238E27FC236}">
                <a16:creationId xmlns="" xmlns:a16="http://schemas.microsoft.com/office/drawing/2014/main" id="{D07CC405-1DB8-4D4A-8938-EF42219D0E6F}"/>
              </a:ext>
            </a:extLst>
          </p:cNvPr>
          <p:cNvSpPr txBox="1"/>
          <p:nvPr/>
        </p:nvSpPr>
        <p:spPr>
          <a:xfrm>
            <a:off x="2344157" y="1044207"/>
            <a:ext cx="9596468" cy="461665"/>
          </a:xfrm>
          <a:prstGeom prst="rect">
            <a:avLst/>
          </a:prstGeom>
          <a:noFill/>
        </p:spPr>
        <p:txBody>
          <a:bodyPr wrap="square" rtlCol="0">
            <a:spAutoFit/>
          </a:bodyPr>
          <a:lstStyle/>
          <a:p>
            <a:pPr algn="ctr"/>
            <a:r>
              <a:rPr lang="pt-BR" sz="1200" i="1" dirty="0" smtClean="0">
                <a:latin typeface="Franklin Gothic Medium" panose="020B0603020102020204" pitchFamily="34" charset="0"/>
              </a:rPr>
              <a:t>Erick C. Holanda; Arthur P.  </a:t>
            </a:r>
            <a:r>
              <a:rPr lang="pt-BR" sz="1200" i="1" dirty="0" err="1" smtClean="0">
                <a:latin typeface="Franklin Gothic Medium" panose="020B0603020102020204" pitchFamily="34" charset="0"/>
              </a:rPr>
              <a:t>Favarato</a:t>
            </a:r>
            <a:r>
              <a:rPr lang="pt-BR" sz="1200" i="1" dirty="0" smtClean="0">
                <a:latin typeface="Franklin Gothic Medium" panose="020B0603020102020204" pitchFamily="34" charset="0"/>
              </a:rPr>
              <a:t>; Pedro A. Rebello; </a:t>
            </a:r>
            <a:r>
              <a:rPr lang="pt-BR" sz="1200" i="1" dirty="0" err="1" smtClean="0">
                <a:latin typeface="Franklin Gothic Medium" panose="020B0603020102020204" pitchFamily="34" charset="0"/>
              </a:rPr>
              <a:t>Luisa</a:t>
            </a:r>
            <a:r>
              <a:rPr lang="pt-BR" sz="1200" i="1" dirty="0" smtClean="0">
                <a:latin typeface="Franklin Gothic Medium" panose="020B0603020102020204" pitchFamily="34" charset="0"/>
              </a:rPr>
              <a:t> </a:t>
            </a:r>
            <a:r>
              <a:rPr lang="pt-BR" sz="1200" i="1" dirty="0" smtClean="0">
                <a:latin typeface="Franklin Gothic Medium" panose="020B0603020102020204" pitchFamily="34" charset="0"/>
              </a:rPr>
              <a:t>G. </a:t>
            </a:r>
            <a:r>
              <a:rPr lang="pt-BR" sz="1200" i="1" smtClean="0">
                <a:latin typeface="Franklin Gothic Medium" panose="020B0603020102020204" pitchFamily="34" charset="0"/>
              </a:rPr>
              <a:t>Gross</a:t>
            </a:r>
            <a:r>
              <a:rPr lang="pt-BR" sz="1200" i="1" smtClean="0">
                <a:latin typeface="Franklin Gothic Medium" panose="020B0603020102020204" pitchFamily="34" charset="0"/>
              </a:rPr>
              <a:t>; </a:t>
            </a:r>
            <a:r>
              <a:rPr lang="pt-BR" sz="1200" i="1" dirty="0" smtClean="0">
                <a:latin typeface="Franklin Gothic Medium" panose="020B0603020102020204" pitchFamily="34" charset="0"/>
              </a:rPr>
              <a:t>Vicente H. R. Fernandes; </a:t>
            </a:r>
            <a:r>
              <a:rPr lang="pt-BR" sz="1200" i="1" dirty="0" err="1" smtClean="0">
                <a:latin typeface="Franklin Gothic Medium" panose="020B0603020102020204" pitchFamily="34" charset="0"/>
              </a:rPr>
              <a:t>Delma</a:t>
            </a:r>
            <a:r>
              <a:rPr lang="pt-BR" sz="1200" i="1" dirty="0" smtClean="0">
                <a:latin typeface="Franklin Gothic Medium" panose="020B0603020102020204" pitchFamily="34" charset="0"/>
              </a:rPr>
              <a:t> R. G. </a:t>
            </a:r>
            <a:r>
              <a:rPr lang="pt-BR" sz="1200" i="1" dirty="0" err="1" smtClean="0">
                <a:latin typeface="Franklin Gothic Medium" panose="020B0603020102020204" pitchFamily="34" charset="0"/>
              </a:rPr>
              <a:t>Huarachi</a:t>
            </a:r>
            <a:r>
              <a:rPr lang="pt-BR" sz="1200" i="1" dirty="0">
                <a:latin typeface="Franklin Gothic Medium" panose="020B0603020102020204" pitchFamily="34" charset="0"/>
              </a:rPr>
              <a:t>; Iuri C. </a:t>
            </a:r>
            <a:r>
              <a:rPr lang="pt-BR" sz="1200" i="1" dirty="0" smtClean="0">
                <a:latin typeface="Franklin Gothic Medium" panose="020B0603020102020204" pitchFamily="34" charset="0"/>
              </a:rPr>
              <a:t>Silva; </a:t>
            </a:r>
            <a:r>
              <a:rPr lang="pt-BR" sz="1200" i="1" dirty="0" smtClean="0">
                <a:latin typeface="Franklin Gothic Medium" panose="020B0603020102020204" pitchFamily="34" charset="0"/>
              </a:rPr>
              <a:t>Osias F. Souza</a:t>
            </a:r>
            <a:r>
              <a:rPr lang="pt-BR" sz="1200" i="1" dirty="0" smtClean="0">
                <a:latin typeface="Franklin Gothic Medium" panose="020B0603020102020204" pitchFamily="34" charset="0"/>
              </a:rPr>
              <a:t>;</a:t>
            </a:r>
            <a:endParaRPr lang="pt-BR" sz="1200" i="1" dirty="0">
              <a:latin typeface="Franklin Gothic Medium" panose="020B0603020102020204" pitchFamily="34" charset="0"/>
            </a:endParaRPr>
          </a:p>
        </p:txBody>
      </p:sp>
      <p:sp>
        <p:nvSpPr>
          <p:cNvPr id="9" name="CaixaDeTexto 8">
            <a:extLst>
              <a:ext uri="{FF2B5EF4-FFF2-40B4-BE49-F238E27FC236}">
                <a16:creationId xmlns="" xmlns:a16="http://schemas.microsoft.com/office/drawing/2014/main" id="{9174F7BF-34EE-EB4D-9965-018FA5065AA0}"/>
              </a:ext>
            </a:extLst>
          </p:cNvPr>
          <p:cNvSpPr txBox="1"/>
          <p:nvPr/>
        </p:nvSpPr>
        <p:spPr>
          <a:xfrm>
            <a:off x="1714332" y="1577212"/>
            <a:ext cx="10856117" cy="292388"/>
          </a:xfrm>
          <a:prstGeom prst="rect">
            <a:avLst/>
          </a:prstGeom>
          <a:noFill/>
        </p:spPr>
        <p:txBody>
          <a:bodyPr wrap="square" rtlCol="0">
            <a:spAutoFit/>
          </a:bodyPr>
          <a:lstStyle/>
          <a:p>
            <a:pPr algn="ctr"/>
            <a:r>
              <a:rPr lang="pt-BR" sz="1300" b="1" spc="100" dirty="0">
                <a:latin typeface="Arial Narrow" panose="020B0604020202020204" pitchFamily="34" charset="0"/>
                <a:cs typeface="Arial Narrow" panose="020B0604020202020204" pitchFamily="34" charset="0"/>
              </a:rPr>
              <a:t>DEPARTMENT OF OPHTHALMOLOGY OF THE UNIVERSIDADE ESTADUAL DE CAMPINAS (UNICAMP) – SÃO PAULO, BRAZIL</a:t>
            </a:r>
          </a:p>
        </p:txBody>
      </p:sp>
      <p:grpSp>
        <p:nvGrpSpPr>
          <p:cNvPr id="24" name="Agrupar 23">
            <a:extLst>
              <a:ext uri="{FF2B5EF4-FFF2-40B4-BE49-F238E27FC236}">
                <a16:creationId xmlns="" xmlns:a16="http://schemas.microsoft.com/office/drawing/2014/main" id="{016DDBDD-3EF4-0946-8319-2C2B3CD81292}"/>
              </a:ext>
            </a:extLst>
          </p:cNvPr>
          <p:cNvGrpSpPr/>
          <p:nvPr/>
        </p:nvGrpSpPr>
        <p:grpSpPr>
          <a:xfrm>
            <a:off x="2262751" y="1227687"/>
            <a:ext cx="2024821" cy="415498"/>
            <a:chOff x="433204" y="2052956"/>
            <a:chExt cx="2024821" cy="415498"/>
          </a:xfrm>
        </p:grpSpPr>
        <p:pic>
          <p:nvPicPr>
            <p:cNvPr id="11" name="Gráfico 10" descr="Email">
              <a:extLst>
                <a:ext uri="{FF2B5EF4-FFF2-40B4-BE49-F238E27FC236}">
                  <a16:creationId xmlns="" xmlns:a16="http://schemas.microsoft.com/office/drawing/2014/main" id="{3D4249CC-E392-9646-9F64-112E9EAA995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433204" y="2147521"/>
              <a:ext cx="197015" cy="197015"/>
            </a:xfrm>
            <a:prstGeom prst="rect">
              <a:avLst/>
            </a:prstGeom>
          </p:spPr>
        </p:pic>
        <p:sp>
          <p:nvSpPr>
            <p:cNvPr id="12" name="CaixaDeTexto 11">
              <a:extLst>
                <a:ext uri="{FF2B5EF4-FFF2-40B4-BE49-F238E27FC236}">
                  <a16:creationId xmlns="" xmlns:a16="http://schemas.microsoft.com/office/drawing/2014/main" id="{B5ED2DF3-7083-E244-A01E-463812CE8C29}"/>
                </a:ext>
              </a:extLst>
            </p:cNvPr>
            <p:cNvSpPr txBox="1"/>
            <p:nvPr/>
          </p:nvSpPr>
          <p:spPr>
            <a:xfrm>
              <a:off x="606236" y="2052956"/>
              <a:ext cx="1851789" cy="415498"/>
            </a:xfrm>
            <a:prstGeom prst="rect">
              <a:avLst/>
            </a:prstGeom>
            <a:noFill/>
          </p:spPr>
          <p:txBody>
            <a:bodyPr wrap="none" rtlCol="0" anchor="ctr">
              <a:spAutoFit/>
            </a:bodyPr>
            <a:lstStyle/>
            <a:p>
              <a:pPr lvl="0"/>
              <a:r>
                <a:rPr lang="pt-BR" sz="1050" dirty="0" smtClean="0">
                  <a:solidFill>
                    <a:schemeClr val="bg2">
                      <a:lumMod val="25000"/>
                    </a:schemeClr>
                  </a:solidFill>
                  <a:latin typeface="Arial Narrow" panose="020B0604020202020204" pitchFamily="34" charset="0"/>
                  <a:cs typeface="Arial Narrow" panose="020B0604020202020204" pitchFamily="34" charset="0"/>
                  <a:hlinkClick r:id="rId7"/>
                </a:rPr>
                <a:t>eickdeholanda1991@hotmail.com</a:t>
              </a:r>
              <a:endParaRPr lang="pt-BR" sz="1050" dirty="0" smtClean="0">
                <a:solidFill>
                  <a:schemeClr val="bg2">
                    <a:lumMod val="25000"/>
                  </a:schemeClr>
                </a:solidFill>
                <a:latin typeface="Arial Narrow" panose="020B0604020202020204" pitchFamily="34" charset="0"/>
                <a:cs typeface="Arial Narrow" panose="020B0604020202020204" pitchFamily="34" charset="0"/>
              </a:endParaRPr>
            </a:p>
            <a:p>
              <a:pPr lvl="0"/>
              <a:endParaRPr lang="pt-BR" sz="1050" dirty="0">
                <a:solidFill>
                  <a:schemeClr val="bg2">
                    <a:lumMod val="25000"/>
                  </a:schemeClr>
                </a:solidFill>
                <a:latin typeface="Arial Narrow" panose="020B0604020202020204" pitchFamily="34" charset="0"/>
                <a:cs typeface="Arial Narrow" panose="020B0604020202020204" pitchFamily="34" charset="0"/>
              </a:endParaRPr>
            </a:p>
          </p:txBody>
        </p:sp>
      </p:grpSp>
      <p:sp>
        <p:nvSpPr>
          <p:cNvPr id="2" name="CaixaDeTexto 1">
            <a:extLst>
              <a:ext uri="{FF2B5EF4-FFF2-40B4-BE49-F238E27FC236}">
                <a16:creationId xmlns="" xmlns:a16="http://schemas.microsoft.com/office/drawing/2014/main" id="{04EF9CEB-C449-A645-9BD8-E32C10777566}"/>
              </a:ext>
            </a:extLst>
          </p:cNvPr>
          <p:cNvSpPr txBox="1"/>
          <p:nvPr/>
        </p:nvSpPr>
        <p:spPr>
          <a:xfrm>
            <a:off x="324286" y="2157565"/>
            <a:ext cx="2885317" cy="769441"/>
          </a:xfrm>
          <a:prstGeom prst="rect">
            <a:avLst/>
          </a:prstGeom>
          <a:noFill/>
        </p:spPr>
        <p:txBody>
          <a:bodyPr wrap="square" rtlCol="0">
            <a:spAutoFit/>
          </a:bodyPr>
          <a:lstStyle/>
          <a:p>
            <a:pPr algn="just"/>
            <a:r>
              <a:rPr lang="en-US" sz="1100" b="1" dirty="0">
                <a:solidFill>
                  <a:schemeClr val="accent1">
                    <a:lumMod val="75000"/>
                  </a:schemeClr>
                </a:solidFill>
                <a:latin typeface="Arial" panose="020B0604020202020204" pitchFamily="34" charset="0"/>
                <a:cs typeface="Arial" panose="020B0604020202020204" pitchFamily="34" charset="0"/>
              </a:rPr>
              <a:t>OBJECTIVE</a:t>
            </a:r>
          </a:p>
          <a:p>
            <a:pPr algn="just"/>
            <a:r>
              <a:rPr lang="en-US" sz="1100" dirty="0">
                <a:latin typeface="Arial" panose="020B0604020202020204" pitchFamily="34" charset="0"/>
                <a:cs typeface="Arial" panose="020B0604020202020204" pitchFamily="34" charset="0"/>
              </a:rPr>
              <a:t>We present a case of </a:t>
            </a:r>
            <a:r>
              <a:rPr lang="en-US" sz="1100" dirty="0" smtClean="0">
                <a:latin typeface="Arial" panose="020B0604020202020204" pitchFamily="34" charset="0"/>
                <a:cs typeface="Arial" panose="020B0604020202020204" pitchFamily="34" charset="0"/>
              </a:rPr>
              <a:t>APMPPE complicating with </a:t>
            </a:r>
            <a:r>
              <a:rPr lang="en-US" sz="1100" dirty="0" err="1" smtClean="0">
                <a:latin typeface="Arial" panose="020B0604020202020204" pitchFamily="34" charset="0"/>
                <a:cs typeface="Arial" panose="020B0604020202020204" pitchFamily="34" charset="0"/>
              </a:rPr>
              <a:t>choroidal</a:t>
            </a:r>
            <a:r>
              <a:rPr lang="en-US" sz="1100" dirty="0" smtClean="0">
                <a:latin typeface="Arial" panose="020B0604020202020204" pitchFamily="34" charset="0"/>
                <a:cs typeface="Arial" panose="020B0604020202020204" pitchFamily="34" charset="0"/>
              </a:rPr>
              <a:t> neovascularization</a:t>
            </a:r>
            <a:endParaRPr lang="en-US" sz="1100" dirty="0">
              <a:latin typeface="Arial" panose="020B0604020202020204" pitchFamily="34" charset="0"/>
              <a:cs typeface="Arial" panose="020B0604020202020204" pitchFamily="34" charset="0"/>
            </a:endParaRPr>
          </a:p>
        </p:txBody>
      </p:sp>
      <p:pic>
        <p:nvPicPr>
          <p:cNvPr id="21" name="Imagem 20" descr="Uma imagem contendo motor, desenho&#10;&#10;Descrição gerada automaticamente">
            <a:extLst>
              <a:ext uri="{FF2B5EF4-FFF2-40B4-BE49-F238E27FC236}">
                <a16:creationId xmlns="" xmlns:a16="http://schemas.microsoft.com/office/drawing/2014/main" id="{0999B841-EBA6-2F4E-A7CD-C54E63439F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552" y="480647"/>
            <a:ext cx="1094130" cy="1227390"/>
          </a:xfrm>
          <a:prstGeom prst="rect">
            <a:avLst/>
          </a:prstGeom>
        </p:spPr>
      </p:pic>
      <p:pic>
        <p:nvPicPr>
          <p:cNvPr id="23" name="Imagem 22" descr="Uma imagem contendo desenho, placar, faca&#10;&#10;Descrição gerada automaticamente">
            <a:extLst>
              <a:ext uri="{FF2B5EF4-FFF2-40B4-BE49-F238E27FC236}">
                <a16:creationId xmlns="" xmlns:a16="http://schemas.microsoft.com/office/drawing/2014/main" id="{57568F38-A493-D041-B855-5CE2FB3D5FE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220928" y="463370"/>
            <a:ext cx="1504882" cy="1336568"/>
          </a:xfrm>
          <a:prstGeom prst="rect">
            <a:avLst/>
          </a:prstGeom>
        </p:spPr>
      </p:pic>
      <p:sp>
        <p:nvSpPr>
          <p:cNvPr id="25" name="CaixaDeTexto 24">
            <a:extLst>
              <a:ext uri="{FF2B5EF4-FFF2-40B4-BE49-F238E27FC236}">
                <a16:creationId xmlns="" xmlns:a16="http://schemas.microsoft.com/office/drawing/2014/main" id="{B9027F89-03A4-1D4A-AD22-8959E4BA3A1A}"/>
              </a:ext>
            </a:extLst>
          </p:cNvPr>
          <p:cNvSpPr txBox="1"/>
          <p:nvPr/>
        </p:nvSpPr>
        <p:spPr>
          <a:xfrm>
            <a:off x="328787" y="2937183"/>
            <a:ext cx="2881137" cy="4832093"/>
          </a:xfrm>
          <a:prstGeom prst="rect">
            <a:avLst/>
          </a:prstGeom>
          <a:noFill/>
        </p:spPr>
        <p:txBody>
          <a:bodyPr wrap="square" rtlCol="0">
            <a:spAutoFit/>
          </a:bodyPr>
          <a:lstStyle/>
          <a:p>
            <a:pPr algn="just"/>
            <a:r>
              <a:rPr lang="en-US" sz="1100" b="1" dirty="0">
                <a:solidFill>
                  <a:schemeClr val="accent1">
                    <a:lumMod val="75000"/>
                  </a:schemeClr>
                </a:solidFill>
                <a:latin typeface="Arial" panose="020B0604020202020204" pitchFamily="34" charset="0"/>
                <a:cs typeface="Arial" panose="020B0604020202020204" pitchFamily="34" charset="0"/>
              </a:rPr>
              <a:t>CASE REPORT</a:t>
            </a:r>
          </a:p>
          <a:p>
            <a:pPr algn="just"/>
            <a:r>
              <a:rPr lang="en-US" sz="1100" dirty="0" smtClean="0"/>
              <a:t>Female</a:t>
            </a:r>
            <a:r>
              <a:rPr lang="en-US" sz="1100" dirty="0"/>
              <a:t>, 25 year old, showed up in the HC-UNICAMP ophthalmology emergency room presenting with 10 days onset of worsening of vision in both eyes. No previous record of ocular trauma, pathologies or surgeries. Presented bulimia in the past. Patient reported stress and stomach discomfort but denied flu or diarrhea prior to the present symptoms. Entrance vision acuity was 20/30 and 20/200 in the right and left eyes, respectively. Pupillary exam and anterior segment </a:t>
            </a:r>
            <a:r>
              <a:rPr lang="en-US" sz="1100" dirty="0" err="1"/>
              <a:t>biomicroscopy</a:t>
            </a:r>
            <a:r>
              <a:rPr lang="en-US" sz="1100" dirty="0"/>
              <a:t> were normal. Fundus examination revealed clear vitreous and multiple yellow-white lesions varying in size in the posterior pole. Optic nerve disc and retinal vessels were physiological. Infectious and rheumatologic screenings were negative (</a:t>
            </a:r>
            <a:r>
              <a:rPr lang="en-US" sz="1100" dirty="0" err="1"/>
              <a:t>Sifilis</a:t>
            </a:r>
            <a:r>
              <a:rPr lang="en-US" sz="1100" dirty="0"/>
              <a:t>, HIV, Toxoplasmosis, </a:t>
            </a:r>
            <a:r>
              <a:rPr lang="en-US" sz="1100" dirty="0" err="1"/>
              <a:t>Mantoux</a:t>
            </a:r>
            <a:r>
              <a:rPr lang="en-US" sz="1100" dirty="0"/>
              <a:t> test, Rheumatologic factor, FAN, Chest X-ray). SD-OCT showed multiple dome-</a:t>
            </a:r>
            <a:r>
              <a:rPr lang="en-US" sz="1100" dirty="0" err="1"/>
              <a:t>shapped</a:t>
            </a:r>
            <a:r>
              <a:rPr lang="en-US" sz="1100" dirty="0"/>
              <a:t> lesions on the outer retina in both eyes, and presence of </a:t>
            </a:r>
            <a:r>
              <a:rPr lang="en-US" sz="1100" dirty="0" err="1"/>
              <a:t>subretinal</a:t>
            </a:r>
            <a:r>
              <a:rPr lang="en-US" sz="1100" dirty="0"/>
              <a:t> fluid with </a:t>
            </a:r>
            <a:r>
              <a:rPr lang="en-US" sz="1100" dirty="0" err="1"/>
              <a:t>foveal</a:t>
            </a:r>
            <a:r>
              <a:rPr lang="en-US" sz="1100" dirty="0"/>
              <a:t> involvement in the left eye.  Fluorescein angiography (FA), demonstrated early </a:t>
            </a:r>
            <a:r>
              <a:rPr lang="en-US" sz="1100" dirty="0" err="1"/>
              <a:t>hypofluorescence</a:t>
            </a:r>
            <a:r>
              <a:rPr lang="en-US" sz="1100" dirty="0"/>
              <a:t> and late </a:t>
            </a:r>
            <a:r>
              <a:rPr lang="en-US" sz="1100" dirty="0" err="1"/>
              <a:t>hyperfluorescence</a:t>
            </a:r>
            <a:r>
              <a:rPr lang="en-US" sz="1100" dirty="0"/>
              <a:t> by staining and leakage. </a:t>
            </a:r>
            <a:r>
              <a:rPr lang="en-US" sz="1100" dirty="0" err="1"/>
              <a:t>Indocyanine</a:t>
            </a:r>
            <a:r>
              <a:rPr lang="en-US" sz="1100" dirty="0"/>
              <a:t> Green showed both early and late </a:t>
            </a:r>
            <a:r>
              <a:rPr lang="en-US" sz="1100" dirty="0" err="1"/>
              <a:t>hypofluorescence</a:t>
            </a:r>
            <a:r>
              <a:rPr lang="en-US" sz="1100" dirty="0"/>
              <a:t>. </a:t>
            </a:r>
            <a:endParaRPr lang="pt-BR" sz="1100" dirty="0"/>
          </a:p>
        </p:txBody>
      </p:sp>
      <p:sp>
        <p:nvSpPr>
          <p:cNvPr id="28" name="CaixaDeTexto 27">
            <a:extLst>
              <a:ext uri="{FF2B5EF4-FFF2-40B4-BE49-F238E27FC236}">
                <a16:creationId xmlns="" xmlns:a16="http://schemas.microsoft.com/office/drawing/2014/main" id="{8AF63C85-D1B6-2749-87BA-EAC5C9207384}"/>
              </a:ext>
            </a:extLst>
          </p:cNvPr>
          <p:cNvSpPr txBox="1"/>
          <p:nvPr/>
        </p:nvSpPr>
        <p:spPr>
          <a:xfrm>
            <a:off x="3249393" y="6853942"/>
            <a:ext cx="2899953" cy="1206740"/>
          </a:xfrm>
          <a:prstGeom prst="rect">
            <a:avLst/>
          </a:prstGeom>
          <a:noFill/>
        </p:spPr>
        <p:txBody>
          <a:bodyPr wrap="square" rtlCol="0">
            <a:spAutoFit/>
          </a:bodyPr>
          <a:lstStyle/>
          <a:p>
            <a:pPr algn="just">
              <a:lnSpc>
                <a:spcPct val="110000"/>
              </a:lnSpc>
            </a:pPr>
            <a:r>
              <a:rPr lang="en-US" sz="1100" b="1" dirty="0" smtClean="0">
                <a:solidFill>
                  <a:schemeClr val="accent1">
                    <a:lumMod val="75000"/>
                  </a:schemeClr>
                </a:solidFill>
                <a:latin typeface="Arial" panose="020B0604020202020204" pitchFamily="34" charset="0"/>
                <a:cs typeface="Arial" panose="020B0604020202020204" pitchFamily="34" charset="0"/>
              </a:rPr>
              <a:t>CONCLUSION</a:t>
            </a:r>
          </a:p>
          <a:p>
            <a:pPr algn="just">
              <a:lnSpc>
                <a:spcPct val="110000"/>
              </a:lnSpc>
            </a:pPr>
            <a:r>
              <a:rPr lang="en-US" sz="1100" b="1" dirty="0">
                <a:solidFill>
                  <a:schemeClr val="accent1">
                    <a:lumMod val="75000"/>
                  </a:schemeClr>
                </a:solidFill>
                <a:latin typeface="Arial" panose="020B0604020202020204" pitchFamily="34" charset="0"/>
                <a:cs typeface="Arial" panose="020B0604020202020204" pitchFamily="34" charset="0"/>
              </a:rPr>
              <a:t>I</a:t>
            </a:r>
            <a:r>
              <a:rPr lang="en-US" sz="1100" dirty="0" smtClean="0"/>
              <a:t>n </a:t>
            </a:r>
            <a:r>
              <a:rPr lang="en-US" sz="1100" dirty="0"/>
              <a:t>summary, APMPPE should always be remembered as a possible disease, so that the patient can benefit better from early diagnosis and avoid possible serious complications such as </a:t>
            </a:r>
            <a:r>
              <a:rPr lang="en-US" sz="1100" dirty="0" err="1"/>
              <a:t>choroidal</a:t>
            </a:r>
            <a:r>
              <a:rPr lang="en-US" sz="1100" dirty="0"/>
              <a:t> neovascularization.</a:t>
            </a:r>
            <a:endParaRPr lang="pt-BR" sz="1100" dirty="0"/>
          </a:p>
        </p:txBody>
      </p:sp>
      <p:cxnSp>
        <p:nvCxnSpPr>
          <p:cNvPr id="30" name="Conector Reto 29">
            <a:extLst>
              <a:ext uri="{FF2B5EF4-FFF2-40B4-BE49-F238E27FC236}">
                <a16:creationId xmlns="" xmlns:a16="http://schemas.microsoft.com/office/drawing/2014/main" id="{19D034B1-95D2-9442-8352-9B52D606B270}"/>
              </a:ext>
            </a:extLst>
          </p:cNvPr>
          <p:cNvCxnSpPr>
            <a:cxnSpLocks/>
          </p:cNvCxnSpPr>
          <p:nvPr/>
        </p:nvCxnSpPr>
        <p:spPr>
          <a:xfrm>
            <a:off x="3268530" y="2345982"/>
            <a:ext cx="0" cy="555217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 xmlns:a16="http://schemas.microsoft.com/office/drawing/2014/main" id="{A8D19655-1F9D-42F8-A84F-E639C6CA8F45}"/>
              </a:ext>
            </a:extLst>
          </p:cNvPr>
          <p:cNvSpPr txBox="1"/>
          <p:nvPr/>
        </p:nvSpPr>
        <p:spPr>
          <a:xfrm>
            <a:off x="3268530" y="3545344"/>
            <a:ext cx="2885317" cy="3308598"/>
          </a:xfrm>
          <a:prstGeom prst="rect">
            <a:avLst/>
          </a:prstGeom>
          <a:noFill/>
        </p:spPr>
        <p:txBody>
          <a:bodyPr wrap="square" rtlCol="0">
            <a:spAutoFit/>
          </a:bodyPr>
          <a:lstStyle/>
          <a:p>
            <a:pPr algn="just"/>
            <a:r>
              <a:rPr lang="en-US" sz="1100" b="1" dirty="0">
                <a:solidFill>
                  <a:schemeClr val="accent1">
                    <a:lumMod val="75000"/>
                  </a:schemeClr>
                </a:solidFill>
                <a:latin typeface="Arial" panose="020B0604020202020204" pitchFamily="34" charset="0"/>
                <a:cs typeface="Arial" panose="020B0604020202020204" pitchFamily="34" charset="0"/>
              </a:rPr>
              <a:t>DISCUSSION</a:t>
            </a:r>
          </a:p>
          <a:p>
            <a:r>
              <a:rPr lang="en-US" sz="1100" dirty="0"/>
              <a:t>APMPPE has a unknown etiology, associated with </a:t>
            </a:r>
            <a:r>
              <a:rPr lang="en-US" sz="1100" dirty="0" err="1"/>
              <a:t>hypoperfusion</a:t>
            </a:r>
            <a:r>
              <a:rPr lang="en-US" sz="1100" dirty="0"/>
              <a:t> of the </a:t>
            </a:r>
            <a:r>
              <a:rPr lang="en-US" sz="1100" dirty="0" err="1"/>
              <a:t>choriocapillaris</a:t>
            </a:r>
            <a:r>
              <a:rPr lang="en-US" sz="1100" dirty="0"/>
              <a:t> and lesion of the overlying retinal pigment epithelium. There is no sex predilection, occurring in youth as an acute onset of blurred vision or </a:t>
            </a:r>
            <a:r>
              <a:rPr lang="en-US" sz="1100" dirty="0" err="1"/>
              <a:t>scotomas</a:t>
            </a:r>
            <a:r>
              <a:rPr lang="en-US" sz="1100" dirty="0"/>
              <a:t>. Fundus examination may present with yellow-white lesions varying in size in the posterior pole that are represented in the OCT by dome-</a:t>
            </a:r>
            <a:r>
              <a:rPr lang="en-US" sz="1100" dirty="0" err="1"/>
              <a:t>shapped</a:t>
            </a:r>
            <a:r>
              <a:rPr lang="en-US" sz="1100" dirty="0"/>
              <a:t> lesions in the outer retina. Some conditions can present APMPPE-like lesions, such as syphilis, </a:t>
            </a:r>
            <a:r>
              <a:rPr lang="en-US" sz="1100" dirty="0" err="1"/>
              <a:t>sarcoidosis</a:t>
            </a:r>
            <a:r>
              <a:rPr lang="en-US" sz="1100" dirty="0"/>
              <a:t> and tuberculosis. Therefore, they should be ruled out before closing diagnosis. APMPPE can be observed, but oral corticosteroids should be considered if central macular involvement or cerebral </a:t>
            </a:r>
            <a:r>
              <a:rPr lang="en-US" sz="1100" dirty="0" err="1"/>
              <a:t>vasculitis</a:t>
            </a:r>
            <a:r>
              <a:rPr lang="en-US" sz="1100" dirty="0"/>
              <a:t> and Anti-VEGF </a:t>
            </a:r>
            <a:r>
              <a:rPr lang="en-US" sz="1100" dirty="0" err="1"/>
              <a:t>intravitreal</a:t>
            </a:r>
            <a:r>
              <a:rPr lang="en-US" sz="1100" dirty="0"/>
              <a:t> injections if presence of </a:t>
            </a:r>
            <a:r>
              <a:rPr lang="en-US" sz="1100" dirty="0" err="1"/>
              <a:t>choroidal</a:t>
            </a:r>
            <a:r>
              <a:rPr lang="en-US" sz="1100" dirty="0"/>
              <a:t> </a:t>
            </a:r>
            <a:r>
              <a:rPr lang="en-US" sz="1100" dirty="0" err="1"/>
              <a:t>neovascular</a:t>
            </a:r>
            <a:r>
              <a:rPr lang="en-US" sz="1100" dirty="0"/>
              <a:t> membrane. </a:t>
            </a:r>
            <a:endParaRPr lang="pt-BR" sz="1100" dirty="0"/>
          </a:p>
        </p:txBody>
      </p:sp>
      <p:sp>
        <p:nvSpPr>
          <p:cNvPr id="13" name="TextBox 12"/>
          <p:cNvSpPr txBox="1"/>
          <p:nvPr/>
        </p:nvSpPr>
        <p:spPr>
          <a:xfrm>
            <a:off x="3268530" y="2157565"/>
            <a:ext cx="2880816" cy="1446550"/>
          </a:xfrm>
          <a:prstGeom prst="rect">
            <a:avLst/>
          </a:prstGeom>
          <a:noFill/>
        </p:spPr>
        <p:txBody>
          <a:bodyPr wrap="square" rtlCol="0">
            <a:spAutoFit/>
          </a:bodyPr>
          <a:lstStyle/>
          <a:p>
            <a:pPr algn="just"/>
            <a:r>
              <a:rPr lang="en-US" sz="1100" dirty="0"/>
              <a:t>By exclusion, APMPPE was the final diagnosis. It was </a:t>
            </a:r>
            <a:r>
              <a:rPr lang="en-US" sz="1100" dirty="0" err="1"/>
              <a:t>intiated</a:t>
            </a:r>
            <a:r>
              <a:rPr lang="en-US" sz="1100" dirty="0"/>
              <a:t> oral prednisone 1mg/kg due to the central macular involvement. Patient continues in close monitoring and still in early stage of the treatment. In case of worsening of the </a:t>
            </a:r>
            <a:r>
              <a:rPr lang="en-US" sz="1100" dirty="0" err="1"/>
              <a:t>subretinal</a:t>
            </a:r>
            <a:r>
              <a:rPr lang="en-US" sz="1100" dirty="0"/>
              <a:t> fluid, anti-VEGF </a:t>
            </a:r>
            <a:r>
              <a:rPr lang="en-US" sz="1100" dirty="0" err="1"/>
              <a:t>intravitreal</a:t>
            </a:r>
            <a:r>
              <a:rPr lang="en-US" sz="1100" dirty="0"/>
              <a:t> injection to manage the </a:t>
            </a:r>
            <a:r>
              <a:rPr lang="en-US" sz="1100" dirty="0" err="1"/>
              <a:t>choroidal</a:t>
            </a:r>
            <a:r>
              <a:rPr lang="en-US" sz="1100" dirty="0"/>
              <a:t> </a:t>
            </a:r>
            <a:r>
              <a:rPr lang="en-US" sz="1100" dirty="0" err="1"/>
              <a:t>neovascular</a:t>
            </a:r>
            <a:r>
              <a:rPr lang="en-US" sz="1100" dirty="0"/>
              <a:t> membrane in the left eye will be scheduled.</a:t>
            </a:r>
            <a:r>
              <a:rPr lang="pt-BR" sz="1100" dirty="0"/>
              <a:t> </a:t>
            </a:r>
          </a:p>
        </p:txBody>
      </p:sp>
      <p:pic>
        <p:nvPicPr>
          <p:cNvPr id="32" name="Picture 31" descr="20200202_141833.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8692" y="2079769"/>
            <a:ext cx="1760934" cy="1524345"/>
          </a:xfrm>
          <a:prstGeom prst="rect">
            <a:avLst/>
          </a:prstGeom>
        </p:spPr>
      </p:pic>
      <p:pic>
        <p:nvPicPr>
          <p:cNvPr id="33" name="Picture 32" descr="20200202_141709.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8785" y="2079770"/>
            <a:ext cx="1749908" cy="1532018"/>
          </a:xfrm>
          <a:prstGeom prst="rect">
            <a:avLst/>
          </a:prstGeom>
        </p:spPr>
      </p:pic>
      <p:pic>
        <p:nvPicPr>
          <p:cNvPr id="34" name="Picture 33" descr="20200202_142225.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199" y="5115777"/>
            <a:ext cx="5064853" cy="1493480"/>
          </a:xfrm>
          <a:prstGeom prst="rect">
            <a:avLst/>
          </a:prstGeom>
        </p:spPr>
      </p:pic>
      <p:pic>
        <p:nvPicPr>
          <p:cNvPr id="35" name="Picture 34" descr="20200202_142128.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7199" y="6609257"/>
            <a:ext cx="5064853" cy="1451425"/>
          </a:xfrm>
          <a:prstGeom prst="rect">
            <a:avLst/>
          </a:prstGeom>
        </p:spPr>
      </p:pic>
      <p:pic>
        <p:nvPicPr>
          <p:cNvPr id="3" name="Picture 2" descr="20200202_150439.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9626" y="2079770"/>
            <a:ext cx="1950997" cy="1528796"/>
          </a:xfrm>
          <a:prstGeom prst="rect">
            <a:avLst/>
          </a:prstGeom>
        </p:spPr>
      </p:pic>
      <p:pic>
        <p:nvPicPr>
          <p:cNvPr id="5" name="Picture 4" descr="20200202_150528.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36001" y="2079770"/>
            <a:ext cx="2024492" cy="1528795"/>
          </a:xfrm>
          <a:prstGeom prst="rect">
            <a:avLst/>
          </a:prstGeom>
        </p:spPr>
      </p:pic>
      <p:pic>
        <p:nvPicPr>
          <p:cNvPr id="10" name="Picture 9" descr="20200202_150557.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78785" y="3604114"/>
            <a:ext cx="1749907" cy="1566379"/>
          </a:xfrm>
          <a:prstGeom prst="rect">
            <a:avLst/>
          </a:prstGeom>
        </p:spPr>
      </p:pic>
      <p:pic>
        <p:nvPicPr>
          <p:cNvPr id="15" name="Picture 14" descr="20200202_150949.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89626" y="3604114"/>
            <a:ext cx="1946375" cy="1566379"/>
          </a:xfrm>
          <a:prstGeom prst="rect">
            <a:avLst/>
          </a:prstGeom>
        </p:spPr>
      </p:pic>
      <p:pic>
        <p:nvPicPr>
          <p:cNvPr id="16" name="Picture 15" descr="20200202_150745.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36001" y="3604114"/>
            <a:ext cx="2024492" cy="1566379"/>
          </a:xfrm>
          <a:prstGeom prst="rect">
            <a:avLst/>
          </a:prstGeom>
        </p:spPr>
      </p:pic>
      <p:pic>
        <p:nvPicPr>
          <p:cNvPr id="17" name="Picture 16" descr="20200202_150707.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28693" y="3604114"/>
            <a:ext cx="1760934" cy="1566379"/>
          </a:xfrm>
          <a:prstGeom prst="rect">
            <a:avLst/>
          </a:prstGeom>
        </p:spPr>
      </p:pic>
    </p:spTree>
    <p:extLst>
      <p:ext uri="{BB962C8B-B14F-4D97-AF65-F5344CB8AC3E}">
        <p14:creationId xmlns:p14="http://schemas.microsoft.com/office/powerpoint/2010/main" val="40691190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TotalTime>
  <Words>529</Words>
  <Application>Microsoft Macintosh PowerPoint</Application>
  <PresentationFormat>Custom</PresentationFormat>
  <Paragraphs>14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Tema do Office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Camillo Gusmão</dc:creator>
  <cp:lastModifiedBy>Marivalda</cp:lastModifiedBy>
  <cp:revision>42</cp:revision>
  <cp:lastPrinted>2020-01-20T19:47:18Z</cp:lastPrinted>
  <dcterms:created xsi:type="dcterms:W3CDTF">2019-08-26T03:15:05Z</dcterms:created>
  <dcterms:modified xsi:type="dcterms:W3CDTF">2020-02-02T18:55:47Z</dcterms:modified>
</cp:coreProperties>
</file>