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642" y="-1038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56021-8092-6949-A1BD-B29E041CAE3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C7E3F-14EE-4B4C-904F-D36A559523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C7E3F-14EE-4B4C-904F-D36A55952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840569"/>
            <a:ext cx="4371975" cy="1960033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1" y="3875620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882" y="2844801"/>
            <a:ext cx="169306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2844801"/>
            <a:ext cx="169306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66" y="364069"/>
            <a:ext cx="287536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6" y="1913469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62" y="6400801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62" y="7156452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76959-090D-8E48-AD31-EC2A7650A4F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E159-778C-BD4C-AB5E-55D083FF56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5000">
              <a:schemeClr val="bg1"/>
            </a:gs>
          </a:gsLst>
          <a:lin ang="133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15" y="2214554"/>
            <a:ext cx="4742002" cy="1368344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800" dirty="0"/>
              <a:t>As </a:t>
            </a:r>
            <a:r>
              <a:rPr lang="pt-BR" sz="800" dirty="0" err="1"/>
              <a:t>mucopolissacaridoses</a:t>
            </a:r>
            <a:r>
              <a:rPr lang="pt-BR" sz="800" dirty="0"/>
              <a:t> (MPS) são distúrbios secundários à disfunção da atividade </a:t>
            </a:r>
            <a:r>
              <a:rPr lang="pt-BR" sz="800" dirty="0" err="1"/>
              <a:t>lisossomal</a:t>
            </a:r>
            <a:r>
              <a:rPr lang="pt-BR" sz="800" dirty="0"/>
              <a:t>, caracterizados pelo acúmulo de </a:t>
            </a:r>
            <a:r>
              <a:rPr lang="pt-BR" sz="800" dirty="0" err="1"/>
              <a:t>glicosaminoglicanos</a:t>
            </a:r>
            <a:r>
              <a:rPr lang="pt-BR" sz="800" dirty="0"/>
              <a:t> (GAG) em diversos tecidos </a:t>
            </a:r>
            <a:r>
              <a:rPr lang="pt-BR" sz="800" baseline="30000" dirty="0"/>
              <a:t>10</a:t>
            </a:r>
            <a:r>
              <a:rPr lang="pt-BR" sz="800" dirty="0"/>
              <a:t>. </a:t>
            </a:r>
            <a:r>
              <a:rPr lang="pt-BR" sz="800" dirty="0" smtClean="0"/>
              <a:t>Sua incidência global está estimada em 1,3-4,5:100.000 nascimentos. A </a:t>
            </a:r>
            <a:r>
              <a:rPr lang="pt-BR" sz="800" dirty="0"/>
              <a:t>MPS VI é um tipo </a:t>
            </a:r>
            <a:r>
              <a:rPr lang="pt-BR" sz="800" dirty="0" smtClean="0"/>
              <a:t>raro no mundo, </a:t>
            </a:r>
            <a:r>
              <a:rPr lang="pt-BR" sz="800" dirty="0"/>
              <a:t>porém frequente no Brasil</a:t>
            </a:r>
            <a:r>
              <a:rPr lang="pt-BR" sz="800" baseline="30000" dirty="0"/>
              <a:t>4</a:t>
            </a:r>
            <a:r>
              <a:rPr lang="pt-BR" sz="800" dirty="0"/>
              <a:t>. Os indivíduos afetados podem apresentar características como dolicocefalia, fronte ampla e alterações em coluna. O diagnóstico requer concordância entre os achados clínicos e radiológicos</a:t>
            </a:r>
            <a:r>
              <a:rPr lang="pt-BR" sz="800" baseline="30000" dirty="0"/>
              <a:t>6</a:t>
            </a:r>
            <a:r>
              <a:rPr lang="pt-BR" sz="800" i="1" dirty="0"/>
              <a:t>.</a:t>
            </a:r>
            <a:r>
              <a:rPr lang="pt-BR" sz="800" dirty="0"/>
              <a:t> A confirmação é feita com teste de atividade enzimática lisossomal</a:t>
            </a:r>
            <a:r>
              <a:rPr lang="pt-BR" sz="800" baseline="30000" dirty="0"/>
              <a:t>8</a:t>
            </a:r>
            <a:r>
              <a:rPr lang="pt-BR" sz="800" dirty="0"/>
              <a:t> ou com a análise molecular mutacional</a:t>
            </a:r>
            <a:r>
              <a:rPr lang="pt-BR" sz="800" baseline="30000" dirty="0"/>
              <a:t>3</a:t>
            </a:r>
            <a:r>
              <a:rPr lang="pt-BR" sz="800" dirty="0"/>
              <a:t>. O manejo é preferencialmente conservador, porém tratamentos como transplante de medula </a:t>
            </a:r>
            <a:r>
              <a:rPr lang="pt-BR" sz="800" dirty="0" smtClean="0"/>
              <a:t>óssea </a:t>
            </a:r>
            <a:r>
              <a:rPr lang="pt-BR" sz="800" dirty="0"/>
              <a:t>e terapia de reposição </a:t>
            </a:r>
            <a:r>
              <a:rPr lang="pt-BR" sz="800" dirty="0" smtClean="0"/>
              <a:t>enzimática </a:t>
            </a:r>
            <a:r>
              <a:rPr lang="pt-BR" sz="800" dirty="0"/>
              <a:t>podem resultar em melhora na qualidade de vida</a:t>
            </a:r>
            <a:r>
              <a:rPr lang="pt-BR" sz="800" baseline="30000" dirty="0"/>
              <a:t>12</a:t>
            </a:r>
            <a:r>
              <a:rPr lang="pt-BR" sz="800" dirty="0"/>
              <a:t>. Complicações oftalmológicas são comuns na </a:t>
            </a:r>
            <a:r>
              <a:rPr lang="pt-BR" sz="800" dirty="0" smtClean="0"/>
              <a:t>MPS, as </a:t>
            </a:r>
            <a:r>
              <a:rPr lang="pt-BR" sz="800" dirty="0"/>
              <a:t>principais manifestações oculares incluem </a:t>
            </a:r>
            <a:r>
              <a:rPr lang="pt-BR" sz="800" dirty="0" err="1"/>
              <a:t>opacificação</a:t>
            </a:r>
            <a:r>
              <a:rPr lang="pt-BR" sz="800" dirty="0"/>
              <a:t> da córnea, hipertensão ocular/glaucoma e alterações </a:t>
            </a:r>
            <a:r>
              <a:rPr lang="pt-BR" sz="800" dirty="0" err="1"/>
              <a:t>retinianas</a:t>
            </a:r>
            <a:r>
              <a:rPr lang="pt-BR" sz="800"/>
              <a:t> </a:t>
            </a:r>
            <a:r>
              <a:rPr lang="pt-BR" sz="800" baseline="30000" smtClean="0"/>
              <a:t>2</a:t>
            </a:r>
            <a:r>
              <a:rPr lang="pt-BR" sz="800" smtClean="0"/>
              <a:t>.</a:t>
            </a:r>
            <a:endParaRPr lang="en-US" sz="800" dirty="0">
              <a:latin typeface="Avenir Book"/>
              <a:cs typeface="Avenir Boo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5" y="1969046"/>
            <a:ext cx="4736242" cy="238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Avenir Book"/>
                <a:cs typeface="Avenir Book"/>
              </a:rPr>
              <a:t>INTRODUÇÃO</a:t>
            </a:r>
            <a:endParaRPr lang="en-US" sz="1050" dirty="0"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175" y="4076827"/>
            <a:ext cx="4736242" cy="238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Avenir Book"/>
                <a:cs typeface="Avenir Book"/>
              </a:rPr>
              <a:t>RESULTADOS</a:t>
            </a:r>
            <a:endParaRPr lang="en-US" sz="1050" dirty="0">
              <a:latin typeface="Avenir Book"/>
              <a:cs typeface="Avenir Book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251415" y="4322335"/>
            <a:ext cx="4742004" cy="1331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800" dirty="0"/>
              <a:t>M.C.S.M, feminino, 15 anos, em acompanhamento pediátrico, portadora de MPS IV previamente diagnosticada aos 3 anos de idade. Tratada inicialmente com reposição </a:t>
            </a:r>
            <a:r>
              <a:rPr lang="pt-BR" sz="800" dirty="0" err="1"/>
              <a:t>lisossomal</a:t>
            </a:r>
            <a:r>
              <a:rPr lang="pt-BR" sz="800" dirty="0"/>
              <a:t>. Recentemente apresentou queixa de piora da visão associado e do desempenho escolar. Ao exame oftalmológico apresentava acuidade visual 20/70 em ambos os olhos, PIO 20/30mmhg respectivamente. Apresentava opacidade </a:t>
            </a:r>
            <a:r>
              <a:rPr lang="pt-BR" sz="800" dirty="0" err="1"/>
              <a:t>estromal</a:t>
            </a:r>
            <a:r>
              <a:rPr lang="pt-BR" sz="800" dirty="0"/>
              <a:t> difusa, impossibilitando a </a:t>
            </a:r>
            <a:r>
              <a:rPr lang="pt-BR" sz="800" dirty="0" err="1"/>
              <a:t>fundoscopia</a:t>
            </a:r>
            <a:r>
              <a:rPr lang="pt-BR" sz="800" dirty="0"/>
              <a:t> e avaliação do segmento anterior. Foi solicitado tomografia de coerência óptica (OCT) de segmento anterior que revelou aumento difuso da densidade </a:t>
            </a:r>
            <a:r>
              <a:rPr lang="pt-BR" sz="800" dirty="0" err="1"/>
              <a:t>corneana</a:t>
            </a:r>
            <a:r>
              <a:rPr lang="pt-BR" sz="800" dirty="0"/>
              <a:t> com espessura </a:t>
            </a:r>
            <a:r>
              <a:rPr lang="pt-BR" sz="800" dirty="0" err="1"/>
              <a:t>corneana</a:t>
            </a:r>
            <a:r>
              <a:rPr lang="pt-BR" sz="800" dirty="0"/>
              <a:t> aumentada de 800 micras. Foi solicitado analise biomecânica da córnea </a:t>
            </a:r>
            <a:r>
              <a:rPr lang="pt-BR" sz="800" dirty="0" smtClean="0"/>
              <a:t>através </a:t>
            </a:r>
            <a:r>
              <a:rPr lang="pt-BR" sz="800" dirty="0"/>
              <a:t>do </a:t>
            </a:r>
            <a:r>
              <a:rPr lang="pt-BR" sz="800" dirty="0" err="1" smtClean="0"/>
              <a:t>Corvis</a:t>
            </a:r>
            <a:r>
              <a:rPr lang="pt-BR" sz="800" dirty="0" smtClean="0"/>
              <a:t>-ORA. </a:t>
            </a:r>
            <a:r>
              <a:rPr lang="pt-BR" sz="800" dirty="0"/>
              <a:t>Os resultados demonstraram PIO após correção baseada na histerese </a:t>
            </a:r>
            <a:r>
              <a:rPr lang="pt-BR" sz="800" dirty="0" err="1"/>
              <a:t>corneana</a:t>
            </a:r>
            <a:r>
              <a:rPr lang="pt-BR" sz="800" dirty="0"/>
              <a:t> de 33/29mmhg respectivamente. Diante desta situação, foi recomendando início de tratamento medicamentoso para glaucoma e aguardo para transplante de córnea.</a:t>
            </a:r>
            <a:endParaRPr lang="pt-BR" sz="800" b="1" dirty="0" smtClean="0">
              <a:solidFill>
                <a:srgbClr val="FF0000"/>
              </a:solidFill>
              <a:latin typeface="Avenir Book"/>
              <a:ea typeface="+mn-lt"/>
              <a:cs typeface="Avenir Boo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175" y="3530867"/>
            <a:ext cx="4736242" cy="238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Avenir Book"/>
                <a:cs typeface="Avenir Book"/>
              </a:rPr>
              <a:t>METÓDOS</a:t>
            </a:r>
            <a:endParaRPr lang="en-US" sz="1050" dirty="0">
              <a:latin typeface="Avenir Book"/>
              <a:cs typeface="Avenir Book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57175" y="3777069"/>
            <a:ext cx="4736242" cy="2891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800" dirty="0" smtClean="0"/>
              <a:t>Este relato </a:t>
            </a:r>
            <a:r>
              <a:rPr lang="pt-BR" sz="800" dirty="0"/>
              <a:t>descreve o caso de uma adolescente de 15 anos diagnosticada com MPS tipo VI apresentando como principal alteração o acometimento ocular sendo o edema de córnea sua maior manifestação.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3158" y="8011389"/>
            <a:ext cx="3363210" cy="2381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Avenir Book"/>
                <a:cs typeface="Avenir Book"/>
              </a:rPr>
              <a:t>CONCLUSÃO</a:t>
            </a:r>
            <a:endParaRPr lang="en-US" sz="1050" dirty="0">
              <a:latin typeface="Avenir Book"/>
              <a:cs typeface="Avenir Book"/>
            </a:endParaRP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223158" y="8250072"/>
            <a:ext cx="3363210" cy="883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800" dirty="0" smtClean="0">
                <a:solidFill>
                  <a:schemeClr val="bg1"/>
                </a:solidFill>
              </a:rPr>
              <a:t>A </a:t>
            </a:r>
            <a:r>
              <a:rPr lang="pt-BR" sz="800" dirty="0">
                <a:solidFill>
                  <a:schemeClr val="bg1"/>
                </a:solidFill>
              </a:rPr>
              <a:t>demora na </a:t>
            </a:r>
            <a:r>
              <a:rPr lang="pt-BR" sz="800" dirty="0" smtClean="0">
                <a:solidFill>
                  <a:schemeClr val="bg1"/>
                </a:solidFill>
              </a:rPr>
              <a:t>realização de transplante de córnea poderia </a:t>
            </a:r>
            <a:r>
              <a:rPr lang="pt-BR" sz="800" dirty="0">
                <a:solidFill>
                  <a:schemeClr val="bg1"/>
                </a:solidFill>
              </a:rPr>
              <a:t>resultar em neuropatia óptica glaucomatosa com dano imprevisível ao campo visual. A análise da resistência biomecânica da córnea auxiliou no diagnóstico de hipertensão ocular e possibilitou o tratamento </a:t>
            </a:r>
            <a:r>
              <a:rPr lang="pt-BR" sz="800" dirty="0" smtClean="0">
                <a:solidFill>
                  <a:schemeClr val="bg1"/>
                </a:solidFill>
              </a:rPr>
              <a:t>precoce </a:t>
            </a:r>
            <a:r>
              <a:rPr lang="pt-BR" sz="800" dirty="0" err="1" smtClean="0">
                <a:solidFill>
                  <a:schemeClr val="bg1"/>
                </a:solidFill>
              </a:rPr>
              <a:t>anti-glaucomatoso</a:t>
            </a:r>
            <a:r>
              <a:rPr lang="pt-BR" sz="800" dirty="0" smtClean="0">
                <a:solidFill>
                  <a:schemeClr val="bg1"/>
                </a:solidFill>
              </a:rPr>
              <a:t>. A </a:t>
            </a:r>
            <a:r>
              <a:rPr lang="pt-BR" sz="800" dirty="0">
                <a:solidFill>
                  <a:schemeClr val="bg1"/>
                </a:solidFill>
              </a:rPr>
              <a:t>paciente aguarda a realização de transplante lamelar profundo que possivelmente permitirá o refinamento do tratamento para essa hipertensão ocular.</a:t>
            </a:r>
          </a:p>
          <a:p>
            <a:pPr marL="0" indent="0" algn="just">
              <a:buNone/>
            </a:pPr>
            <a:endParaRPr lang="pt-BR" sz="800" dirty="0" smtClean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09047" y="8013044"/>
            <a:ext cx="1384371" cy="222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latin typeface="Avenir Book"/>
                <a:cs typeface="Avenir Book"/>
              </a:rPr>
              <a:t>REFERÊNCIAS</a:t>
            </a:r>
            <a:endParaRPr lang="en-US" sz="800" dirty="0">
              <a:latin typeface="Avenir Book"/>
              <a:cs typeface="Avenir Boo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3158" y="6889334"/>
            <a:ext cx="4770259" cy="238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Avenir Book"/>
                <a:cs typeface="Avenir Book"/>
              </a:rPr>
              <a:t>DISCUSSÃO</a:t>
            </a:r>
            <a:endParaRPr lang="en-US" sz="1050" dirty="0">
              <a:latin typeface="Avenir Book"/>
              <a:cs typeface="Avenir Book"/>
            </a:endParaRP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217420" y="7151100"/>
            <a:ext cx="4775997" cy="8486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750" dirty="0"/>
              <a:t>A perda da transparência da córnea é causada por acúmulo de </a:t>
            </a:r>
            <a:r>
              <a:rPr lang="pt-BR" sz="750" dirty="0" err="1"/>
              <a:t>GAGs</a:t>
            </a:r>
            <a:r>
              <a:rPr lang="pt-BR" sz="750" dirty="0"/>
              <a:t> que afetam o tamanho dos </a:t>
            </a:r>
            <a:r>
              <a:rPr lang="pt-BR" sz="750" dirty="0" err="1"/>
              <a:t>ceratócitos</a:t>
            </a:r>
            <a:r>
              <a:rPr lang="pt-BR" sz="750" dirty="0"/>
              <a:t> causando turvação corneana</a:t>
            </a:r>
            <a:r>
              <a:rPr lang="pt-BR" sz="750" baseline="30000" dirty="0"/>
              <a:t>6,9</a:t>
            </a:r>
            <a:r>
              <a:rPr lang="pt-BR" sz="750" dirty="0"/>
              <a:t>. </a:t>
            </a:r>
            <a:r>
              <a:rPr lang="pt-BR" sz="750" dirty="0" smtClean="0"/>
              <a:t>A </a:t>
            </a:r>
            <a:r>
              <a:rPr lang="pt-BR" sz="750" dirty="0"/>
              <a:t>situação desafiadora nesses pacientes é distinguir os fatores de confusão que podem induzir a um diagnóstico equivocado de hipertensão ocular. O ORA é utilizado para determinar propriedades biomecânicas da córnea, juntamente com as medidas da pressão intraocular</a:t>
            </a:r>
            <a:r>
              <a:rPr lang="pt-BR" sz="750" baseline="30000" dirty="0"/>
              <a:t>11</a:t>
            </a:r>
            <a:r>
              <a:rPr lang="pt-BR" sz="750" dirty="0"/>
              <a:t>. Portadores de MPS podem apresentar córnea de espessura aumentada com opacidades que dificultam a visualização do fundo de olho impossibilitando a análise morfológica do polo posterior. Além disso, a baixa acuidade visual torna o acompanhamento difícil pois exames podem ser pouco confiáveis. </a:t>
            </a:r>
          </a:p>
        </p:txBody>
      </p:sp>
      <p:pic>
        <p:nvPicPr>
          <p:cNvPr id="37" name="Picture 36" descr="logo_holhos_horizontal_horiz c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6" y="45387"/>
            <a:ext cx="2865589" cy="907754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363160" y="1280209"/>
            <a:ext cx="4240659" cy="11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8"/>
          <a:stretch/>
        </p:blipFill>
        <p:spPr>
          <a:xfrm>
            <a:off x="357695" y="5954335"/>
            <a:ext cx="902073" cy="916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53" y="6380450"/>
            <a:ext cx="1012034" cy="5109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563" y="6405357"/>
            <a:ext cx="1560979" cy="4860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563" y="5911897"/>
            <a:ext cx="1560976" cy="4784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498" y="5910489"/>
            <a:ext cx="1012063" cy="46415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222270" y="5925516"/>
            <a:ext cx="7715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 smtClean="0">
                <a:solidFill>
                  <a:schemeClr val="bg1"/>
                </a:solidFill>
              </a:rPr>
              <a:t>15,25ms</a:t>
            </a:r>
            <a:endParaRPr lang="pt-BR" sz="5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242" y="5954335"/>
            <a:ext cx="278025" cy="9200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934421" y="5652511"/>
            <a:ext cx="187340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500" dirty="0"/>
              <a:t>Fig. 2</a:t>
            </a:r>
            <a:r>
              <a:rPr lang="pt-BR" sz="500" dirty="0" smtClean="0"/>
              <a:t> </a:t>
            </a:r>
            <a:r>
              <a:rPr lang="pt-BR" sz="500" dirty="0"/>
              <a:t>A) </a:t>
            </a:r>
            <a:r>
              <a:rPr lang="pt-BR" sz="500" dirty="0" err="1"/>
              <a:t>Biomicroscopia</a:t>
            </a:r>
            <a:r>
              <a:rPr lang="pt-BR" sz="500" dirty="0"/>
              <a:t>: opacidade </a:t>
            </a:r>
            <a:r>
              <a:rPr lang="pt-BR" sz="500" dirty="0" err="1" smtClean="0"/>
              <a:t>corneana</a:t>
            </a:r>
            <a:r>
              <a:rPr lang="pt-BR" sz="500" dirty="0" smtClean="0"/>
              <a:t> difusa </a:t>
            </a:r>
          </a:p>
          <a:p>
            <a:pPr algn="just"/>
            <a:r>
              <a:rPr lang="pt-BR" sz="500" dirty="0" smtClean="0"/>
              <a:t>B</a:t>
            </a:r>
            <a:r>
              <a:rPr lang="pt-BR" sz="500" dirty="0"/>
              <a:t>) </a:t>
            </a:r>
            <a:r>
              <a:rPr lang="pt-BR" sz="500" dirty="0" smtClean="0"/>
              <a:t>OCT do </a:t>
            </a:r>
            <a:r>
              <a:rPr lang="pt-BR" sz="500" dirty="0"/>
              <a:t>segmento anterior: aumento da espessura </a:t>
            </a:r>
            <a:r>
              <a:rPr lang="pt-BR" sz="500" dirty="0" err="1" smtClean="0"/>
              <a:t>corneana</a:t>
            </a:r>
            <a:endParaRPr lang="pt-BR" sz="5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047215" y="5666912"/>
            <a:ext cx="850787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00" dirty="0"/>
              <a:t>Fig. 3</a:t>
            </a:r>
            <a:r>
              <a:rPr lang="pt-BR" sz="500" dirty="0" smtClean="0"/>
              <a:t>. </a:t>
            </a:r>
            <a:r>
              <a:rPr lang="pt-BR" sz="500" dirty="0" err="1"/>
              <a:t>Corvis</a:t>
            </a:r>
            <a:r>
              <a:rPr lang="pt-BR" sz="500" dirty="0"/>
              <a:t>-ORA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17906" y="5910283"/>
            <a:ext cx="161252" cy="16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/>
              <a:t>A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017906" y="6374389"/>
            <a:ext cx="2089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 smtClean="0"/>
              <a:t>B</a:t>
            </a:r>
            <a:endParaRPr lang="pt-BR" sz="5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261716" y="5658745"/>
            <a:ext cx="147755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00" dirty="0" smtClean="0"/>
              <a:t>Fig.1. Paciente apresentando baixa estatura, traços físicos grosseiros, </a:t>
            </a:r>
            <a:r>
              <a:rPr lang="pt-BR" sz="500" dirty="0" err="1" smtClean="0"/>
              <a:t>opacificação</a:t>
            </a:r>
            <a:r>
              <a:rPr lang="pt-BR" sz="500" dirty="0" smtClean="0"/>
              <a:t> de córnea</a:t>
            </a:r>
            <a:endParaRPr lang="pt-BR" sz="500" dirty="0"/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3623447" y="8251584"/>
            <a:ext cx="1350000" cy="8523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40" dirty="0"/>
              <a:t>Palavras chaves: </a:t>
            </a:r>
            <a:r>
              <a:rPr lang="pt-BR" sz="440" b="1" dirty="0" err="1"/>
              <a:t>Mucopolissacaridose</a:t>
            </a:r>
            <a:r>
              <a:rPr lang="pt-BR" sz="440" b="1" dirty="0"/>
              <a:t>, </a:t>
            </a:r>
            <a:r>
              <a:rPr lang="pt-BR" sz="440" b="1" dirty="0" err="1"/>
              <a:t>Opacificação</a:t>
            </a:r>
            <a:r>
              <a:rPr lang="pt-BR" sz="440" b="1" dirty="0"/>
              <a:t> </a:t>
            </a:r>
            <a:r>
              <a:rPr lang="pt-BR" sz="440" b="1" dirty="0" err="1"/>
              <a:t>corneana</a:t>
            </a:r>
            <a:r>
              <a:rPr lang="pt-BR" sz="440" b="1" dirty="0"/>
              <a:t>, Deficiência Enzimática</a:t>
            </a:r>
          </a:p>
          <a:p>
            <a:pPr marL="0" lvl="0" indent="0" algn="just">
              <a:buNone/>
            </a:pPr>
            <a:r>
              <a:rPr lang="pt-BR" sz="430" i="1" dirty="0" err="1"/>
              <a:t>Baehner</a:t>
            </a:r>
            <a:r>
              <a:rPr lang="pt-BR" sz="430" i="1" dirty="0"/>
              <a:t> F, </a:t>
            </a:r>
            <a:r>
              <a:rPr lang="pt-BR" sz="430" i="1" dirty="0" err="1"/>
              <a:t>Schmiedeskamp</a:t>
            </a:r>
            <a:r>
              <a:rPr lang="pt-BR" sz="430" i="1" dirty="0"/>
              <a:t> C, </a:t>
            </a:r>
            <a:r>
              <a:rPr lang="pt-BR" sz="430" i="1" dirty="0" err="1"/>
              <a:t>Krummenauer</a:t>
            </a:r>
            <a:r>
              <a:rPr lang="pt-BR" sz="430" i="1" dirty="0"/>
              <a:t> F, et al. </a:t>
            </a:r>
            <a:r>
              <a:rPr lang="pt-BR" sz="430" i="1" dirty="0" err="1"/>
              <a:t>Cumulative</a:t>
            </a:r>
            <a:r>
              <a:rPr lang="pt-BR" sz="430" i="1" dirty="0"/>
              <a:t> </a:t>
            </a:r>
            <a:r>
              <a:rPr lang="pt-BR" sz="430" i="1" dirty="0" err="1"/>
              <a:t>incidence</a:t>
            </a:r>
            <a:r>
              <a:rPr lang="pt-BR" sz="430" i="1" dirty="0"/>
              <a:t> rates </a:t>
            </a:r>
            <a:r>
              <a:rPr lang="pt-BR" sz="430" i="1" dirty="0" err="1"/>
              <a:t>of</a:t>
            </a:r>
            <a:r>
              <a:rPr lang="pt-BR" sz="430" i="1" dirty="0"/>
              <a:t> </a:t>
            </a:r>
            <a:r>
              <a:rPr lang="pt-BR" sz="430" i="1" dirty="0" err="1"/>
              <a:t>the</a:t>
            </a:r>
            <a:r>
              <a:rPr lang="pt-BR" sz="430" i="1" dirty="0"/>
              <a:t> </a:t>
            </a:r>
            <a:r>
              <a:rPr lang="pt-BR" sz="430" i="1" dirty="0" err="1"/>
              <a:t>mucopolysaccharidoses</a:t>
            </a:r>
            <a:r>
              <a:rPr lang="pt-BR" sz="430" i="1" dirty="0"/>
              <a:t> in </a:t>
            </a:r>
            <a:r>
              <a:rPr lang="pt-BR" sz="430" i="1" dirty="0" err="1"/>
              <a:t>Germany</a:t>
            </a:r>
            <a:r>
              <a:rPr lang="pt-BR" sz="430" i="1" dirty="0"/>
              <a:t>. J </a:t>
            </a:r>
            <a:r>
              <a:rPr lang="pt-BR" sz="430" i="1" dirty="0" err="1"/>
              <a:t>Inherit</a:t>
            </a:r>
            <a:r>
              <a:rPr lang="pt-BR" sz="430" i="1" dirty="0"/>
              <a:t> </a:t>
            </a:r>
            <a:r>
              <a:rPr lang="pt-BR" sz="430" i="1" dirty="0" err="1"/>
              <a:t>Metab</a:t>
            </a:r>
            <a:r>
              <a:rPr lang="pt-BR" sz="430" i="1" dirty="0"/>
              <a:t> </a:t>
            </a:r>
            <a:r>
              <a:rPr lang="pt-BR" sz="430" i="1" dirty="0" err="1"/>
              <a:t>Dis</a:t>
            </a:r>
            <a:r>
              <a:rPr lang="pt-BR" sz="430" i="1" dirty="0"/>
              <a:t> 2005;28:1011–1017.</a:t>
            </a:r>
            <a:endParaRPr lang="pt-BR" sz="430" dirty="0"/>
          </a:p>
          <a:p>
            <a:pPr marL="0" lvl="0" indent="0" algn="just">
              <a:buNone/>
            </a:pPr>
            <a:r>
              <a:rPr lang="pt-BR" sz="430" i="1" dirty="0"/>
              <a:t>Bradbury JA, Martin L, </a:t>
            </a:r>
            <a:r>
              <a:rPr lang="pt-BR" sz="430" i="1" dirty="0" err="1"/>
              <a:t>Strachan</a:t>
            </a:r>
            <a:r>
              <a:rPr lang="pt-BR" sz="430" i="1" dirty="0"/>
              <a:t> IM: </a:t>
            </a:r>
            <a:r>
              <a:rPr lang="pt-BR" sz="430" i="1" dirty="0" err="1"/>
              <a:t>Acquired</a:t>
            </a:r>
            <a:r>
              <a:rPr lang="pt-BR" sz="430" i="1" dirty="0"/>
              <a:t> </a:t>
            </a:r>
            <a:r>
              <a:rPr lang="pt-BR" sz="430" i="1" dirty="0" err="1"/>
              <a:t>Brown’s</a:t>
            </a:r>
            <a:r>
              <a:rPr lang="pt-BR" sz="430" i="1" dirty="0"/>
              <a:t> </a:t>
            </a:r>
            <a:r>
              <a:rPr lang="pt-BR" sz="430" i="1" dirty="0" err="1"/>
              <a:t>syndrome</a:t>
            </a:r>
            <a:r>
              <a:rPr lang="pt-BR" sz="430" i="1" dirty="0"/>
              <a:t> </a:t>
            </a:r>
            <a:r>
              <a:rPr lang="pt-BR" sz="430" i="1" dirty="0" err="1"/>
              <a:t>associated</a:t>
            </a:r>
            <a:r>
              <a:rPr lang="pt-BR" sz="430" i="1" dirty="0"/>
              <a:t> </a:t>
            </a:r>
            <a:r>
              <a:rPr lang="pt-BR" sz="430" i="1" dirty="0" err="1"/>
              <a:t>with</a:t>
            </a:r>
            <a:r>
              <a:rPr lang="pt-BR" sz="430" i="1" dirty="0"/>
              <a:t> </a:t>
            </a:r>
            <a:r>
              <a:rPr lang="pt-BR" sz="430" i="1" dirty="0" err="1"/>
              <a:t>Hurler-Scheie’s</a:t>
            </a:r>
            <a:r>
              <a:rPr lang="pt-BR" sz="430" i="1" dirty="0"/>
              <a:t> </a:t>
            </a:r>
            <a:r>
              <a:rPr lang="pt-BR" sz="430" i="1" dirty="0" err="1"/>
              <a:t>syndrome</a:t>
            </a:r>
            <a:r>
              <a:rPr lang="pt-BR" sz="430" i="1" dirty="0"/>
              <a:t>. </a:t>
            </a:r>
            <a:r>
              <a:rPr lang="pt-BR" sz="430" i="1" dirty="0" err="1"/>
              <a:t>Br</a:t>
            </a:r>
            <a:r>
              <a:rPr lang="pt-BR" sz="430" i="1" dirty="0"/>
              <a:t> J </a:t>
            </a:r>
            <a:r>
              <a:rPr lang="pt-BR" sz="430" i="1" dirty="0" err="1"/>
              <a:t>Ophthalmol</a:t>
            </a:r>
            <a:r>
              <a:rPr lang="pt-BR" sz="430" i="1" dirty="0"/>
              <a:t> 73:305--8, 1989</a:t>
            </a:r>
            <a:r>
              <a:rPr lang="pt-BR" sz="430" dirty="0"/>
              <a:t>; </a:t>
            </a:r>
            <a:r>
              <a:rPr lang="pt-BR" sz="430" i="1" dirty="0" err="1"/>
              <a:t>Traboulsi</a:t>
            </a:r>
            <a:r>
              <a:rPr lang="pt-BR" sz="430" i="1" dirty="0"/>
              <a:t> EI, </a:t>
            </a:r>
            <a:r>
              <a:rPr lang="pt-BR" sz="430" i="1" dirty="0" err="1"/>
              <a:t>Maumenee</a:t>
            </a:r>
            <a:r>
              <a:rPr lang="pt-BR" sz="430" i="1" dirty="0"/>
              <a:t> IH: </a:t>
            </a:r>
            <a:r>
              <a:rPr lang="pt-BR" sz="430" i="1" dirty="0" err="1"/>
              <a:t>Ophthalmologic</a:t>
            </a:r>
            <a:r>
              <a:rPr lang="pt-BR" sz="430" i="1" dirty="0"/>
              <a:t> </a:t>
            </a:r>
            <a:r>
              <a:rPr lang="pt-BR" sz="430" i="1" dirty="0" err="1"/>
              <a:t>findings</a:t>
            </a:r>
            <a:r>
              <a:rPr lang="pt-BR" sz="430" i="1" dirty="0"/>
              <a:t> in </a:t>
            </a:r>
            <a:r>
              <a:rPr lang="pt-BR" sz="430" i="1" dirty="0" err="1"/>
              <a:t>mucolipidosis</a:t>
            </a:r>
            <a:r>
              <a:rPr lang="pt-BR" sz="430" i="1" dirty="0"/>
              <a:t> III (</a:t>
            </a:r>
            <a:r>
              <a:rPr lang="pt-BR" sz="430" i="1" dirty="0" err="1"/>
              <a:t>pseudo-Hurler</a:t>
            </a:r>
            <a:r>
              <a:rPr lang="pt-BR" sz="430" i="1" dirty="0"/>
              <a:t> </a:t>
            </a:r>
            <a:r>
              <a:rPr lang="pt-BR" sz="430" i="1" dirty="0" err="1"/>
              <a:t>polydystrophy</a:t>
            </a:r>
            <a:r>
              <a:rPr lang="pt-BR" sz="430" i="1" dirty="0"/>
              <a:t>.</a:t>
            </a:r>
            <a:endParaRPr lang="pt-BR" sz="430" dirty="0"/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217420" y="1024700"/>
            <a:ext cx="4629150" cy="8842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1400" dirty="0">
                <a:latin typeface="Avenir Black"/>
                <a:ea typeface="+mn-lt"/>
                <a:cs typeface="Avenir Black"/>
              </a:rPr>
              <a:t>Síndrome de </a:t>
            </a:r>
            <a:r>
              <a:rPr lang="pt-BR" sz="1400" dirty="0" err="1">
                <a:latin typeface="Avenir Black"/>
                <a:ea typeface="+mn-lt"/>
                <a:cs typeface="Avenir Black"/>
              </a:rPr>
              <a:t>Maroteaux</a:t>
            </a:r>
            <a:r>
              <a:rPr lang="pt-BR" sz="1400" dirty="0">
                <a:latin typeface="Avenir Black"/>
                <a:ea typeface="+mn-lt"/>
                <a:cs typeface="Avenir Black"/>
              </a:rPr>
              <a:t>-Lamy e Hipertensão Ocular</a:t>
            </a:r>
            <a:br>
              <a:rPr lang="pt-BR" sz="1400" dirty="0">
                <a:latin typeface="Avenir Black"/>
                <a:ea typeface="+mn-lt"/>
                <a:cs typeface="Avenir Black"/>
              </a:rPr>
            </a:br>
            <a:r>
              <a:rPr lang="pt-BR" sz="1400" dirty="0">
                <a:latin typeface="Avenir Black"/>
                <a:ea typeface="+mn-lt"/>
                <a:cs typeface="Avenir Black"/>
              </a:rPr>
              <a:t/>
            </a:r>
            <a:br>
              <a:rPr lang="pt-BR" sz="1400" dirty="0">
                <a:latin typeface="Avenir Black"/>
                <a:ea typeface="+mn-lt"/>
                <a:cs typeface="Avenir Black"/>
              </a:rPr>
            </a:br>
            <a:r>
              <a:rPr lang="pt-BR" sz="1050" dirty="0">
                <a:latin typeface="Avenir Book"/>
                <a:ea typeface="+mn-lt"/>
                <a:cs typeface="Avenir Book"/>
              </a:rPr>
              <a:t>Juliana Silveira, Jade Melo, Fabiana </a:t>
            </a:r>
            <a:r>
              <a:rPr lang="pt-BR" sz="1050" dirty="0" err="1">
                <a:latin typeface="Avenir Book"/>
                <a:ea typeface="+mn-lt"/>
                <a:cs typeface="Avenir Book"/>
              </a:rPr>
              <a:t>Higa</a:t>
            </a:r>
            <a:r>
              <a:rPr lang="pt-BR" sz="1050" dirty="0">
                <a:latin typeface="Avenir Book"/>
                <a:ea typeface="+mn-lt"/>
                <a:cs typeface="Avenir Book"/>
              </a:rPr>
              <a:t>, Juliana Glicéria, Renato Ambrósio Jr, Francisco </a:t>
            </a:r>
            <a:r>
              <a:rPr lang="pt-BR" sz="1050" dirty="0" smtClean="0">
                <a:latin typeface="Avenir Book"/>
                <a:ea typeface="+mn-lt"/>
                <a:cs typeface="Avenir Book"/>
              </a:rPr>
              <a:t>Bandeira </a:t>
            </a:r>
            <a:r>
              <a:rPr lang="pt-BR" sz="1050" dirty="0">
                <a:latin typeface="Avenir Book"/>
                <a:ea typeface="+mn-lt"/>
                <a:cs typeface="Avenir Book"/>
              </a:rPr>
              <a:t/>
            </a:r>
            <a:br>
              <a:rPr lang="pt-BR" sz="1050" dirty="0">
                <a:latin typeface="Avenir Book"/>
                <a:ea typeface="+mn-lt"/>
                <a:cs typeface="Avenir Book"/>
              </a:rPr>
            </a:br>
            <a:r>
              <a:rPr lang="pt-BR" sz="1050" dirty="0">
                <a:latin typeface="Avenir Book"/>
                <a:ea typeface="+mn-lt"/>
                <a:cs typeface="Avenir Book"/>
              </a:rPr>
              <a:t/>
            </a:r>
            <a:br>
              <a:rPr lang="pt-BR" sz="1050" dirty="0">
                <a:latin typeface="Avenir Book"/>
                <a:ea typeface="+mn-lt"/>
                <a:cs typeface="Avenir Book"/>
              </a:rPr>
            </a:br>
            <a:r>
              <a:rPr lang="pt-BR" sz="1050" dirty="0">
                <a:latin typeface="Avenir Black"/>
                <a:ea typeface="+mn-lt"/>
                <a:cs typeface="Avenir Black"/>
              </a:rPr>
              <a:t>H. Olhos São Gonçalo, São Gonçalo </a:t>
            </a:r>
            <a:r>
              <a:rPr lang="mr-IN" sz="1050" dirty="0">
                <a:latin typeface="Avenir Black"/>
                <a:ea typeface="+mn-lt"/>
                <a:cs typeface="Avenir Black"/>
              </a:rPr>
              <a:t>–</a:t>
            </a:r>
            <a:r>
              <a:rPr lang="pt-BR" sz="1050" dirty="0">
                <a:latin typeface="Avenir Black"/>
                <a:ea typeface="+mn-lt"/>
                <a:cs typeface="Avenir Black"/>
              </a:rPr>
              <a:t> Rio de Janeiro</a:t>
            </a:r>
            <a:endParaRPr lang="en-US" sz="1600" dirty="0">
              <a:latin typeface="Avenir Black"/>
              <a:cs typeface="Avenir Black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" y="122142"/>
            <a:ext cx="717853" cy="570349"/>
          </a:xfrm>
          <a:prstGeom prst="rect">
            <a:avLst/>
          </a:prstGeom>
        </p:spPr>
      </p:pic>
      <p:pic>
        <p:nvPicPr>
          <p:cNvPr id="48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67A4DD2-F4E2-A249-80CA-A53BD98B0B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058" r="11835"/>
          <a:stretch/>
        </p:blipFill>
        <p:spPr>
          <a:xfrm>
            <a:off x="3955892" y="50917"/>
            <a:ext cx="1187608" cy="7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623</Words>
  <Application>Microsoft Office PowerPoint</Application>
  <PresentationFormat>Apresentação na tela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Avenir Black</vt:lpstr>
      <vt:lpstr>Avenir Book</vt:lpstr>
      <vt:lpstr>Calibri</vt:lpstr>
      <vt:lpstr>Office Theme</vt:lpstr>
      <vt:lpstr>Síndrome de Maroteaux-Lamy e Hipertensão Ocular  Juliana Silveira, Jade Melo, Fabiana Higa, Juliana Glicéria, Renato Ambrósio Jr, Francisco Bandeira   H. Olhos São Gonçalo, São Gonçalo – Rio de Janeiro</vt:lpstr>
    </vt:vector>
  </TitlesOfParts>
  <Company>R. Dr. Eduardo Amaro, 99 - Vila Mariana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 PRESENTATION OF CHANDLER SYNDROME: A CASE REPORT Carolina Netto, Jade ...., Mariana ..., Juliana..., Camila Mamede, Francisco Bandeira</dc:title>
  <dc:creator>Francisco Bandeira e Silva</dc:creator>
  <cp:lastModifiedBy>Usuário do Windows</cp:lastModifiedBy>
  <cp:revision>28</cp:revision>
  <dcterms:created xsi:type="dcterms:W3CDTF">2020-01-14T02:05:55Z</dcterms:created>
  <dcterms:modified xsi:type="dcterms:W3CDTF">2020-02-08T01:15:53Z</dcterms:modified>
</cp:coreProperties>
</file>