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8"/>
  </p:notesMasterIdLst>
  <p:sldIdLst>
    <p:sldId id="256" r:id="rId3"/>
    <p:sldId id="306" r:id="rId4"/>
    <p:sldId id="307" r:id="rId5"/>
    <p:sldId id="429" r:id="rId6"/>
    <p:sldId id="406" r:id="rId7"/>
    <p:sldId id="387" r:id="rId8"/>
    <p:sldId id="408" r:id="rId9"/>
    <p:sldId id="407" r:id="rId10"/>
    <p:sldId id="409" r:id="rId11"/>
    <p:sldId id="410" r:id="rId12"/>
    <p:sldId id="411" r:id="rId13"/>
    <p:sldId id="412" r:id="rId14"/>
    <p:sldId id="413" r:id="rId15"/>
    <p:sldId id="414" r:id="rId16"/>
    <p:sldId id="416" r:id="rId17"/>
    <p:sldId id="418" r:id="rId18"/>
    <p:sldId id="419" r:id="rId19"/>
    <p:sldId id="420" r:id="rId20"/>
    <p:sldId id="421" r:id="rId21"/>
    <p:sldId id="424" r:id="rId22"/>
    <p:sldId id="425" r:id="rId23"/>
    <p:sldId id="388" r:id="rId24"/>
    <p:sldId id="389" r:id="rId25"/>
    <p:sldId id="392" r:id="rId26"/>
    <p:sldId id="397" r:id="rId27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90000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FEB4A788-90AC-435D-8311-F672AE7D2B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E09C42C-E854-4DA8-8EB1-69B9618FA1CC}" type="slidenum">
              <a:rPr lang="pt-BR" smtClean="0"/>
              <a:pPr/>
              <a:t>1</a:t>
            </a:fld>
            <a:endParaRPr lang="pt-BR"/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EB4A788-90AC-435D-8311-F672AE7D2B4D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457200" y="0"/>
            <a:ext cx="82296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marL="215900" indent="-215900"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t-BR" sz="2400" dirty="0">
              <a:solidFill>
                <a:srgbClr val="000000"/>
              </a:solidFill>
            </a:endParaRPr>
          </a:p>
          <a:p>
            <a:pPr marL="215900" indent="-215900"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sz="3200" dirty="0">
                <a:solidFill>
                  <a:srgbClr val="000000"/>
                </a:solidFill>
              </a:rPr>
              <a:t>RETINA 2020</a:t>
            </a:r>
          </a:p>
          <a:p>
            <a:pPr marL="215900" indent="-215900"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t-BR" sz="2400" dirty="0">
              <a:solidFill>
                <a:srgbClr val="000000"/>
              </a:solidFill>
            </a:endParaRPr>
          </a:p>
          <a:p>
            <a:pPr marL="215900" indent="-215900"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t-BR" sz="2400" dirty="0">
              <a:solidFill>
                <a:srgbClr val="000000"/>
              </a:solidFill>
            </a:endParaRPr>
          </a:p>
          <a:p>
            <a:pPr marL="215900" indent="-215900"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t-BR" sz="2400" dirty="0">
              <a:solidFill>
                <a:srgbClr val="000000"/>
              </a:solidFill>
            </a:endParaRPr>
          </a:p>
          <a:p>
            <a:pPr marL="215900" indent="-215900"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t-BR" sz="2400" dirty="0">
              <a:solidFill>
                <a:srgbClr val="000000"/>
              </a:solidFill>
            </a:endParaRPr>
          </a:p>
          <a:p>
            <a:pPr marL="215900" indent="-215900"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sz="3600" b="1" dirty="0">
                <a:solidFill>
                  <a:srgbClr val="000000"/>
                </a:solidFill>
              </a:rPr>
              <a:t>RETINA START – CLINICAL </a:t>
            </a:r>
            <a:r>
              <a:rPr lang="pt-BR" sz="3600" b="1" dirty="0" smtClean="0">
                <a:solidFill>
                  <a:srgbClr val="000000"/>
                </a:solidFill>
              </a:rPr>
              <a:t>CASES</a:t>
            </a:r>
            <a:endParaRPr lang="pt-BR" sz="3600" dirty="0">
              <a:solidFill>
                <a:srgbClr val="000000"/>
              </a:solidFill>
            </a:endParaRPr>
          </a:p>
          <a:p>
            <a:pPr marL="215900" indent="-215900"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t-BR" sz="3200" dirty="0" smtClean="0">
              <a:solidFill>
                <a:srgbClr val="000000"/>
              </a:solidFill>
            </a:endParaRPr>
          </a:p>
          <a:p>
            <a:pPr marL="215900" indent="-215900"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t-BR" sz="3200" dirty="0">
              <a:solidFill>
                <a:srgbClr val="000000"/>
              </a:solidFill>
            </a:endParaRPr>
          </a:p>
          <a:p>
            <a:pPr marL="215900" indent="-215900"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b="1" dirty="0">
                <a:solidFill>
                  <a:srgbClr val="000000"/>
                </a:solidFill>
              </a:rPr>
              <a:t>JEAN VÍTOR DE AGUIAR LÉDO COUTINHO</a:t>
            </a:r>
          </a:p>
          <a:p>
            <a:pPr marL="215900" indent="-215900"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sz="1200" b="1" dirty="0">
                <a:solidFill>
                  <a:srgbClr val="000000"/>
                </a:solidFill>
              </a:rPr>
              <a:t>F2 SURGICAL AND CLINICAL </a:t>
            </a:r>
            <a:r>
              <a:rPr lang="pt-BR" sz="1200" b="1" dirty="0" smtClean="0">
                <a:solidFill>
                  <a:srgbClr val="000000"/>
                </a:solidFill>
              </a:rPr>
              <a:t>RETINA</a:t>
            </a:r>
          </a:p>
          <a:p>
            <a:pPr marL="215900" indent="-215900"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t-BR" sz="1200" b="1" dirty="0" smtClean="0">
              <a:solidFill>
                <a:srgbClr val="000000"/>
              </a:solidFill>
            </a:endParaRPr>
          </a:p>
          <a:p>
            <a:pPr marL="215900" indent="-215900"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b="1" dirty="0" smtClean="0">
                <a:solidFill>
                  <a:srgbClr val="000000"/>
                </a:solidFill>
              </a:rPr>
              <a:t>ÍCARO AUGUSTO GODINHO</a:t>
            </a:r>
          </a:p>
          <a:p>
            <a:pPr marL="215900" indent="-215900"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sz="1200" b="1" dirty="0" smtClean="0">
                <a:solidFill>
                  <a:srgbClr val="000000"/>
                </a:solidFill>
              </a:rPr>
              <a:t>F3 SURGICAL AND CLINICAL RETINA</a:t>
            </a:r>
          </a:p>
          <a:p>
            <a:pPr marL="215900" indent="-215900"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t-BR" sz="1200" b="1" dirty="0" smtClean="0">
              <a:solidFill>
                <a:srgbClr val="000000"/>
              </a:solidFill>
            </a:endParaRPr>
          </a:p>
          <a:p>
            <a:pPr marL="215900" indent="-215900"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b="1" dirty="0" smtClean="0">
                <a:solidFill>
                  <a:srgbClr val="000000"/>
                </a:solidFill>
              </a:rPr>
              <a:t>ARNALDO FURMAN BORDON</a:t>
            </a:r>
          </a:p>
          <a:p>
            <a:pPr marL="215900" indent="-215900"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sz="1200" b="1" dirty="0" smtClean="0">
                <a:solidFill>
                  <a:srgbClr val="000000"/>
                </a:solidFill>
              </a:rPr>
              <a:t>HEAD OF THE RETINA AND VITREOUS SECTOR</a:t>
            </a:r>
            <a:endParaRPr lang="pt-BR" sz="1200" b="1" dirty="0">
              <a:solidFill>
                <a:srgbClr val="000000"/>
              </a:solidFill>
            </a:endParaRPr>
          </a:p>
          <a:p>
            <a:pPr marL="215900" indent="-215900"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sz="1200" b="1" dirty="0">
                <a:solidFill>
                  <a:srgbClr val="000000"/>
                </a:solidFill>
              </a:rPr>
              <a:t>SOROCABA EYE </a:t>
            </a:r>
            <a:r>
              <a:rPr lang="pt-BR" sz="1200" b="1" dirty="0" smtClean="0">
                <a:solidFill>
                  <a:srgbClr val="000000"/>
                </a:solidFill>
              </a:rPr>
              <a:t>HOSPITAL</a:t>
            </a:r>
            <a:endParaRPr lang="pt-BR" sz="1600" dirty="0">
              <a:solidFill>
                <a:srgbClr val="000000"/>
              </a:solidFill>
            </a:endParaRPr>
          </a:p>
          <a:p>
            <a:pPr marL="215900" indent="-215900"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t-BR" sz="1600" dirty="0">
              <a:solidFill>
                <a:srgbClr val="000000"/>
              </a:solidFill>
            </a:endParaRPr>
          </a:p>
          <a:p>
            <a:pPr marL="215900" indent="-215900"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t-BR" sz="1600" dirty="0">
              <a:solidFill>
                <a:srgbClr val="000000"/>
              </a:solidFill>
            </a:endParaRPr>
          </a:p>
          <a:p>
            <a:pPr marL="215900" indent="-215900"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t-BR" sz="1600" dirty="0">
              <a:solidFill>
                <a:srgbClr val="000000"/>
              </a:solidFill>
            </a:endParaRPr>
          </a:p>
          <a:p>
            <a:pPr marL="215900" indent="-215900"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sz="1400" dirty="0">
                <a:solidFill>
                  <a:srgbClr val="000000"/>
                </a:solidFill>
              </a:rPr>
              <a:t>SÃO PAULO, APRIL 22TH 2020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G:\JEAN\IRENE - EALES -748444\RenderImage (5).jpg"/>
          <p:cNvPicPr>
            <a:picLocks noChangeAspect="1" noChangeArrowheads="1"/>
          </p:cNvPicPr>
          <p:nvPr/>
        </p:nvPicPr>
        <p:blipFill>
          <a:blip r:embed="rId2" cstate="print"/>
          <a:srcRect l="26375" r="25588"/>
          <a:stretch>
            <a:fillRect/>
          </a:stretch>
        </p:blipFill>
        <p:spPr bwMode="auto">
          <a:xfrm>
            <a:off x="0" y="-627525"/>
            <a:ext cx="9144000" cy="8049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G:\JEAN\IRENE - EALES -748444\RenderImage (6).jpg"/>
          <p:cNvPicPr>
            <a:picLocks noChangeAspect="1" noChangeArrowheads="1"/>
          </p:cNvPicPr>
          <p:nvPr/>
        </p:nvPicPr>
        <p:blipFill>
          <a:blip r:embed="rId2" cstate="print"/>
          <a:srcRect l="18500" r="17713"/>
          <a:stretch>
            <a:fillRect/>
          </a:stretch>
        </p:blipFill>
        <p:spPr bwMode="auto">
          <a:xfrm>
            <a:off x="-602368" y="-19050"/>
            <a:ext cx="10344544" cy="687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G:\JEAN\IRENE - EALES -748444\RenderImage (7).jpg"/>
          <p:cNvPicPr>
            <a:picLocks noChangeAspect="1" noChangeArrowheads="1"/>
          </p:cNvPicPr>
          <p:nvPr/>
        </p:nvPicPr>
        <p:blipFill>
          <a:blip r:embed="rId2" cstate="print"/>
          <a:srcRect l="26375" r="25588"/>
          <a:stretch>
            <a:fillRect/>
          </a:stretch>
        </p:blipFill>
        <p:spPr bwMode="auto">
          <a:xfrm>
            <a:off x="0" y="-627525"/>
            <a:ext cx="9144000" cy="8049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G:\JEAN\IRENE - EALES -748444\RenderImage (9).jpg"/>
          <p:cNvPicPr>
            <a:picLocks noChangeAspect="1" noChangeArrowheads="1"/>
          </p:cNvPicPr>
          <p:nvPr/>
        </p:nvPicPr>
        <p:blipFill>
          <a:blip r:embed="rId2" cstate="print"/>
          <a:srcRect l="26375" r="25588"/>
          <a:stretch>
            <a:fillRect/>
          </a:stretch>
        </p:blipFill>
        <p:spPr bwMode="auto">
          <a:xfrm>
            <a:off x="0" y="-627525"/>
            <a:ext cx="9144000" cy="804966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8349952" y="548680"/>
            <a:ext cx="140364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15 </a:t>
            </a:r>
            <a:r>
              <a:rPr lang="pt-BR" dirty="0" err="1">
                <a:solidFill>
                  <a:schemeClr val="bg1"/>
                </a:solidFill>
              </a:rPr>
              <a:t>sec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 descr="G:\JEAN\IRENE - EALES -748444\RenderImage (10).jpg"/>
          <p:cNvPicPr>
            <a:picLocks noChangeAspect="1" noChangeArrowheads="1"/>
          </p:cNvPicPr>
          <p:nvPr/>
        </p:nvPicPr>
        <p:blipFill>
          <a:blip r:embed="rId2" cstate="print"/>
          <a:srcRect l="26375" r="26375"/>
          <a:stretch>
            <a:fillRect/>
          </a:stretch>
        </p:blipFill>
        <p:spPr bwMode="auto">
          <a:xfrm>
            <a:off x="0" y="-662911"/>
            <a:ext cx="9144000" cy="818382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8349952" y="548680"/>
            <a:ext cx="140364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17 </a:t>
            </a:r>
            <a:r>
              <a:rPr lang="pt-BR" dirty="0" err="1">
                <a:solidFill>
                  <a:schemeClr val="bg1"/>
                </a:solidFill>
              </a:rPr>
              <a:t>sec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 descr="G:\JEAN\IRENE - EALES -748444\RenderImage (12).jpg"/>
          <p:cNvPicPr>
            <a:picLocks noChangeAspect="1" noChangeArrowheads="1"/>
          </p:cNvPicPr>
          <p:nvPr/>
        </p:nvPicPr>
        <p:blipFill>
          <a:blip r:embed="rId2" cstate="print"/>
          <a:srcRect l="26375" r="26375"/>
          <a:stretch>
            <a:fillRect/>
          </a:stretch>
        </p:blipFill>
        <p:spPr bwMode="auto">
          <a:xfrm>
            <a:off x="0" y="-662911"/>
            <a:ext cx="9144000" cy="818382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8349952" y="548680"/>
            <a:ext cx="140364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23 </a:t>
            </a:r>
            <a:r>
              <a:rPr lang="pt-BR" dirty="0" err="1">
                <a:solidFill>
                  <a:schemeClr val="bg1"/>
                </a:solidFill>
              </a:rPr>
              <a:t>sec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 descr="G:\JEAN\IRENE - EALES -748444\RenderImage (15).jpg"/>
          <p:cNvPicPr>
            <a:picLocks noChangeAspect="1" noChangeArrowheads="1"/>
          </p:cNvPicPr>
          <p:nvPr/>
        </p:nvPicPr>
        <p:blipFill>
          <a:blip r:embed="rId2" cstate="print"/>
          <a:srcRect l="26375" r="27163"/>
          <a:stretch>
            <a:fillRect/>
          </a:stretch>
        </p:blipFill>
        <p:spPr bwMode="auto">
          <a:xfrm>
            <a:off x="0" y="-699496"/>
            <a:ext cx="9144000" cy="8322531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8349952" y="548680"/>
            <a:ext cx="140364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38 </a:t>
            </a:r>
            <a:r>
              <a:rPr lang="pt-BR" dirty="0" err="1">
                <a:solidFill>
                  <a:schemeClr val="bg1"/>
                </a:solidFill>
              </a:rPr>
              <a:t>sec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 descr="G:\JEAN\IRENE - EALES -748444\RenderImage (16).jpg"/>
          <p:cNvPicPr>
            <a:picLocks noChangeAspect="1" noChangeArrowheads="1"/>
          </p:cNvPicPr>
          <p:nvPr/>
        </p:nvPicPr>
        <p:blipFill>
          <a:blip r:embed="rId2" cstate="print"/>
          <a:srcRect l="26375" r="26375"/>
          <a:stretch>
            <a:fillRect/>
          </a:stretch>
        </p:blipFill>
        <p:spPr bwMode="auto">
          <a:xfrm>
            <a:off x="0" y="-662911"/>
            <a:ext cx="9144000" cy="818382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8349952" y="548680"/>
            <a:ext cx="140364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49 </a:t>
            </a:r>
            <a:r>
              <a:rPr lang="pt-BR" dirty="0" err="1">
                <a:solidFill>
                  <a:schemeClr val="bg1"/>
                </a:solidFill>
              </a:rPr>
              <a:t>sec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 descr="G:\JEAN\IRENE - EALES -748444\RenderImage (17).jpg"/>
          <p:cNvPicPr>
            <a:picLocks noChangeAspect="1" noChangeArrowheads="1"/>
          </p:cNvPicPr>
          <p:nvPr/>
        </p:nvPicPr>
        <p:blipFill>
          <a:blip r:embed="rId2" cstate="print"/>
          <a:srcRect l="26375" r="26375"/>
          <a:stretch>
            <a:fillRect/>
          </a:stretch>
        </p:blipFill>
        <p:spPr bwMode="auto">
          <a:xfrm>
            <a:off x="0" y="-662911"/>
            <a:ext cx="9144000" cy="818382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7795592" y="548680"/>
            <a:ext cx="165320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 </a:t>
            </a:r>
            <a:r>
              <a:rPr lang="pt-BR" dirty="0" err="1">
                <a:solidFill>
                  <a:schemeClr val="bg1"/>
                </a:solidFill>
              </a:rPr>
              <a:t>min</a:t>
            </a:r>
            <a:r>
              <a:rPr lang="pt-BR" dirty="0">
                <a:solidFill>
                  <a:schemeClr val="bg1"/>
                </a:solidFill>
              </a:rPr>
              <a:t>  2 </a:t>
            </a:r>
            <a:r>
              <a:rPr lang="pt-BR" dirty="0" err="1">
                <a:solidFill>
                  <a:schemeClr val="bg1"/>
                </a:solidFill>
              </a:rPr>
              <a:t>sec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362" name="Picture 2" descr="G:\JEAN\IRENE - EALES -748444\RenderImage (19).jpg"/>
          <p:cNvPicPr>
            <a:picLocks noChangeAspect="1" noChangeArrowheads="1"/>
          </p:cNvPicPr>
          <p:nvPr/>
        </p:nvPicPr>
        <p:blipFill>
          <a:blip r:embed="rId2" cstate="print"/>
          <a:srcRect l="26375" r="27163"/>
          <a:stretch>
            <a:fillRect/>
          </a:stretch>
        </p:blipFill>
        <p:spPr bwMode="auto">
          <a:xfrm>
            <a:off x="0" y="-699496"/>
            <a:ext cx="9144000" cy="8322531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7738442" y="548680"/>
            <a:ext cx="165320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 </a:t>
            </a:r>
            <a:r>
              <a:rPr lang="pt-BR" dirty="0" err="1">
                <a:solidFill>
                  <a:schemeClr val="bg1"/>
                </a:solidFill>
              </a:rPr>
              <a:t>min</a:t>
            </a:r>
            <a:r>
              <a:rPr lang="pt-BR" dirty="0">
                <a:solidFill>
                  <a:schemeClr val="bg1"/>
                </a:solidFill>
              </a:rPr>
              <a:t> 16 </a:t>
            </a:r>
            <a:r>
              <a:rPr lang="pt-BR" dirty="0" err="1">
                <a:solidFill>
                  <a:schemeClr val="bg1"/>
                </a:solidFill>
              </a:rPr>
              <a:t>sec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pt-BR" dirty="0"/>
              <a:t>FIRST APPOINTMENT– 02/01/2016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4963"/>
            <a:ext cx="8686800" cy="4524375"/>
          </a:xfrm>
        </p:spPr>
        <p:txBody>
          <a:bodyPr/>
          <a:lstStyle/>
          <a:p>
            <a:pPr marL="215900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dirty="0"/>
              <a:t>59 </a:t>
            </a:r>
            <a:r>
              <a:rPr lang="pt-BR" dirty="0" err="1"/>
              <a:t>years-old</a:t>
            </a:r>
            <a:r>
              <a:rPr lang="pt-BR" dirty="0"/>
              <a:t>, White, </a:t>
            </a:r>
            <a:r>
              <a:rPr lang="pt-BR" dirty="0" err="1" smtClean="0"/>
              <a:t>female</a:t>
            </a:r>
            <a:r>
              <a:rPr lang="pt-BR" dirty="0" smtClean="0"/>
              <a:t>.</a:t>
            </a:r>
            <a:endParaRPr lang="pt-BR" dirty="0"/>
          </a:p>
          <a:p>
            <a:pPr marL="215900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dirty="0"/>
          </a:p>
          <a:p>
            <a:pPr marL="31750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dirty="0"/>
              <a:t> CC: </a:t>
            </a:r>
            <a:r>
              <a:rPr lang="pt-BR" dirty="0" err="1"/>
              <a:t>Floaters</a:t>
            </a:r>
            <a:r>
              <a:rPr lang="pt-BR" dirty="0"/>
              <a:t> in OD for </a:t>
            </a:r>
            <a:r>
              <a:rPr lang="pt-BR" dirty="0" err="1"/>
              <a:t>months</a:t>
            </a:r>
            <a:r>
              <a:rPr lang="pt-BR" dirty="0"/>
              <a:t>, </a:t>
            </a:r>
            <a:r>
              <a:rPr lang="pt-BR" dirty="0" err="1"/>
              <a:t>without</a:t>
            </a:r>
            <a:r>
              <a:rPr lang="pt-BR" dirty="0"/>
              <a:t> </a:t>
            </a:r>
            <a:r>
              <a:rPr lang="pt-BR" dirty="0" err="1"/>
              <a:t>loss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visual </a:t>
            </a:r>
            <a:r>
              <a:rPr lang="pt-BR" dirty="0" err="1"/>
              <a:t>acuity</a:t>
            </a:r>
            <a:r>
              <a:rPr lang="pt-BR" dirty="0"/>
              <a:t>. </a:t>
            </a:r>
          </a:p>
          <a:p>
            <a:pPr marL="431800" lvl="1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dirty="0" err="1"/>
              <a:t>PMx</a:t>
            </a:r>
            <a:r>
              <a:rPr lang="pt-BR" dirty="0"/>
              <a:t>: Major </a:t>
            </a:r>
            <a:r>
              <a:rPr lang="pt-BR" dirty="0" err="1"/>
              <a:t>depression</a:t>
            </a:r>
            <a:r>
              <a:rPr lang="pt-BR" dirty="0"/>
              <a:t>, </a:t>
            </a:r>
            <a:r>
              <a:rPr lang="pt-BR" dirty="0" err="1"/>
              <a:t>dyslipidemia</a:t>
            </a:r>
            <a:r>
              <a:rPr lang="pt-BR" dirty="0"/>
              <a:t>, </a:t>
            </a:r>
            <a:r>
              <a:rPr lang="pt-BR" dirty="0" err="1"/>
              <a:t>pre-DM</a:t>
            </a:r>
            <a:r>
              <a:rPr lang="pt-BR" dirty="0"/>
              <a:t>, SAH, </a:t>
            </a:r>
            <a:r>
              <a:rPr lang="pt-BR" dirty="0" err="1"/>
              <a:t>chronic</a:t>
            </a:r>
            <a:r>
              <a:rPr lang="pt-BR" dirty="0"/>
              <a:t> </a:t>
            </a:r>
            <a:r>
              <a:rPr lang="pt-BR" dirty="0" err="1" smtClean="0"/>
              <a:t>arthralgia</a:t>
            </a:r>
            <a:r>
              <a:rPr lang="pt-BR" dirty="0" smtClean="0"/>
              <a:t>.</a:t>
            </a:r>
            <a:endParaRPr lang="pt-BR" dirty="0"/>
          </a:p>
          <a:p>
            <a:pPr marL="431800" lvl="1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dirty="0" err="1"/>
              <a:t>POx</a:t>
            </a:r>
            <a:r>
              <a:rPr lang="pt-BR" dirty="0"/>
              <a:t>: </a:t>
            </a:r>
            <a:r>
              <a:rPr lang="pt-BR" dirty="0" err="1" smtClean="0"/>
              <a:t>None</a:t>
            </a:r>
            <a:r>
              <a:rPr lang="pt-BR" dirty="0" smtClean="0"/>
              <a:t>.</a:t>
            </a:r>
            <a:endParaRPr lang="pt-BR" dirty="0"/>
          </a:p>
          <a:p>
            <a:pPr eaLnBrk="1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8434" name="Picture 2" descr="G:\JEAN\IRENE - EALES -748444\RenderImage (22).jpg"/>
          <p:cNvPicPr>
            <a:picLocks noChangeAspect="1" noChangeArrowheads="1"/>
          </p:cNvPicPr>
          <p:nvPr/>
        </p:nvPicPr>
        <p:blipFill>
          <a:blip r:embed="rId2" cstate="print"/>
          <a:srcRect l="26375" r="26375"/>
          <a:stretch>
            <a:fillRect/>
          </a:stretch>
        </p:blipFill>
        <p:spPr bwMode="auto">
          <a:xfrm>
            <a:off x="-14017" y="-675456"/>
            <a:ext cx="9158017" cy="8196367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7852742" y="548680"/>
            <a:ext cx="165320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5 </a:t>
            </a:r>
            <a:r>
              <a:rPr lang="pt-BR" dirty="0" err="1">
                <a:solidFill>
                  <a:schemeClr val="bg1"/>
                </a:solidFill>
              </a:rPr>
              <a:t>min</a:t>
            </a:r>
            <a:r>
              <a:rPr lang="pt-BR" dirty="0">
                <a:solidFill>
                  <a:schemeClr val="bg1"/>
                </a:solidFill>
              </a:rPr>
              <a:t> 8 </a:t>
            </a:r>
            <a:r>
              <a:rPr lang="pt-BR" dirty="0" err="1">
                <a:solidFill>
                  <a:schemeClr val="bg1"/>
                </a:solidFill>
              </a:rPr>
              <a:t>sec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9458" name="Picture 2" descr="G:\JEAN\IRENE - EALES -748444\RenderImage (23).jpg"/>
          <p:cNvPicPr>
            <a:picLocks noChangeAspect="1" noChangeArrowheads="1"/>
          </p:cNvPicPr>
          <p:nvPr/>
        </p:nvPicPr>
        <p:blipFill>
          <a:blip r:embed="rId2" cstate="print"/>
          <a:srcRect l="26375" r="26375"/>
          <a:stretch>
            <a:fillRect/>
          </a:stretch>
        </p:blipFill>
        <p:spPr bwMode="auto">
          <a:xfrm>
            <a:off x="0" y="-662911"/>
            <a:ext cx="9144000" cy="818382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7738442" y="548680"/>
            <a:ext cx="165320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5 </a:t>
            </a:r>
            <a:r>
              <a:rPr lang="pt-BR" dirty="0" err="1">
                <a:solidFill>
                  <a:schemeClr val="bg1"/>
                </a:solidFill>
              </a:rPr>
              <a:t>min</a:t>
            </a:r>
            <a:r>
              <a:rPr lang="pt-BR" dirty="0">
                <a:solidFill>
                  <a:schemeClr val="bg1"/>
                </a:solidFill>
              </a:rPr>
              <a:t> 22 </a:t>
            </a:r>
            <a:r>
              <a:rPr lang="pt-BR" dirty="0" err="1">
                <a:solidFill>
                  <a:schemeClr val="bg1"/>
                </a:solidFill>
              </a:rPr>
              <a:t>sec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pt-BR" dirty="0"/>
              <a:t>RETINA – 12/10/2018</a:t>
            </a: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900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dirty="0"/>
              <a:t>HD:</a:t>
            </a:r>
          </a:p>
        </p:txBody>
      </p:sp>
      <p:pic>
        <p:nvPicPr>
          <p:cNvPr id="12290" name="Picture 2" descr="Sinal de interrogaÃ§Ã£o no contorno quadrado Ãcone grÃ¡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28800"/>
            <a:ext cx="4876800" cy="4876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pt-BR" dirty="0"/>
              <a:t>RETINA – 12/10/2018</a:t>
            </a: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900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dirty="0"/>
              <a:t>DH:</a:t>
            </a:r>
          </a:p>
          <a:p>
            <a:pPr marL="615950" lvl="1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dirty="0" err="1"/>
              <a:t>Peripheral</a:t>
            </a:r>
            <a:r>
              <a:rPr lang="pt-BR" dirty="0"/>
              <a:t> </a:t>
            </a:r>
            <a:r>
              <a:rPr lang="pt-BR" dirty="0" err="1"/>
              <a:t>retinal</a:t>
            </a:r>
            <a:r>
              <a:rPr lang="pt-BR" dirty="0"/>
              <a:t> </a:t>
            </a:r>
            <a:r>
              <a:rPr lang="pt-BR" dirty="0" err="1"/>
              <a:t>ischemia</a:t>
            </a:r>
            <a:endParaRPr lang="pt-BR" dirty="0"/>
          </a:p>
          <a:p>
            <a:pPr marL="1016000" lvl="2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dirty="0" err="1"/>
              <a:t>Eales</a:t>
            </a:r>
            <a:r>
              <a:rPr lang="pt-BR" dirty="0"/>
              <a:t>’ </a:t>
            </a:r>
            <a:r>
              <a:rPr lang="pt-BR" dirty="0" err="1"/>
              <a:t>disease</a:t>
            </a:r>
            <a:endParaRPr lang="pt-BR" dirty="0"/>
          </a:p>
          <a:p>
            <a:pPr marL="1016000" lvl="2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dirty="0" err="1"/>
              <a:t>Idiopathic</a:t>
            </a:r>
            <a:r>
              <a:rPr lang="pt-BR" dirty="0"/>
              <a:t> </a:t>
            </a:r>
            <a:r>
              <a:rPr lang="pt-BR" dirty="0" err="1"/>
              <a:t>retinal</a:t>
            </a:r>
            <a:r>
              <a:rPr lang="pt-BR" dirty="0"/>
              <a:t> </a:t>
            </a:r>
            <a:r>
              <a:rPr lang="pt-BR" dirty="0" err="1"/>
              <a:t>vasculitis</a:t>
            </a:r>
            <a:endParaRPr lang="pt-BR" dirty="0"/>
          </a:p>
          <a:p>
            <a:pPr marL="1016000" lvl="2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dirty="0"/>
              <a:t>DR</a:t>
            </a:r>
          </a:p>
          <a:p>
            <a:pPr marL="1016000" lvl="2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dirty="0" err="1"/>
              <a:t>Systemic</a:t>
            </a:r>
            <a:r>
              <a:rPr lang="pt-BR" dirty="0"/>
              <a:t> </a:t>
            </a:r>
            <a:r>
              <a:rPr lang="pt-BR" dirty="0" err="1"/>
              <a:t>Vasculitis</a:t>
            </a:r>
            <a:endParaRPr lang="pt-BR" dirty="0"/>
          </a:p>
          <a:p>
            <a:pPr marL="1016000" lvl="2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dirty="0" err="1"/>
              <a:t>Syckle</a:t>
            </a:r>
            <a:r>
              <a:rPr lang="pt-BR" dirty="0"/>
              <a:t> </a:t>
            </a:r>
            <a:r>
              <a:rPr lang="pt-BR" dirty="0" err="1"/>
              <a:t>Cell</a:t>
            </a:r>
            <a:r>
              <a:rPr lang="pt-BR" dirty="0"/>
              <a:t> </a:t>
            </a:r>
            <a:r>
              <a:rPr lang="pt-BR" dirty="0" err="1"/>
              <a:t>Retinopathy</a:t>
            </a:r>
            <a:endParaRPr lang="pt-BR" dirty="0"/>
          </a:p>
          <a:p>
            <a:pPr marL="1016000" lvl="2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dirty="0"/>
              <a:t>MCL</a:t>
            </a:r>
          </a:p>
          <a:p>
            <a:pPr marL="1016000" lvl="2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dirty="0" err="1"/>
              <a:t>Others</a:t>
            </a:r>
            <a:endParaRPr lang="pt-BR" dirty="0"/>
          </a:p>
          <a:p>
            <a:pPr marL="431800" lvl="1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pt-BR" dirty="0"/>
              <a:t>RETINA – 12/10/2018</a:t>
            </a: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15950" lvl="1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dirty="0" err="1" smtClean="0"/>
              <a:t>Systemic</a:t>
            </a:r>
            <a:r>
              <a:rPr lang="pt-BR" dirty="0" smtClean="0"/>
              <a:t> </a:t>
            </a:r>
            <a:r>
              <a:rPr lang="pt-BR" dirty="0" err="1" smtClean="0"/>
              <a:t>work-up</a:t>
            </a:r>
            <a:r>
              <a:rPr lang="pt-BR" dirty="0" smtClean="0"/>
              <a:t>:</a:t>
            </a:r>
          </a:p>
          <a:p>
            <a:pPr marL="1016000" lvl="2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dirty="0" err="1" smtClean="0"/>
              <a:t>Blood</a:t>
            </a:r>
            <a:r>
              <a:rPr lang="pt-BR" dirty="0" smtClean="0"/>
              <a:t> </a:t>
            </a:r>
            <a:r>
              <a:rPr lang="pt-BR" dirty="0" err="1"/>
              <a:t>cell</a:t>
            </a:r>
            <a:r>
              <a:rPr lang="pt-BR" dirty="0"/>
              <a:t> </a:t>
            </a:r>
            <a:r>
              <a:rPr lang="pt-BR" dirty="0" err="1"/>
              <a:t>count</a:t>
            </a:r>
            <a:endParaRPr lang="pt-BR" dirty="0"/>
          </a:p>
          <a:p>
            <a:pPr marL="1016000" lvl="2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dirty="0" err="1"/>
              <a:t>Hb</a:t>
            </a:r>
            <a:r>
              <a:rPr lang="pt-BR" dirty="0"/>
              <a:t> </a:t>
            </a:r>
            <a:r>
              <a:rPr lang="pt-BR" dirty="0" err="1"/>
              <a:t>electrophoresis</a:t>
            </a:r>
            <a:endParaRPr lang="pt-BR" dirty="0"/>
          </a:p>
          <a:p>
            <a:pPr marL="1016000" lvl="2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dirty="0" err="1"/>
              <a:t>Fasting</a:t>
            </a:r>
            <a:r>
              <a:rPr lang="pt-BR" dirty="0"/>
              <a:t> Glucose e Hb1AC</a:t>
            </a:r>
          </a:p>
          <a:p>
            <a:pPr marL="1016000" lvl="2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dirty="0"/>
              <a:t>ANF, RF, ANCA</a:t>
            </a:r>
          </a:p>
          <a:p>
            <a:pPr marL="1016000" lvl="2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dirty="0" err="1"/>
              <a:t>Anti-TOXO</a:t>
            </a:r>
            <a:r>
              <a:rPr lang="pt-BR" dirty="0"/>
              <a:t>, -HIV 1 e 2, -HCV, </a:t>
            </a:r>
            <a:r>
              <a:rPr lang="pt-BR" dirty="0" err="1"/>
              <a:t>HbsAg</a:t>
            </a:r>
            <a:r>
              <a:rPr lang="pt-BR" dirty="0"/>
              <a:t>, VDRL</a:t>
            </a:r>
          </a:p>
          <a:p>
            <a:pPr marL="1016000" lvl="2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dirty="0"/>
              <a:t>ACE, </a:t>
            </a:r>
            <a:r>
              <a:rPr lang="pt-BR" dirty="0" err="1"/>
              <a:t>Serum</a:t>
            </a:r>
            <a:r>
              <a:rPr lang="pt-BR" dirty="0"/>
              <a:t> </a:t>
            </a:r>
            <a:r>
              <a:rPr lang="pt-BR" dirty="0" err="1"/>
              <a:t>Calcium</a:t>
            </a:r>
            <a:endParaRPr lang="pt-BR" dirty="0"/>
          </a:p>
          <a:p>
            <a:pPr marL="1016000" lvl="2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dirty="0"/>
              <a:t>PPD</a:t>
            </a:r>
          </a:p>
          <a:p>
            <a:pPr marL="1016000" lvl="2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dirty="0" err="1"/>
              <a:t>Chest</a:t>
            </a:r>
            <a:r>
              <a:rPr lang="pt-BR" dirty="0"/>
              <a:t> X-</a:t>
            </a:r>
            <a:r>
              <a:rPr lang="pt-BR" dirty="0" err="1"/>
              <a:t>ray</a:t>
            </a:r>
            <a:r>
              <a:rPr lang="pt-BR" dirty="0"/>
              <a:t> PA </a:t>
            </a:r>
            <a:r>
              <a:rPr lang="pt-BR" dirty="0" err="1"/>
              <a:t>and</a:t>
            </a:r>
            <a:r>
              <a:rPr lang="pt-BR" dirty="0"/>
              <a:t> profile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pt-BR" dirty="0"/>
              <a:t>RETINA – 07/15/2019</a:t>
            </a: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900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dirty="0"/>
              <a:t>DH:</a:t>
            </a:r>
          </a:p>
          <a:p>
            <a:pPr marL="615950" lvl="1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b="1" dirty="0" err="1"/>
              <a:t>Eales</a:t>
            </a:r>
            <a:r>
              <a:rPr lang="pt-BR" b="1" dirty="0"/>
              <a:t>’ </a:t>
            </a:r>
            <a:r>
              <a:rPr lang="pt-BR" b="1" dirty="0" err="1"/>
              <a:t>Disease</a:t>
            </a:r>
            <a:r>
              <a:rPr lang="pt-BR" b="1" dirty="0"/>
              <a:t>.</a:t>
            </a:r>
          </a:p>
          <a:p>
            <a:pPr marL="215900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dirty="0"/>
          </a:p>
          <a:p>
            <a:pPr marL="215900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dirty="0"/>
              <a:t>CD:</a:t>
            </a:r>
          </a:p>
          <a:p>
            <a:pPr marL="1016000" lvl="2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dirty="0" err="1"/>
              <a:t>Retinal</a:t>
            </a:r>
            <a:r>
              <a:rPr lang="pt-BR" dirty="0"/>
              <a:t> </a:t>
            </a:r>
            <a:r>
              <a:rPr lang="pt-BR" dirty="0" err="1"/>
              <a:t>evaluation</a:t>
            </a:r>
            <a:r>
              <a:rPr lang="pt-BR" dirty="0"/>
              <a:t> </a:t>
            </a:r>
            <a:r>
              <a:rPr lang="pt-BR" dirty="0" err="1"/>
              <a:t>every</a:t>
            </a:r>
            <a:r>
              <a:rPr lang="pt-BR" dirty="0"/>
              <a:t> </a:t>
            </a:r>
            <a:r>
              <a:rPr lang="pt-BR" dirty="0" err="1"/>
              <a:t>six</a:t>
            </a:r>
            <a:r>
              <a:rPr lang="pt-BR" dirty="0"/>
              <a:t> </a:t>
            </a:r>
            <a:r>
              <a:rPr lang="pt-BR" dirty="0" err="1"/>
              <a:t>months</a:t>
            </a:r>
            <a:r>
              <a:rPr lang="pt-BR" dirty="0"/>
              <a:t>;</a:t>
            </a:r>
          </a:p>
          <a:p>
            <a:pPr marL="1473200" lvl="3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dirty="0" err="1"/>
              <a:t>Stable</a:t>
            </a:r>
            <a:r>
              <a:rPr lang="pt-BR" dirty="0"/>
              <a:t> </a:t>
            </a:r>
            <a:r>
              <a:rPr lang="pt-BR" dirty="0" err="1"/>
              <a:t>disease</a:t>
            </a:r>
            <a:r>
              <a:rPr lang="pt-BR" dirty="0"/>
              <a:t>;</a:t>
            </a:r>
          </a:p>
          <a:p>
            <a:pPr marL="431800" lvl="1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pt-BR" dirty="0"/>
              <a:t>FIRST APPOINTMENT</a:t>
            </a: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900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dirty="0"/>
              <a:t>EXAMINATION:</a:t>
            </a:r>
          </a:p>
          <a:p>
            <a:pPr marL="431800" lvl="1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dirty="0"/>
              <a:t>BCVA OU: </a:t>
            </a:r>
            <a:r>
              <a:rPr lang="pt-BR" dirty="0" smtClean="0"/>
              <a:t>20/20.</a:t>
            </a:r>
            <a:endParaRPr lang="pt-BR" dirty="0"/>
          </a:p>
          <a:p>
            <a:pPr marL="431800" lvl="1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dirty="0"/>
              <a:t>BIO: OU: </a:t>
            </a:r>
            <a:r>
              <a:rPr lang="pt-BR" dirty="0" err="1" smtClean="0"/>
              <a:t>Phakic</a:t>
            </a:r>
            <a:r>
              <a:rPr lang="pt-BR" dirty="0" smtClean="0"/>
              <a:t>.</a:t>
            </a:r>
            <a:endParaRPr lang="pt-BR" dirty="0"/>
          </a:p>
          <a:p>
            <a:pPr marL="431800" lvl="1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dirty="0"/>
              <a:t>IOP: 17 /16 mmHg.</a:t>
            </a:r>
          </a:p>
          <a:p>
            <a:pPr marL="431800" lvl="1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dirty="0" err="1"/>
              <a:t>Fundus</a:t>
            </a:r>
            <a:r>
              <a:rPr lang="pt-BR" dirty="0"/>
              <a:t> </a:t>
            </a:r>
            <a:r>
              <a:rPr lang="pt-BR" dirty="0" err="1"/>
              <a:t>examination</a:t>
            </a:r>
            <a:r>
              <a:rPr lang="pt-BR" dirty="0" smtClean="0"/>
              <a:t>: OU: </a:t>
            </a:r>
            <a:endParaRPr lang="pt-BR" dirty="0"/>
          </a:p>
          <a:p>
            <a:pPr marL="831850" lvl="2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dirty="0" err="1" smtClean="0"/>
              <a:t>M</a:t>
            </a:r>
            <a:r>
              <a:rPr lang="pt-BR" dirty="0" err="1" smtClean="0"/>
              <a:t>obile</a:t>
            </a:r>
            <a:r>
              <a:rPr lang="pt-BR" dirty="0" smtClean="0"/>
              <a:t> </a:t>
            </a:r>
            <a:r>
              <a:rPr lang="pt-BR" dirty="0" err="1" smtClean="0"/>
              <a:t>vitreous</a:t>
            </a:r>
            <a:r>
              <a:rPr lang="pt-BR" dirty="0" smtClean="0"/>
              <a:t> </a:t>
            </a:r>
            <a:r>
              <a:rPr lang="pt-BR" dirty="0" err="1" smtClean="0"/>
              <a:t>opacities</a:t>
            </a:r>
            <a:r>
              <a:rPr lang="pt-BR" dirty="0" smtClean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smtClean="0"/>
              <a:t>Weiss </a:t>
            </a:r>
            <a:r>
              <a:rPr lang="pt-BR" dirty="0" err="1"/>
              <a:t>ring</a:t>
            </a:r>
            <a:r>
              <a:rPr lang="pt-BR" dirty="0"/>
              <a:t>, </a:t>
            </a:r>
          </a:p>
          <a:p>
            <a:pPr marL="831850" lvl="2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dirty="0" err="1" smtClean="0"/>
              <a:t>A</a:t>
            </a:r>
            <a:r>
              <a:rPr lang="pt-BR" dirty="0" err="1" smtClean="0"/>
              <a:t>ttached</a:t>
            </a:r>
            <a:r>
              <a:rPr lang="pt-BR" dirty="0" smtClean="0"/>
              <a:t> </a:t>
            </a:r>
            <a:r>
              <a:rPr lang="pt-BR" dirty="0"/>
              <a:t>retina </a:t>
            </a:r>
            <a:r>
              <a:rPr lang="pt-BR" dirty="0" err="1"/>
              <a:t>without</a:t>
            </a:r>
            <a:r>
              <a:rPr lang="pt-BR" dirty="0"/>
              <a:t> </a:t>
            </a:r>
            <a:r>
              <a:rPr lang="pt-BR" dirty="0" err="1"/>
              <a:t>peripheral</a:t>
            </a:r>
            <a:r>
              <a:rPr lang="pt-BR" dirty="0"/>
              <a:t> </a:t>
            </a:r>
            <a:r>
              <a:rPr lang="pt-BR" dirty="0" err="1" smtClean="0"/>
              <a:t>lesions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pt-BR" dirty="0"/>
              <a:t>FIRST APPOINTMENT</a:t>
            </a: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900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dirty="0"/>
              <a:t>DH:</a:t>
            </a:r>
          </a:p>
          <a:p>
            <a:pPr marL="615950" lvl="1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dirty="0" smtClean="0"/>
              <a:t>PVD.</a:t>
            </a:r>
            <a:endParaRPr lang="pt-BR" dirty="0"/>
          </a:p>
          <a:p>
            <a:pPr marL="615950" lvl="1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t-BR" dirty="0"/>
          </a:p>
          <a:p>
            <a:pPr marL="215900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dirty="0"/>
              <a:t>CD:</a:t>
            </a:r>
          </a:p>
          <a:p>
            <a:pPr marL="615950" lvl="1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dirty="0" err="1"/>
              <a:t>Annual</a:t>
            </a:r>
            <a:r>
              <a:rPr lang="pt-BR" dirty="0"/>
              <a:t> </a:t>
            </a:r>
            <a:r>
              <a:rPr lang="pt-BR" dirty="0" err="1"/>
              <a:t>retinal</a:t>
            </a:r>
            <a:r>
              <a:rPr lang="pt-BR" dirty="0"/>
              <a:t> </a:t>
            </a:r>
            <a:r>
              <a:rPr lang="pt-BR" dirty="0" err="1"/>
              <a:t>examination</a:t>
            </a:r>
            <a:r>
              <a:rPr lang="pt-BR" dirty="0"/>
              <a:t>.</a:t>
            </a:r>
          </a:p>
          <a:p>
            <a:pPr marL="615950" lvl="1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pt-BR" dirty="0"/>
              <a:t> RETINA – 10/22/2018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4963"/>
            <a:ext cx="8686800" cy="4524375"/>
          </a:xfrm>
        </p:spPr>
        <p:txBody>
          <a:bodyPr/>
          <a:lstStyle/>
          <a:p>
            <a:pPr marL="431800" lvl="1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dirty="0"/>
              <a:t>CC: </a:t>
            </a:r>
            <a:r>
              <a:rPr lang="pt-BR" dirty="0" err="1"/>
              <a:t>Sudden</a:t>
            </a:r>
            <a:r>
              <a:rPr lang="pt-BR" dirty="0"/>
              <a:t> visual </a:t>
            </a:r>
            <a:r>
              <a:rPr lang="pt-BR" dirty="0" err="1"/>
              <a:t>loss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OS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floaters</a:t>
            </a:r>
            <a:r>
              <a:rPr lang="pt-BR" dirty="0"/>
              <a:t>.</a:t>
            </a:r>
          </a:p>
          <a:p>
            <a:pPr marL="431800" lvl="1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dirty="0"/>
              <a:t>BCVA: </a:t>
            </a:r>
          </a:p>
          <a:p>
            <a:pPr marL="831850" lvl="2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dirty="0"/>
              <a:t>OD:20/20</a:t>
            </a:r>
          </a:p>
          <a:p>
            <a:pPr marL="831850" lvl="2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dirty="0"/>
              <a:t>OS: 20/100</a:t>
            </a:r>
            <a:endParaRPr lang="pt-BR" b="1" dirty="0"/>
          </a:p>
          <a:p>
            <a:pPr marL="431800" lvl="1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dirty="0" err="1"/>
              <a:t>Fundus</a:t>
            </a:r>
            <a:r>
              <a:rPr lang="pt-BR" dirty="0"/>
              <a:t>:</a:t>
            </a:r>
          </a:p>
          <a:p>
            <a:pPr marL="831850" lvl="2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dirty="0"/>
              <a:t>RE:  </a:t>
            </a:r>
            <a:r>
              <a:rPr lang="pt-BR" dirty="0" err="1"/>
              <a:t>Stable</a:t>
            </a:r>
            <a:r>
              <a:rPr lang="pt-BR" dirty="0"/>
              <a:t>.</a:t>
            </a:r>
          </a:p>
          <a:p>
            <a:pPr marL="831850" lvl="2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dirty="0"/>
              <a:t>LE: Light </a:t>
            </a:r>
            <a:r>
              <a:rPr lang="pt-BR" dirty="0" err="1"/>
              <a:t>vitreous</a:t>
            </a:r>
            <a:r>
              <a:rPr lang="pt-BR" dirty="0"/>
              <a:t> </a:t>
            </a:r>
            <a:r>
              <a:rPr lang="pt-BR" dirty="0" err="1"/>
              <a:t>hemorrhage</a:t>
            </a:r>
            <a:r>
              <a:rPr lang="pt-BR" dirty="0"/>
              <a:t>, </a:t>
            </a:r>
            <a:r>
              <a:rPr lang="pt-BR" dirty="0" err="1"/>
              <a:t>MHs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end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STA</a:t>
            </a:r>
            <a:r>
              <a:rPr lang="pt-BR" b="1" dirty="0"/>
              <a:t>,</a:t>
            </a:r>
            <a:r>
              <a:rPr lang="pt-BR" dirty="0"/>
              <a:t> </a:t>
            </a:r>
            <a:r>
              <a:rPr lang="pt-BR" dirty="0" err="1"/>
              <a:t>without</a:t>
            </a:r>
            <a:r>
              <a:rPr lang="pt-BR" dirty="0"/>
              <a:t> </a:t>
            </a:r>
            <a:r>
              <a:rPr lang="pt-BR" dirty="0" err="1"/>
              <a:t>tears</a:t>
            </a:r>
            <a:r>
              <a:rPr lang="pt-BR" dirty="0"/>
              <a:t>, retina </a:t>
            </a:r>
            <a:r>
              <a:rPr lang="pt-BR" dirty="0" err="1" smtClean="0"/>
              <a:t>attached</a:t>
            </a:r>
            <a:r>
              <a:rPr lang="pt-BR" dirty="0" smtClean="0"/>
              <a:t>.</a:t>
            </a:r>
            <a:endParaRPr lang="pt-BR" dirty="0"/>
          </a:p>
          <a:p>
            <a:pPr eaLnBrk="1"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pt-BR" dirty="0"/>
              <a:t>RETINA – 12/10/2018</a:t>
            </a: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900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dirty="0" smtClean="0"/>
              <a:t> CC: </a:t>
            </a:r>
            <a:r>
              <a:rPr lang="pt-BR" dirty="0" err="1" smtClean="0"/>
              <a:t>Floaters</a:t>
            </a:r>
            <a:r>
              <a:rPr lang="pt-BR" dirty="0" smtClean="0"/>
              <a:t> OU, </a:t>
            </a:r>
            <a:r>
              <a:rPr lang="pt-BR" dirty="0" err="1" smtClean="0"/>
              <a:t>p</a:t>
            </a:r>
            <a:r>
              <a:rPr lang="pt-BR" dirty="0" err="1" smtClean="0"/>
              <a:t>hotopsias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improvement</a:t>
            </a:r>
            <a:r>
              <a:rPr lang="pt-BR" dirty="0" smtClean="0"/>
              <a:t> </a:t>
            </a:r>
            <a:r>
              <a:rPr lang="pt-BR" dirty="0" err="1"/>
              <a:t>of</a:t>
            </a:r>
            <a:r>
              <a:rPr lang="pt-BR" dirty="0"/>
              <a:t> BCVA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smtClean="0"/>
              <a:t>OS.</a:t>
            </a:r>
            <a:endParaRPr lang="pt-BR" dirty="0"/>
          </a:p>
          <a:p>
            <a:pPr marL="431800" lvl="1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dirty="0"/>
          </a:p>
          <a:p>
            <a:pPr marL="31750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dirty="0"/>
              <a:t>BCVA OU: </a:t>
            </a:r>
            <a:r>
              <a:rPr lang="pt-BR" dirty="0" smtClean="0"/>
              <a:t>20/20</a:t>
            </a:r>
          </a:p>
          <a:p>
            <a:pPr marL="31750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t-BR" dirty="0" smtClean="0"/>
          </a:p>
          <a:p>
            <a:pPr marL="31750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dirty="0" smtClean="0"/>
              <a:t>UWF </a:t>
            </a:r>
            <a:r>
              <a:rPr lang="pt-BR" dirty="0" err="1" smtClean="0"/>
              <a:t>retinography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FA:</a:t>
            </a:r>
            <a:endParaRPr lang="pt-BR" dirty="0"/>
          </a:p>
          <a:p>
            <a:pPr marL="431800" lvl="1" indent="-215900" eaLnBrk="1"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G:\JEAN\IRENE - EALES -748444\RenderImage (1).jpg"/>
          <p:cNvPicPr>
            <a:picLocks noChangeAspect="1" noChangeArrowheads="1"/>
          </p:cNvPicPr>
          <p:nvPr/>
        </p:nvPicPr>
        <p:blipFill>
          <a:blip r:embed="rId2" cstate="print"/>
          <a:srcRect l="26375" r="25588"/>
          <a:stretch>
            <a:fillRect/>
          </a:stretch>
        </p:blipFill>
        <p:spPr bwMode="auto">
          <a:xfrm>
            <a:off x="-57150" y="-646576"/>
            <a:ext cx="9201150" cy="8088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G:\JEAN\IRENE - EALES -748444\RenderImage (2).jpg"/>
          <p:cNvPicPr>
            <a:picLocks noChangeAspect="1" noChangeArrowheads="1"/>
          </p:cNvPicPr>
          <p:nvPr/>
        </p:nvPicPr>
        <p:blipFill>
          <a:blip r:embed="rId2" cstate="print"/>
          <a:srcRect l="25588" r="25588"/>
          <a:stretch>
            <a:fillRect/>
          </a:stretch>
        </p:blipFill>
        <p:spPr bwMode="auto">
          <a:xfrm>
            <a:off x="0" y="-514351"/>
            <a:ext cx="9144000" cy="7919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G:\JEAN\IRENE - EALES -748444\RenderImage (4).jpg"/>
          <p:cNvPicPr>
            <a:picLocks noChangeAspect="1" noChangeArrowheads="1"/>
          </p:cNvPicPr>
          <p:nvPr/>
        </p:nvPicPr>
        <p:blipFill>
          <a:blip r:embed="rId2" cstate="print"/>
          <a:srcRect l="26375" r="24800"/>
          <a:stretch>
            <a:fillRect/>
          </a:stretch>
        </p:blipFill>
        <p:spPr bwMode="auto">
          <a:xfrm>
            <a:off x="0" y="-675456"/>
            <a:ext cx="9238876" cy="8002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36525</TotalTime>
  <Words>331</Words>
  <Application>Microsoft Office PowerPoint</Application>
  <PresentationFormat>Apresentação na tela (4:3)</PresentationFormat>
  <Paragraphs>96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27" baseType="lpstr">
      <vt:lpstr>Tema do Office</vt:lpstr>
      <vt:lpstr>1_Tema do Office</vt:lpstr>
      <vt:lpstr>Slide 1</vt:lpstr>
      <vt:lpstr>FIRST APPOINTMENT– 02/01/2016</vt:lpstr>
      <vt:lpstr>FIRST APPOINTMENT</vt:lpstr>
      <vt:lpstr>FIRST APPOINTMENT</vt:lpstr>
      <vt:lpstr> RETINA – 10/22/2018</vt:lpstr>
      <vt:lpstr>RETINA – 12/10/2018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RETINA – 12/10/2018</vt:lpstr>
      <vt:lpstr>RETINA – 12/10/2018</vt:lpstr>
      <vt:lpstr>RETINA – 12/10/2018</vt:lpstr>
      <vt:lpstr>RETINA – 07/15/2019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 Coutinho</dc:creator>
  <cp:lastModifiedBy>Ic</cp:lastModifiedBy>
  <cp:revision>52</cp:revision>
  <cp:lastPrinted>1601-01-01T00:00:00Z</cp:lastPrinted>
  <dcterms:created xsi:type="dcterms:W3CDTF">1601-01-01T00:00:00Z</dcterms:created>
  <dcterms:modified xsi:type="dcterms:W3CDTF">2019-12-01T16:56:06Z</dcterms:modified>
</cp:coreProperties>
</file>