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405638" cy="43205400"/>
  <p:notesSz cx="6858000" cy="9144000"/>
  <p:defaultTextStyle>
    <a:defPPr>
      <a:defRPr lang="pt-BR"/>
    </a:defPPr>
    <a:lvl1pPr marL="0" algn="l" defTabSz="3731011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1pPr>
    <a:lvl2pPr marL="1865507" algn="l" defTabSz="3731011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2pPr>
    <a:lvl3pPr marL="3731011" algn="l" defTabSz="3731011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3pPr>
    <a:lvl4pPr marL="5596518" algn="l" defTabSz="3731011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4pPr>
    <a:lvl5pPr marL="7462021" algn="l" defTabSz="3731011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5pPr>
    <a:lvl6pPr marL="9327528" algn="l" defTabSz="3731011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6pPr>
    <a:lvl7pPr marL="11193036" algn="l" defTabSz="3731011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7pPr>
    <a:lvl8pPr marL="13058539" algn="l" defTabSz="3731011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8pPr>
    <a:lvl9pPr marL="14924046" algn="l" defTabSz="3731011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689A"/>
    <a:srgbClr val="3D699B"/>
    <a:srgbClr val="C00000"/>
    <a:srgbClr val="DE8400"/>
    <a:srgbClr val="C45D08"/>
    <a:srgbClr val="A73E3B"/>
    <a:srgbClr val="DA2A00"/>
    <a:srgbClr val="743A00"/>
    <a:srgbClr val="CC6600"/>
    <a:srgbClr val="E87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9408" autoAdjust="0"/>
  </p:normalViewPr>
  <p:slideViewPr>
    <p:cSldViewPr>
      <p:cViewPr>
        <p:scale>
          <a:sx n="32" d="100"/>
          <a:sy n="32" d="100"/>
        </p:scale>
        <p:origin x="-1552" y="-88"/>
      </p:cViewPr>
      <p:guideLst>
        <p:guide orient="horz" pos="13608"/>
        <p:guide pos="102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3299E-AF77-4B67-A9E1-6A4BB98F21FE}" type="datetimeFigureOut">
              <a:rPr lang="pt-BR" smtClean="0"/>
              <a:t>15/01/20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26981-ACF0-49C0-806E-C5BE6BB3801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8811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731011" rtl="0" eaLnBrk="1" latinLnBrk="0" hangingPunct="1">
      <a:defRPr sz="4700" kern="1200">
        <a:solidFill>
          <a:schemeClr val="tx1"/>
        </a:solidFill>
        <a:latin typeface="+mn-lt"/>
        <a:ea typeface="+mn-ea"/>
        <a:cs typeface="+mn-cs"/>
      </a:defRPr>
    </a:lvl1pPr>
    <a:lvl2pPr marL="1865507" algn="l" defTabSz="3731011" rtl="0" eaLnBrk="1" latinLnBrk="0" hangingPunct="1">
      <a:defRPr sz="4700" kern="1200">
        <a:solidFill>
          <a:schemeClr val="tx1"/>
        </a:solidFill>
        <a:latin typeface="+mn-lt"/>
        <a:ea typeface="+mn-ea"/>
        <a:cs typeface="+mn-cs"/>
      </a:defRPr>
    </a:lvl2pPr>
    <a:lvl3pPr marL="3731011" algn="l" defTabSz="3731011" rtl="0" eaLnBrk="1" latinLnBrk="0" hangingPunct="1">
      <a:defRPr sz="4700" kern="1200">
        <a:solidFill>
          <a:schemeClr val="tx1"/>
        </a:solidFill>
        <a:latin typeface="+mn-lt"/>
        <a:ea typeface="+mn-ea"/>
        <a:cs typeface="+mn-cs"/>
      </a:defRPr>
    </a:lvl3pPr>
    <a:lvl4pPr marL="5596518" algn="l" defTabSz="3731011" rtl="0" eaLnBrk="1" latinLnBrk="0" hangingPunct="1">
      <a:defRPr sz="4700" kern="1200">
        <a:solidFill>
          <a:schemeClr val="tx1"/>
        </a:solidFill>
        <a:latin typeface="+mn-lt"/>
        <a:ea typeface="+mn-ea"/>
        <a:cs typeface="+mn-cs"/>
      </a:defRPr>
    </a:lvl4pPr>
    <a:lvl5pPr marL="7462021" algn="l" defTabSz="3731011" rtl="0" eaLnBrk="1" latinLnBrk="0" hangingPunct="1">
      <a:defRPr sz="4700" kern="1200">
        <a:solidFill>
          <a:schemeClr val="tx1"/>
        </a:solidFill>
        <a:latin typeface="+mn-lt"/>
        <a:ea typeface="+mn-ea"/>
        <a:cs typeface="+mn-cs"/>
      </a:defRPr>
    </a:lvl5pPr>
    <a:lvl6pPr marL="9327528" algn="l" defTabSz="3731011" rtl="0" eaLnBrk="1" latinLnBrk="0" hangingPunct="1">
      <a:defRPr sz="4700" kern="1200">
        <a:solidFill>
          <a:schemeClr val="tx1"/>
        </a:solidFill>
        <a:latin typeface="+mn-lt"/>
        <a:ea typeface="+mn-ea"/>
        <a:cs typeface="+mn-cs"/>
      </a:defRPr>
    </a:lvl6pPr>
    <a:lvl7pPr marL="11193036" algn="l" defTabSz="3731011" rtl="0" eaLnBrk="1" latinLnBrk="0" hangingPunct="1">
      <a:defRPr sz="4700" kern="1200">
        <a:solidFill>
          <a:schemeClr val="tx1"/>
        </a:solidFill>
        <a:latin typeface="+mn-lt"/>
        <a:ea typeface="+mn-ea"/>
        <a:cs typeface="+mn-cs"/>
      </a:defRPr>
    </a:lvl7pPr>
    <a:lvl8pPr marL="13058539" algn="l" defTabSz="3731011" rtl="0" eaLnBrk="1" latinLnBrk="0" hangingPunct="1">
      <a:defRPr sz="4700" kern="1200">
        <a:solidFill>
          <a:schemeClr val="tx1"/>
        </a:solidFill>
        <a:latin typeface="+mn-lt"/>
        <a:ea typeface="+mn-ea"/>
        <a:cs typeface="+mn-cs"/>
      </a:defRPr>
    </a:lvl8pPr>
    <a:lvl9pPr marL="14924046" algn="l" defTabSz="3731011" rtl="0" eaLnBrk="1" latinLnBrk="0" hangingPunct="1">
      <a:defRPr sz="4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A26981-ACF0-49C0-806E-C5BE6BB3801A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0693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429" y="13421690"/>
            <a:ext cx="27544793" cy="926115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847" y="24483060"/>
            <a:ext cx="22683947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65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596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462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327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193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058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924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F6A6C-2164-458D-8EBC-35EF06D16D29}" type="datetimeFigureOut">
              <a:rPr lang="pt-BR" smtClean="0"/>
              <a:t>15/01/20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8883F-0AB6-4972-A880-57E69EBD178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7000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F6A6C-2164-458D-8EBC-35EF06D16D29}" type="datetimeFigureOut">
              <a:rPr lang="pt-BR" smtClean="0"/>
              <a:t>15/01/20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8883F-0AB6-4972-A880-57E69EBD178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6018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494085" y="1730241"/>
            <a:ext cx="7291273" cy="36864606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20286" y="1730241"/>
            <a:ext cx="21333716" cy="36864606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F6A6C-2164-458D-8EBC-35EF06D16D29}" type="datetimeFigureOut">
              <a:rPr lang="pt-BR" smtClean="0"/>
              <a:t>15/01/20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8883F-0AB6-4972-A880-57E69EBD178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554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F6A6C-2164-458D-8EBC-35EF06D16D29}" type="datetimeFigureOut">
              <a:rPr lang="pt-BR" smtClean="0"/>
              <a:t>15/01/20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8883F-0AB6-4972-A880-57E69EBD178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631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825" y="27763482"/>
            <a:ext cx="27544793" cy="8581073"/>
          </a:xfrm>
        </p:spPr>
        <p:txBody>
          <a:bodyPr anchor="t"/>
          <a:lstStyle>
            <a:lvl1pPr algn="l">
              <a:defRPr sz="162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825" y="18312307"/>
            <a:ext cx="27544793" cy="9451176"/>
          </a:xfrm>
        </p:spPr>
        <p:txBody>
          <a:bodyPr anchor="b"/>
          <a:lstStyle>
            <a:lvl1pPr marL="0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1pPr>
            <a:lvl2pPr marL="1865507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2pPr>
            <a:lvl3pPr marL="373101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3pPr>
            <a:lvl4pPr marL="5596518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4pPr>
            <a:lvl5pPr marL="7462021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5pPr>
            <a:lvl6pPr marL="9327528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6pPr>
            <a:lvl7pPr marL="11193036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7pPr>
            <a:lvl8pPr marL="13058539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8pPr>
            <a:lvl9pPr marL="14924046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F6A6C-2164-458D-8EBC-35EF06D16D29}" type="datetimeFigureOut">
              <a:rPr lang="pt-BR" smtClean="0"/>
              <a:t>15/01/20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8883F-0AB6-4972-A880-57E69EBD178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0964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20291" y="10081283"/>
            <a:ext cx="14312494" cy="28513565"/>
          </a:xfrm>
        </p:spPr>
        <p:txBody>
          <a:bodyPr/>
          <a:lstStyle>
            <a:lvl1pPr>
              <a:defRPr sz="11500"/>
            </a:lvl1pPr>
            <a:lvl2pPr>
              <a:defRPr sz="9800"/>
            </a:lvl2pPr>
            <a:lvl3pPr>
              <a:defRPr sz="81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472870" y="10081283"/>
            <a:ext cx="14312494" cy="28513565"/>
          </a:xfrm>
        </p:spPr>
        <p:txBody>
          <a:bodyPr/>
          <a:lstStyle>
            <a:lvl1pPr>
              <a:defRPr sz="11500"/>
            </a:lvl1pPr>
            <a:lvl2pPr>
              <a:defRPr sz="9800"/>
            </a:lvl2pPr>
            <a:lvl3pPr>
              <a:defRPr sz="81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F6A6C-2164-458D-8EBC-35EF06D16D29}" type="datetimeFigureOut">
              <a:rPr lang="pt-BR" smtClean="0"/>
              <a:t>15/01/20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8883F-0AB6-4972-A880-57E69EBD178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0529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84" y="9671212"/>
            <a:ext cx="14318118" cy="4030501"/>
          </a:xfrm>
        </p:spPr>
        <p:txBody>
          <a:bodyPr anchor="b"/>
          <a:lstStyle>
            <a:lvl1pPr marL="0" indent="0">
              <a:buNone/>
              <a:defRPr sz="9800" b="1"/>
            </a:lvl1pPr>
            <a:lvl2pPr marL="1865507" indent="0">
              <a:buNone/>
              <a:defRPr sz="8100" b="1"/>
            </a:lvl2pPr>
            <a:lvl3pPr marL="3731011" indent="0">
              <a:buNone/>
              <a:defRPr sz="7300" b="1"/>
            </a:lvl3pPr>
            <a:lvl4pPr marL="5596518" indent="0">
              <a:buNone/>
              <a:defRPr sz="6400" b="1"/>
            </a:lvl4pPr>
            <a:lvl5pPr marL="7462021" indent="0">
              <a:buNone/>
              <a:defRPr sz="6400" b="1"/>
            </a:lvl5pPr>
            <a:lvl6pPr marL="9327528" indent="0">
              <a:buNone/>
              <a:defRPr sz="6400" b="1"/>
            </a:lvl6pPr>
            <a:lvl7pPr marL="11193036" indent="0">
              <a:buNone/>
              <a:defRPr sz="6400" b="1"/>
            </a:lvl7pPr>
            <a:lvl8pPr marL="13058539" indent="0">
              <a:buNone/>
              <a:defRPr sz="6400" b="1"/>
            </a:lvl8pPr>
            <a:lvl9pPr marL="14924046" indent="0">
              <a:buNone/>
              <a:defRPr sz="64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84" y="13701715"/>
            <a:ext cx="14318118" cy="24893114"/>
          </a:xfrm>
        </p:spPr>
        <p:txBody>
          <a:bodyPr/>
          <a:lstStyle>
            <a:lvl1pPr>
              <a:defRPr sz="9800"/>
            </a:lvl1pPr>
            <a:lvl2pPr>
              <a:defRPr sz="8100"/>
            </a:lvl2pPr>
            <a:lvl3pPr>
              <a:defRPr sz="73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1620" y="9671212"/>
            <a:ext cx="14323746" cy="4030501"/>
          </a:xfrm>
        </p:spPr>
        <p:txBody>
          <a:bodyPr anchor="b"/>
          <a:lstStyle>
            <a:lvl1pPr marL="0" indent="0">
              <a:buNone/>
              <a:defRPr sz="9800" b="1"/>
            </a:lvl1pPr>
            <a:lvl2pPr marL="1865507" indent="0">
              <a:buNone/>
              <a:defRPr sz="8100" b="1"/>
            </a:lvl2pPr>
            <a:lvl3pPr marL="3731011" indent="0">
              <a:buNone/>
              <a:defRPr sz="7300" b="1"/>
            </a:lvl3pPr>
            <a:lvl4pPr marL="5596518" indent="0">
              <a:buNone/>
              <a:defRPr sz="6400" b="1"/>
            </a:lvl4pPr>
            <a:lvl5pPr marL="7462021" indent="0">
              <a:buNone/>
              <a:defRPr sz="6400" b="1"/>
            </a:lvl5pPr>
            <a:lvl6pPr marL="9327528" indent="0">
              <a:buNone/>
              <a:defRPr sz="6400" b="1"/>
            </a:lvl6pPr>
            <a:lvl7pPr marL="11193036" indent="0">
              <a:buNone/>
              <a:defRPr sz="6400" b="1"/>
            </a:lvl7pPr>
            <a:lvl8pPr marL="13058539" indent="0">
              <a:buNone/>
              <a:defRPr sz="6400" b="1"/>
            </a:lvl8pPr>
            <a:lvl9pPr marL="14924046" indent="0">
              <a:buNone/>
              <a:defRPr sz="64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1620" y="13701715"/>
            <a:ext cx="14323746" cy="24893114"/>
          </a:xfrm>
        </p:spPr>
        <p:txBody>
          <a:bodyPr/>
          <a:lstStyle>
            <a:lvl1pPr>
              <a:defRPr sz="9800"/>
            </a:lvl1pPr>
            <a:lvl2pPr>
              <a:defRPr sz="8100"/>
            </a:lvl2pPr>
            <a:lvl3pPr>
              <a:defRPr sz="73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F6A6C-2164-458D-8EBC-35EF06D16D29}" type="datetimeFigureOut">
              <a:rPr lang="pt-BR" smtClean="0"/>
              <a:t>15/01/20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8883F-0AB6-4972-A880-57E69EBD178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2876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F6A6C-2164-458D-8EBC-35EF06D16D29}" type="datetimeFigureOut">
              <a:rPr lang="pt-BR" smtClean="0"/>
              <a:t>15/01/20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8883F-0AB6-4972-A880-57E69EBD178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1887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F6A6C-2164-458D-8EBC-35EF06D16D29}" type="datetimeFigureOut">
              <a:rPr lang="pt-BR" smtClean="0"/>
              <a:t>15/01/20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8883F-0AB6-4972-A880-57E69EBD178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051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90" y="1720217"/>
            <a:ext cx="10661232" cy="7320916"/>
          </a:xfrm>
        </p:spPr>
        <p:txBody>
          <a:bodyPr anchor="b"/>
          <a:lstStyle>
            <a:lvl1pPr algn="l">
              <a:defRPr sz="81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711" y="1720238"/>
            <a:ext cx="18115650" cy="36874614"/>
          </a:xfrm>
        </p:spPr>
        <p:txBody>
          <a:bodyPr/>
          <a:lstStyle>
            <a:lvl1pPr>
              <a:defRPr sz="13300"/>
            </a:lvl1pPr>
            <a:lvl2pPr>
              <a:defRPr sz="11500"/>
            </a:lvl2pPr>
            <a:lvl3pPr>
              <a:defRPr sz="98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90" y="9041153"/>
            <a:ext cx="10661232" cy="29553698"/>
          </a:xfrm>
        </p:spPr>
        <p:txBody>
          <a:bodyPr/>
          <a:lstStyle>
            <a:lvl1pPr marL="0" indent="0">
              <a:buNone/>
              <a:defRPr sz="5600"/>
            </a:lvl1pPr>
            <a:lvl2pPr marL="1865507" indent="0">
              <a:buNone/>
              <a:defRPr sz="4700"/>
            </a:lvl2pPr>
            <a:lvl3pPr marL="3731011" indent="0">
              <a:buNone/>
              <a:defRPr sz="4300"/>
            </a:lvl3pPr>
            <a:lvl4pPr marL="5596518" indent="0">
              <a:buNone/>
              <a:defRPr sz="3800"/>
            </a:lvl4pPr>
            <a:lvl5pPr marL="7462021" indent="0">
              <a:buNone/>
              <a:defRPr sz="3800"/>
            </a:lvl5pPr>
            <a:lvl6pPr marL="9327528" indent="0">
              <a:buNone/>
              <a:defRPr sz="3800"/>
            </a:lvl6pPr>
            <a:lvl7pPr marL="11193036" indent="0">
              <a:buNone/>
              <a:defRPr sz="3800"/>
            </a:lvl7pPr>
            <a:lvl8pPr marL="13058539" indent="0">
              <a:buNone/>
              <a:defRPr sz="3800"/>
            </a:lvl8pPr>
            <a:lvl9pPr marL="14924046" indent="0">
              <a:buNone/>
              <a:defRPr sz="38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F6A6C-2164-458D-8EBC-35EF06D16D29}" type="datetimeFigureOut">
              <a:rPr lang="pt-BR" smtClean="0"/>
              <a:t>15/01/20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8883F-0AB6-4972-A880-57E69EBD178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93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732" y="30243792"/>
            <a:ext cx="19443383" cy="3570451"/>
          </a:xfrm>
        </p:spPr>
        <p:txBody>
          <a:bodyPr anchor="b"/>
          <a:lstStyle>
            <a:lvl1pPr algn="l">
              <a:defRPr sz="81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732" y="3860480"/>
            <a:ext cx="19443383" cy="25923240"/>
          </a:xfrm>
        </p:spPr>
        <p:txBody>
          <a:bodyPr/>
          <a:lstStyle>
            <a:lvl1pPr marL="0" indent="0">
              <a:buNone/>
              <a:defRPr sz="13300"/>
            </a:lvl1pPr>
            <a:lvl2pPr marL="1865507" indent="0">
              <a:buNone/>
              <a:defRPr sz="11500"/>
            </a:lvl2pPr>
            <a:lvl3pPr marL="3731011" indent="0">
              <a:buNone/>
              <a:defRPr sz="9800"/>
            </a:lvl3pPr>
            <a:lvl4pPr marL="5596518" indent="0">
              <a:buNone/>
              <a:defRPr sz="8100"/>
            </a:lvl4pPr>
            <a:lvl5pPr marL="7462021" indent="0">
              <a:buNone/>
              <a:defRPr sz="8100"/>
            </a:lvl5pPr>
            <a:lvl6pPr marL="9327528" indent="0">
              <a:buNone/>
              <a:defRPr sz="8100"/>
            </a:lvl6pPr>
            <a:lvl7pPr marL="11193036" indent="0">
              <a:buNone/>
              <a:defRPr sz="8100"/>
            </a:lvl7pPr>
            <a:lvl8pPr marL="13058539" indent="0">
              <a:buNone/>
              <a:defRPr sz="8100"/>
            </a:lvl8pPr>
            <a:lvl9pPr marL="14924046" indent="0">
              <a:buNone/>
              <a:defRPr sz="81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732" y="33814244"/>
            <a:ext cx="19443383" cy="5070629"/>
          </a:xfrm>
        </p:spPr>
        <p:txBody>
          <a:bodyPr/>
          <a:lstStyle>
            <a:lvl1pPr marL="0" indent="0">
              <a:buNone/>
              <a:defRPr sz="5600"/>
            </a:lvl1pPr>
            <a:lvl2pPr marL="1865507" indent="0">
              <a:buNone/>
              <a:defRPr sz="4700"/>
            </a:lvl2pPr>
            <a:lvl3pPr marL="3731011" indent="0">
              <a:buNone/>
              <a:defRPr sz="4300"/>
            </a:lvl3pPr>
            <a:lvl4pPr marL="5596518" indent="0">
              <a:buNone/>
              <a:defRPr sz="3800"/>
            </a:lvl4pPr>
            <a:lvl5pPr marL="7462021" indent="0">
              <a:buNone/>
              <a:defRPr sz="3800"/>
            </a:lvl5pPr>
            <a:lvl6pPr marL="9327528" indent="0">
              <a:buNone/>
              <a:defRPr sz="3800"/>
            </a:lvl6pPr>
            <a:lvl7pPr marL="11193036" indent="0">
              <a:buNone/>
              <a:defRPr sz="3800"/>
            </a:lvl7pPr>
            <a:lvl8pPr marL="13058539" indent="0">
              <a:buNone/>
              <a:defRPr sz="3800"/>
            </a:lvl8pPr>
            <a:lvl9pPr marL="14924046" indent="0">
              <a:buNone/>
              <a:defRPr sz="38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F6A6C-2164-458D-8EBC-35EF06D16D29}" type="datetimeFigureOut">
              <a:rPr lang="pt-BR" smtClean="0"/>
              <a:t>15/01/20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8883F-0AB6-4972-A880-57E69EBD178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4781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620283" y="1730220"/>
            <a:ext cx="29165074" cy="7200900"/>
          </a:xfrm>
          <a:prstGeom prst="rect">
            <a:avLst/>
          </a:prstGeom>
        </p:spPr>
        <p:txBody>
          <a:bodyPr vert="horz" lIns="373101" tIns="186552" rIns="373101" bIns="186552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83" y="10081283"/>
            <a:ext cx="29165074" cy="28513565"/>
          </a:xfrm>
          <a:prstGeom prst="rect">
            <a:avLst/>
          </a:prstGeom>
        </p:spPr>
        <p:txBody>
          <a:bodyPr vert="horz" lIns="373101" tIns="186552" rIns="373101" bIns="186552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620284" y="40045030"/>
            <a:ext cx="7561316" cy="2300286"/>
          </a:xfrm>
          <a:prstGeom prst="rect">
            <a:avLst/>
          </a:prstGeom>
        </p:spPr>
        <p:txBody>
          <a:bodyPr vert="horz" lIns="373101" tIns="186552" rIns="373101" bIns="186552" rtlCol="0" anchor="ctr"/>
          <a:lstStyle>
            <a:lvl1pPr algn="l">
              <a:defRPr sz="4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F6A6C-2164-458D-8EBC-35EF06D16D29}" type="datetimeFigureOut">
              <a:rPr lang="pt-BR" smtClean="0"/>
              <a:t>15/01/20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1071932" y="40045030"/>
            <a:ext cx="10261786" cy="2300286"/>
          </a:xfrm>
          <a:prstGeom prst="rect">
            <a:avLst/>
          </a:prstGeom>
        </p:spPr>
        <p:txBody>
          <a:bodyPr vert="horz" lIns="373101" tIns="186552" rIns="373101" bIns="186552" rtlCol="0" anchor="ctr"/>
          <a:lstStyle>
            <a:lvl1pPr algn="ctr">
              <a:defRPr sz="4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3224042" y="40045030"/>
            <a:ext cx="7561316" cy="2300286"/>
          </a:xfrm>
          <a:prstGeom prst="rect">
            <a:avLst/>
          </a:prstGeom>
        </p:spPr>
        <p:txBody>
          <a:bodyPr vert="horz" lIns="373101" tIns="186552" rIns="373101" bIns="186552" rtlCol="0" anchor="ctr"/>
          <a:lstStyle>
            <a:lvl1pPr algn="r">
              <a:defRPr sz="4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8883F-0AB6-4972-A880-57E69EBD1787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5670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731011" rtl="0" eaLnBrk="1" latinLnBrk="0" hangingPunct="1">
        <a:spcBef>
          <a:spcPct val="0"/>
        </a:spcBef>
        <a:buNone/>
        <a:defRPr sz="1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99131" indent="-1399131" algn="l" defTabSz="3731011" rtl="0" eaLnBrk="1" latinLnBrk="0" hangingPunct="1">
        <a:spcBef>
          <a:spcPct val="20000"/>
        </a:spcBef>
        <a:buFont typeface="Arial" pitchFamily="34" charset="0"/>
        <a:buChar char="•"/>
        <a:defRPr sz="13300" kern="1200">
          <a:solidFill>
            <a:schemeClr val="tx1"/>
          </a:solidFill>
          <a:latin typeface="+mn-lt"/>
          <a:ea typeface="+mn-ea"/>
          <a:cs typeface="+mn-cs"/>
        </a:defRPr>
      </a:lvl1pPr>
      <a:lvl2pPr marL="3031445" indent="-1165942" algn="l" defTabSz="3731011" rtl="0" eaLnBrk="1" latinLnBrk="0" hangingPunct="1">
        <a:spcBef>
          <a:spcPct val="20000"/>
        </a:spcBef>
        <a:buFont typeface="Arial" pitchFamily="34" charset="0"/>
        <a:buChar char="–"/>
        <a:defRPr sz="11500" kern="1200">
          <a:solidFill>
            <a:schemeClr val="tx1"/>
          </a:solidFill>
          <a:latin typeface="+mn-lt"/>
          <a:ea typeface="+mn-ea"/>
          <a:cs typeface="+mn-cs"/>
        </a:defRPr>
      </a:lvl2pPr>
      <a:lvl3pPr marL="4663764" indent="-932754" algn="l" defTabSz="3731011" rtl="0" eaLnBrk="1" latinLnBrk="0" hangingPunct="1">
        <a:spcBef>
          <a:spcPct val="20000"/>
        </a:spcBef>
        <a:buFont typeface="Arial" pitchFamily="34" charset="0"/>
        <a:buChar char="•"/>
        <a:defRPr sz="9800" kern="1200">
          <a:solidFill>
            <a:schemeClr val="tx1"/>
          </a:solidFill>
          <a:latin typeface="+mn-lt"/>
          <a:ea typeface="+mn-ea"/>
          <a:cs typeface="+mn-cs"/>
        </a:defRPr>
      </a:lvl3pPr>
      <a:lvl4pPr marL="6529272" indent="-932754" algn="l" defTabSz="3731011" rtl="0" eaLnBrk="1" latinLnBrk="0" hangingPunct="1">
        <a:spcBef>
          <a:spcPct val="20000"/>
        </a:spcBef>
        <a:buFont typeface="Arial" pitchFamily="34" charset="0"/>
        <a:buChar char="–"/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394775" indent="-932754" algn="l" defTabSz="3731011" rtl="0" eaLnBrk="1" latinLnBrk="0" hangingPunct="1">
        <a:spcBef>
          <a:spcPct val="20000"/>
        </a:spcBef>
        <a:buFont typeface="Arial" pitchFamily="34" charset="0"/>
        <a:buChar char="»"/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260282" indent="-932754" algn="l" defTabSz="3731011" rtl="0" eaLnBrk="1" latinLnBrk="0" hangingPunct="1">
        <a:spcBef>
          <a:spcPct val="20000"/>
        </a:spcBef>
        <a:buFont typeface="Arial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125785" indent="-932754" algn="l" defTabSz="3731011" rtl="0" eaLnBrk="1" latinLnBrk="0" hangingPunct="1">
        <a:spcBef>
          <a:spcPct val="20000"/>
        </a:spcBef>
        <a:buFont typeface="Arial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3991293" indent="-932754" algn="l" defTabSz="3731011" rtl="0" eaLnBrk="1" latinLnBrk="0" hangingPunct="1">
        <a:spcBef>
          <a:spcPct val="20000"/>
        </a:spcBef>
        <a:buFont typeface="Arial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5856800" indent="-932754" algn="l" defTabSz="3731011" rtl="0" eaLnBrk="1" latinLnBrk="0" hangingPunct="1">
        <a:spcBef>
          <a:spcPct val="20000"/>
        </a:spcBef>
        <a:buFont typeface="Arial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3731011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65507" algn="l" defTabSz="3731011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731011" algn="l" defTabSz="3731011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96518" algn="l" defTabSz="3731011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462021" algn="l" defTabSz="3731011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327528" algn="l" defTabSz="3731011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193036" algn="l" defTabSz="3731011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3058539" algn="l" defTabSz="3731011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924046" algn="l" defTabSz="3731011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oleObject" Target="file:///\\localhost\Users\celsodias\Documents\Document2!OLE_LINK1" TargetMode="External"/><Relationship Id="rId8" Type="http://schemas.openxmlformats.org/officeDocument/2006/relationships/image" Target="../media/image1.emf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8736" y="0"/>
            <a:ext cx="32396902" cy="5688932"/>
          </a:xfrm>
          <a:prstGeom prst="rect">
            <a:avLst/>
          </a:prstGeom>
          <a:solidFill>
            <a:srgbClr val="3C689A"/>
          </a:solidFill>
          <a:ln>
            <a:solidFill>
              <a:srgbClr val="3D699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de cantos arredondados 17"/>
          <p:cNvSpPr/>
          <p:nvPr/>
        </p:nvSpPr>
        <p:spPr>
          <a:xfrm>
            <a:off x="15626755" y="6337004"/>
            <a:ext cx="16273808" cy="23474608"/>
          </a:xfrm>
          <a:prstGeom prst="roundRect">
            <a:avLst>
              <a:gd name="adj" fmla="val 1512"/>
            </a:avLst>
          </a:prstGeom>
          <a:solidFill>
            <a:schemeClr val="bg1">
              <a:alpha val="81000"/>
            </a:schemeClr>
          </a:solidFill>
          <a:ln w="76200">
            <a:solidFill>
              <a:schemeClr val="tx2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3" descr="Captura de Tela 2020-01-13 às 8.59.4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4987" y="14977964"/>
            <a:ext cx="11737304" cy="13092718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5545635" y="2376564"/>
            <a:ext cx="204502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Celso de Souza Dias Júnior¹, Alexandre Lima Cardoso¹, Ana </a:t>
            </a:r>
            <a:r>
              <a:rPr lang="pt-BR" sz="4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Galrão</a:t>
            </a:r>
            <a:r>
              <a:rPr lang="pt-B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 Almeida Figueired</a:t>
            </a:r>
            <a:r>
              <a:rPr lang="pt-BR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o¹</a:t>
            </a:r>
            <a:r>
              <a:rPr lang="pt-B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pt-BR" sz="48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Shoko</a:t>
            </a:r>
            <a:r>
              <a:rPr lang="pt-BR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Ota²,  Gustavo Barreto de Melo¹</a:t>
            </a:r>
            <a:endParaRPr lang="pt-BR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t-BR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pt-BR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4897563" y="6337004"/>
            <a:ext cx="5760282" cy="1036800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76200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INTRODUÇÃO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897563" y="11737604"/>
            <a:ext cx="5760282" cy="1036800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76200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MÉTODOS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505075" y="13177764"/>
            <a:ext cx="14474286" cy="29595288"/>
          </a:xfrm>
          <a:prstGeom prst="roundRect">
            <a:avLst>
              <a:gd name="adj" fmla="val 2104"/>
            </a:avLst>
          </a:prstGeom>
          <a:solidFill>
            <a:schemeClr val="bg1">
              <a:alpha val="81000"/>
            </a:schemeClr>
          </a:solidFill>
          <a:ln w="76200">
            <a:solidFill>
              <a:schemeClr val="tx2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tabLst>
                <a:tab pos="625475" algn="l"/>
              </a:tabLst>
            </a:pPr>
            <a:endParaRPr lang="pt-BR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tabLst>
                <a:tab pos="625475" algn="l"/>
              </a:tabLst>
            </a:pP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20883339" y="38639908"/>
            <a:ext cx="5760282" cy="1036800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76200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CONCLUSÕES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15626755" y="40108756"/>
            <a:ext cx="16273808" cy="2664296"/>
          </a:xfrm>
          <a:prstGeom prst="roundRect">
            <a:avLst>
              <a:gd name="adj" fmla="val 7536"/>
            </a:avLst>
          </a:prstGeom>
          <a:solidFill>
            <a:schemeClr val="bg1">
              <a:alpha val="81000"/>
            </a:schemeClr>
          </a:solidFill>
          <a:ln w="76200">
            <a:solidFill>
              <a:schemeClr val="tx2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625475" algn="l"/>
              </a:tabLst>
            </a:pPr>
            <a:r>
              <a:rPr lang="pt-BR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" y="648372"/>
            <a:ext cx="32405637" cy="1200323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pt-BR" sz="7200" b="1" dirty="0" smtClean="0">
                <a:solidFill>
                  <a:schemeClr val="bg1"/>
                </a:solidFill>
                <a:latin typeface="Arial"/>
                <a:cs typeface="Arial"/>
              </a:rPr>
              <a:t>AGITAÇÃO DE SERINGAS E LIBERAÇÃO DE ÓLEO DE SILICONE</a:t>
            </a:r>
          </a:p>
        </p:txBody>
      </p:sp>
      <p:sp>
        <p:nvSpPr>
          <p:cNvPr id="40" name="Rectangle 8"/>
          <p:cNvSpPr>
            <a:spLocks noChangeArrowheads="1"/>
          </p:cNvSpPr>
          <p:nvPr/>
        </p:nvSpPr>
        <p:spPr bwMode="auto">
          <a:xfrm>
            <a:off x="0" y="89654"/>
            <a:ext cx="1846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10"/>
          <p:cNvSpPr>
            <a:spLocks noChangeArrowheads="1"/>
          </p:cNvSpPr>
          <p:nvPr/>
        </p:nvSpPr>
        <p:spPr bwMode="auto">
          <a:xfrm>
            <a:off x="0" y="527819"/>
            <a:ext cx="18467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11"/>
          <p:cNvSpPr>
            <a:spLocks noChangeArrowheads="1"/>
          </p:cNvSpPr>
          <p:nvPr/>
        </p:nvSpPr>
        <p:spPr bwMode="auto">
          <a:xfrm>
            <a:off x="0" y="1186934"/>
            <a:ext cx="1846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-647053" y="4733664"/>
            <a:ext cx="324056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¹ Hospital de Olhos de Sergipe (Aracaju</a:t>
            </a:r>
            <a:r>
              <a:rPr lang="pt-B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SE, Brasil); ² Instituto de Pesquisas Tecnológicas (São Paulo</a:t>
            </a:r>
            <a:r>
              <a:rPr lang="pt-BR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pt-B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SP, Brasil) </a:t>
            </a:r>
            <a:endParaRPr lang="pt-BR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Marca HOS _ fundo transparent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15" y="2448572"/>
            <a:ext cx="4392703" cy="227545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21098" y="13321780"/>
            <a:ext cx="1389754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dirty="0" smtClean="0">
                <a:latin typeface="Arial"/>
                <a:cs typeface="Arial"/>
              </a:rPr>
              <a:t>Este estudo </a:t>
            </a:r>
            <a:r>
              <a:rPr lang="pt-BR" sz="3600" dirty="0">
                <a:latin typeface="Arial"/>
                <a:cs typeface="Arial"/>
              </a:rPr>
              <a:t>comparativo transversal analisou oito modelos de seringas </a:t>
            </a:r>
            <a:r>
              <a:rPr lang="pt-BR" sz="3600" dirty="0" smtClean="0">
                <a:latin typeface="Arial"/>
                <a:cs typeface="Arial"/>
              </a:rPr>
              <a:t>(Fig. 1) por </a:t>
            </a:r>
            <a:r>
              <a:rPr lang="pt-BR" sz="3600" dirty="0">
                <a:latin typeface="Arial"/>
                <a:cs typeface="Arial"/>
              </a:rPr>
              <a:t>microscopia óptica quanto a liberação de óleo de silicone sob agitação (petelecos), sem petelecos e controles </a:t>
            </a:r>
            <a:r>
              <a:rPr lang="pt-BR" sz="3600" dirty="0" smtClean="0">
                <a:latin typeface="Arial"/>
                <a:cs typeface="Arial"/>
              </a:rPr>
              <a:t>positivos (Fig. 2). </a:t>
            </a:r>
            <a:r>
              <a:rPr lang="pt-BR" sz="3600" dirty="0">
                <a:latin typeface="Arial"/>
                <a:cs typeface="Arial"/>
              </a:rPr>
              <a:t>Espectroscopia de infravermelho com transformada de Fourier (FTIR) </a:t>
            </a:r>
            <a:r>
              <a:rPr lang="pt-BR" sz="3600" dirty="0" smtClean="0">
                <a:latin typeface="Arial"/>
                <a:cs typeface="Arial"/>
              </a:rPr>
              <a:t>foi </a:t>
            </a:r>
            <a:r>
              <a:rPr lang="pt-BR" sz="3600" dirty="0">
                <a:latin typeface="Arial"/>
                <a:cs typeface="Arial"/>
              </a:rPr>
              <a:t>realizada para identificar os compostos moleculares no interior das </a:t>
            </a:r>
            <a:r>
              <a:rPr lang="pt-BR" sz="3600" dirty="0" smtClean="0">
                <a:latin typeface="Arial"/>
                <a:cs typeface="Arial"/>
              </a:rPr>
              <a:t>seringas (Fig. 3)</a:t>
            </a:r>
            <a:r>
              <a:rPr lang="pt-BR" sz="3600" dirty="0" smtClean="0">
                <a:solidFill>
                  <a:srgbClr val="000000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842779" y="40252772"/>
            <a:ext cx="157697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dirty="0" smtClean="0">
                <a:latin typeface="Arial"/>
                <a:cs typeface="Arial"/>
              </a:rPr>
              <a:t>Seringas </a:t>
            </a:r>
            <a:r>
              <a:rPr lang="pt-BR" sz="3600" dirty="0">
                <a:latin typeface="Arial"/>
                <a:cs typeface="Arial"/>
              </a:rPr>
              <a:t>atualmente utilizadas para injeção </a:t>
            </a:r>
            <a:r>
              <a:rPr lang="pt-BR" sz="3600" dirty="0" err="1">
                <a:latin typeface="Arial"/>
                <a:cs typeface="Arial"/>
              </a:rPr>
              <a:t>intravítrea</a:t>
            </a:r>
            <a:r>
              <a:rPr lang="pt-BR" sz="3600" dirty="0">
                <a:latin typeface="Arial"/>
                <a:cs typeface="Arial"/>
              </a:rPr>
              <a:t> liberam óleo de silicone quando agitadas. Recomenda-se aprimorar a técnica de injeção e a fabricação de seringas </a:t>
            </a:r>
            <a:r>
              <a:rPr lang="pt-BR" sz="3600" dirty="0" smtClean="0">
                <a:latin typeface="Arial"/>
                <a:cs typeface="Arial"/>
              </a:rPr>
              <a:t>específicas, especialmente livres </a:t>
            </a:r>
            <a:r>
              <a:rPr lang="pt-BR" sz="3600" dirty="0">
                <a:latin typeface="Arial"/>
                <a:cs typeface="Arial"/>
              </a:rPr>
              <a:t>de óleo de </a:t>
            </a:r>
            <a:r>
              <a:rPr lang="pt-BR" sz="3600" dirty="0" smtClean="0">
                <a:latin typeface="Arial"/>
                <a:cs typeface="Arial"/>
              </a:rPr>
              <a:t>silicone, para </a:t>
            </a:r>
            <a:r>
              <a:rPr lang="pt-BR" sz="3600" dirty="0">
                <a:latin typeface="Arial"/>
                <a:cs typeface="Arial"/>
              </a:rPr>
              <a:t>uso </a:t>
            </a:r>
            <a:r>
              <a:rPr lang="pt-BR" sz="3600" dirty="0" smtClean="0">
                <a:latin typeface="Arial"/>
                <a:cs typeface="Arial"/>
              </a:rPr>
              <a:t>oftalmológico. </a:t>
            </a:r>
            <a:endParaRPr lang="pt-BR" sz="3200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r="39914"/>
          <a:stretch/>
        </p:blipFill>
        <p:spPr>
          <a:xfrm>
            <a:off x="26139923" y="2376564"/>
            <a:ext cx="5449082" cy="2468736"/>
          </a:xfrm>
          <a:prstGeom prst="rect">
            <a:avLst/>
          </a:prstGeom>
        </p:spPr>
      </p:pic>
      <p:sp>
        <p:nvSpPr>
          <p:cNvPr id="11" name="Retângulo de cantos arredondados 10"/>
          <p:cNvSpPr/>
          <p:nvPr/>
        </p:nvSpPr>
        <p:spPr>
          <a:xfrm>
            <a:off x="433067" y="7777164"/>
            <a:ext cx="14545616" cy="3600400"/>
          </a:xfrm>
          <a:prstGeom prst="roundRect">
            <a:avLst>
              <a:gd name="adj" fmla="val 7130"/>
            </a:avLst>
          </a:prstGeom>
          <a:solidFill>
            <a:schemeClr val="bg1">
              <a:alpha val="81000"/>
            </a:schemeClr>
          </a:solidFill>
          <a:ln w="76200">
            <a:solidFill>
              <a:schemeClr val="tx2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3600" dirty="0" smtClean="0">
                <a:solidFill>
                  <a:schemeClr val="tx1"/>
                </a:solidFill>
                <a:latin typeface="Arial"/>
                <a:cs typeface="Arial"/>
              </a:rPr>
              <a:t>  </a:t>
            </a:r>
            <a:endParaRPr lang="pt-BR" sz="36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8" name="CaixaDeTexto 4"/>
          <p:cNvSpPr txBox="1"/>
          <p:nvPr/>
        </p:nvSpPr>
        <p:spPr>
          <a:xfrm>
            <a:off x="2161259" y="41980964"/>
            <a:ext cx="1080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Figura </a:t>
            </a:r>
            <a:r>
              <a:rPr lang="pt-BR" sz="3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1: seringas avaliadas no estudo.</a:t>
            </a:r>
            <a:endParaRPr lang="pt-BR" sz="3600" dirty="0">
              <a:latin typeface="Arial"/>
              <a:cs typeface="Arial"/>
            </a:endParaRPr>
          </a:p>
        </p:txBody>
      </p:sp>
      <p:sp>
        <p:nvSpPr>
          <p:cNvPr id="23" name="Retângulo de cantos arredondados 19"/>
          <p:cNvSpPr/>
          <p:nvPr/>
        </p:nvSpPr>
        <p:spPr>
          <a:xfrm>
            <a:off x="15626755" y="31611812"/>
            <a:ext cx="16273808" cy="6624736"/>
          </a:xfrm>
          <a:prstGeom prst="roundRect">
            <a:avLst>
              <a:gd name="adj" fmla="val 3804"/>
            </a:avLst>
          </a:prstGeom>
          <a:solidFill>
            <a:schemeClr val="bg1">
              <a:alpha val="81000"/>
            </a:schemeClr>
          </a:solidFill>
          <a:ln w="76200">
            <a:solidFill>
              <a:schemeClr val="tx2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625475" algn="l"/>
              </a:tabLst>
            </a:pPr>
            <a:r>
              <a:rPr lang="pt-BR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sz="3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tângulo de cantos arredondados 18"/>
          <p:cNvSpPr/>
          <p:nvPr/>
        </p:nvSpPr>
        <p:spPr>
          <a:xfrm>
            <a:off x="20883339" y="30171652"/>
            <a:ext cx="5760282" cy="1036800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76200"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RESULTADOS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770771" y="31827836"/>
            <a:ext cx="15841760" cy="6678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dirty="0" smtClean="0">
                <a:latin typeface="Arial"/>
                <a:cs typeface="Arial"/>
              </a:rPr>
              <a:t>Foram </a:t>
            </a:r>
            <a:r>
              <a:rPr lang="pt-BR" sz="3600" dirty="0">
                <a:latin typeface="Arial"/>
                <a:cs typeface="Arial"/>
              </a:rPr>
              <a:t>analisadas 240 seringas. Todos os controles positivos liberaram óleo de silicone. Quando agitadas por petelecos, 100% das amostras das seringas liberaram óleo, exceto a BD </a:t>
            </a:r>
            <a:r>
              <a:rPr lang="pt-BR" sz="3600" dirty="0" err="1">
                <a:latin typeface="Arial"/>
                <a:cs typeface="Arial"/>
              </a:rPr>
              <a:t>Plastipak</a:t>
            </a:r>
            <a:r>
              <a:rPr lang="pt-BR" sz="3600" dirty="0">
                <a:latin typeface="Arial"/>
                <a:cs typeface="Arial"/>
              </a:rPr>
              <a:t>, que apresentou 40% de positividade. Sem agitação, menor porcentagem de liberação de óleo foi observada. A agitação por petelecos apresentou 265 mais chances de liberar gotículas de óleo quando comparada às seringas sem agitação. Houve diferença significativa entre as três condições (</a:t>
            </a:r>
            <a:r>
              <a:rPr lang="pt-BR" sz="3600" dirty="0" err="1">
                <a:latin typeface="Arial"/>
                <a:cs typeface="Arial"/>
              </a:rPr>
              <a:t>p</a:t>
            </a:r>
            <a:r>
              <a:rPr lang="pt-BR" sz="3600" dirty="0">
                <a:latin typeface="Arial"/>
                <a:cs typeface="Arial"/>
              </a:rPr>
              <a:t> &lt;0,05). A análise da ponta do êmbolo através da FTIR indicou a presença de </a:t>
            </a:r>
            <a:r>
              <a:rPr lang="pt-BR" sz="3600" dirty="0" err="1">
                <a:latin typeface="Arial"/>
                <a:cs typeface="Arial"/>
              </a:rPr>
              <a:t>polisiloxane</a:t>
            </a:r>
            <a:r>
              <a:rPr lang="pt-BR" sz="3600" dirty="0">
                <a:latin typeface="Arial"/>
                <a:cs typeface="Arial"/>
              </a:rPr>
              <a:t> (óleo de silicone) em todos os modelos de seringas. Outros dois compostos foram encontrados em pequenas proporções: </a:t>
            </a:r>
            <a:r>
              <a:rPr lang="pt-BR" sz="3600" dirty="0" err="1">
                <a:latin typeface="Arial"/>
                <a:cs typeface="Arial"/>
              </a:rPr>
              <a:t>carbonila</a:t>
            </a:r>
            <a:r>
              <a:rPr lang="pt-BR" sz="3600" dirty="0">
                <a:latin typeface="Arial"/>
                <a:cs typeface="Arial"/>
              </a:rPr>
              <a:t> de éster (seringas A e </a:t>
            </a:r>
            <a:r>
              <a:rPr lang="pt-BR" sz="3600" dirty="0" err="1">
                <a:latin typeface="Arial"/>
                <a:cs typeface="Arial"/>
              </a:rPr>
              <a:t>F</a:t>
            </a:r>
            <a:r>
              <a:rPr lang="pt-BR" sz="3600" dirty="0">
                <a:latin typeface="Arial"/>
                <a:cs typeface="Arial"/>
              </a:rPr>
              <a:t>) e </a:t>
            </a:r>
            <a:r>
              <a:rPr lang="pt-BR" sz="3600" dirty="0" err="1">
                <a:latin typeface="Arial"/>
                <a:cs typeface="Arial"/>
              </a:rPr>
              <a:t>carbonila</a:t>
            </a:r>
            <a:r>
              <a:rPr lang="pt-BR" sz="3600" dirty="0">
                <a:latin typeface="Arial"/>
                <a:cs typeface="Arial"/>
              </a:rPr>
              <a:t> de sal de ácido carboxílico (seringas E; </a:t>
            </a:r>
            <a:r>
              <a:rPr lang="pt-BR" sz="3600" dirty="0" err="1">
                <a:latin typeface="Arial"/>
                <a:cs typeface="Arial"/>
              </a:rPr>
              <a:t>F</a:t>
            </a:r>
            <a:r>
              <a:rPr lang="pt-BR" sz="3600" dirty="0">
                <a:latin typeface="Arial"/>
                <a:cs typeface="Arial"/>
              </a:rPr>
              <a:t> e </a:t>
            </a:r>
            <a:r>
              <a:rPr lang="pt-BR" sz="3600" dirty="0" err="1">
                <a:latin typeface="Arial"/>
                <a:cs typeface="Arial"/>
              </a:rPr>
              <a:t>G</a:t>
            </a:r>
            <a:r>
              <a:rPr lang="pt-BR" sz="3600" dirty="0">
                <a:latin typeface="Arial"/>
                <a:cs typeface="Arial"/>
              </a:rPr>
              <a:t>).</a:t>
            </a:r>
          </a:p>
          <a:p>
            <a:pPr algn="just"/>
            <a:r>
              <a:rPr lang="pt-BR" sz="3200" dirty="0" smtClean="0">
                <a:latin typeface="Arial"/>
                <a:cs typeface="Arial"/>
              </a:rPr>
              <a:t>  </a:t>
            </a:r>
            <a:endParaRPr lang="pt-BR" sz="3200" dirty="0">
              <a:latin typeface="Arial"/>
              <a:cs typeface="Arial"/>
            </a:endParaRPr>
          </a:p>
        </p:txBody>
      </p:sp>
      <p:sp>
        <p:nvSpPr>
          <p:cNvPr id="28" name="CaixaDeTexto 4"/>
          <p:cNvSpPr txBox="1"/>
          <p:nvPr/>
        </p:nvSpPr>
        <p:spPr>
          <a:xfrm>
            <a:off x="15842779" y="27913269"/>
            <a:ext cx="1584176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>
                <a:solidFill>
                  <a:srgbClr val="000000"/>
                </a:solidFill>
                <a:latin typeface="Arial"/>
                <a:cs typeface="Arial"/>
              </a:rPr>
              <a:t>Figura 3</a:t>
            </a:r>
            <a:r>
              <a:rPr lang="pt-BR" sz="3600" dirty="0" smtClean="0">
                <a:solidFill>
                  <a:srgbClr val="000000"/>
                </a:solidFill>
                <a:latin typeface="Arial"/>
                <a:cs typeface="Arial"/>
              </a:rPr>
              <a:t>: </a:t>
            </a:r>
            <a:r>
              <a:rPr lang="pt-BR" sz="3600" dirty="0">
                <a:solidFill>
                  <a:srgbClr val="000000"/>
                </a:solidFill>
                <a:latin typeface="Arial"/>
                <a:cs typeface="Arial"/>
              </a:rPr>
              <a:t>Gráficos da </a:t>
            </a:r>
            <a:r>
              <a:rPr lang="pt-BR" sz="3600" dirty="0" smtClean="0">
                <a:solidFill>
                  <a:srgbClr val="000000"/>
                </a:solidFill>
                <a:latin typeface="Arial"/>
                <a:cs typeface="Arial"/>
              </a:rPr>
              <a:t>FTIR (cm</a:t>
            </a:r>
            <a:r>
              <a:rPr lang="pt-BR" sz="3600" baseline="30000" dirty="0" smtClean="0">
                <a:solidFill>
                  <a:srgbClr val="000000"/>
                </a:solidFill>
                <a:latin typeface="Arial"/>
                <a:cs typeface="Arial"/>
              </a:rPr>
              <a:t>-1</a:t>
            </a:r>
            <a:r>
              <a:rPr lang="pt-BR" sz="36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pt-BR" sz="3600" dirty="0" err="1" smtClean="0">
                <a:solidFill>
                  <a:srgbClr val="000000"/>
                </a:solidFill>
                <a:latin typeface="Arial"/>
                <a:cs typeface="Arial"/>
              </a:rPr>
              <a:t>wavenumbers</a:t>
            </a:r>
            <a:r>
              <a:rPr lang="pt-BR" sz="36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pt-BR" sz="3600" dirty="0" err="1">
                <a:solidFill>
                  <a:srgbClr val="000000"/>
                </a:solidFill>
                <a:latin typeface="Arial"/>
                <a:cs typeface="Arial"/>
              </a:rPr>
              <a:t>X</a:t>
            </a:r>
            <a:r>
              <a:rPr lang="pt-BR" sz="3600" dirty="0" smtClean="0">
                <a:solidFill>
                  <a:srgbClr val="000000"/>
                </a:solidFill>
                <a:latin typeface="Arial"/>
                <a:cs typeface="Arial"/>
              </a:rPr>
              <a:t> % </a:t>
            </a:r>
            <a:r>
              <a:rPr lang="pt-BR" sz="3600" dirty="0" err="1" smtClean="0">
                <a:solidFill>
                  <a:srgbClr val="000000"/>
                </a:solidFill>
                <a:latin typeface="Arial"/>
                <a:cs typeface="Arial"/>
              </a:rPr>
              <a:t>transmittance</a:t>
            </a:r>
            <a:r>
              <a:rPr lang="pt-BR" sz="3600" dirty="0" smtClean="0">
                <a:solidFill>
                  <a:srgbClr val="000000"/>
                </a:solidFill>
                <a:latin typeface="Arial"/>
                <a:cs typeface="Arial"/>
              </a:rPr>
              <a:t>) mostram </a:t>
            </a:r>
            <a:r>
              <a:rPr lang="pt-BR" sz="3600" dirty="0">
                <a:solidFill>
                  <a:srgbClr val="000000"/>
                </a:solidFill>
                <a:latin typeface="Arial"/>
                <a:cs typeface="Arial"/>
              </a:rPr>
              <a:t>as bandas características do </a:t>
            </a:r>
            <a:r>
              <a:rPr lang="pt-BR" sz="3600" dirty="0" err="1">
                <a:solidFill>
                  <a:srgbClr val="000000"/>
                </a:solidFill>
                <a:latin typeface="Arial"/>
                <a:cs typeface="Arial"/>
              </a:rPr>
              <a:t>polisiloxane</a:t>
            </a:r>
            <a:r>
              <a:rPr lang="pt-BR" sz="3600" dirty="0">
                <a:solidFill>
                  <a:srgbClr val="000000"/>
                </a:solidFill>
                <a:latin typeface="Arial"/>
                <a:cs typeface="Arial"/>
              </a:rPr>
              <a:t> (óleo de silicone) em </a:t>
            </a:r>
            <a:r>
              <a:rPr lang="pt-BR" sz="3600" dirty="0" smtClean="0">
                <a:solidFill>
                  <a:srgbClr val="000000"/>
                </a:solidFill>
                <a:latin typeface="Arial"/>
                <a:cs typeface="Arial"/>
              </a:rPr>
              <a:t>todos os modelos de  </a:t>
            </a:r>
            <a:r>
              <a:rPr lang="pt-BR" sz="3600" dirty="0">
                <a:solidFill>
                  <a:srgbClr val="000000"/>
                </a:solidFill>
                <a:latin typeface="Arial"/>
                <a:cs typeface="Arial"/>
              </a:rPr>
              <a:t>seringas (A, </a:t>
            </a:r>
            <a:r>
              <a:rPr lang="pt-BR" sz="3600" dirty="0" err="1">
                <a:solidFill>
                  <a:srgbClr val="000000"/>
                </a:solidFill>
                <a:latin typeface="Arial"/>
                <a:cs typeface="Arial"/>
              </a:rPr>
              <a:t>B</a:t>
            </a:r>
            <a:r>
              <a:rPr lang="pt-BR" sz="3600" dirty="0">
                <a:solidFill>
                  <a:srgbClr val="000000"/>
                </a:solidFill>
                <a:latin typeface="Arial"/>
                <a:cs typeface="Arial"/>
              </a:rPr>
              <a:t>, C, </a:t>
            </a:r>
            <a:r>
              <a:rPr lang="pt-BR" sz="3600" dirty="0" err="1">
                <a:solidFill>
                  <a:srgbClr val="000000"/>
                </a:solidFill>
                <a:latin typeface="Arial"/>
                <a:cs typeface="Arial"/>
              </a:rPr>
              <a:t>D</a:t>
            </a:r>
            <a:r>
              <a:rPr lang="pt-BR" sz="3600" dirty="0">
                <a:solidFill>
                  <a:srgbClr val="000000"/>
                </a:solidFill>
                <a:latin typeface="Arial"/>
                <a:cs typeface="Arial"/>
              </a:rPr>
              <a:t>, E, </a:t>
            </a:r>
            <a:r>
              <a:rPr lang="pt-BR" sz="3600" dirty="0" err="1">
                <a:solidFill>
                  <a:srgbClr val="000000"/>
                </a:solidFill>
                <a:latin typeface="Arial"/>
                <a:cs typeface="Arial"/>
              </a:rPr>
              <a:t>F</a:t>
            </a:r>
            <a:r>
              <a:rPr lang="pt-BR" sz="3600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pt-BR" sz="3600" dirty="0" err="1">
                <a:solidFill>
                  <a:srgbClr val="000000"/>
                </a:solidFill>
                <a:latin typeface="Arial"/>
                <a:cs typeface="Arial"/>
              </a:rPr>
              <a:t>G</a:t>
            </a:r>
            <a:r>
              <a:rPr lang="pt-BR" sz="3600" dirty="0">
                <a:solidFill>
                  <a:srgbClr val="000000"/>
                </a:solidFill>
                <a:latin typeface="Arial"/>
                <a:cs typeface="Arial"/>
              </a:rPr>
              <a:t>, H</a:t>
            </a:r>
            <a:r>
              <a:rPr lang="pt-BR" sz="3600" dirty="0" smtClean="0">
                <a:solidFill>
                  <a:srgbClr val="000000"/>
                </a:solidFill>
                <a:latin typeface="Arial"/>
                <a:cs typeface="Arial"/>
              </a:rPr>
              <a:t>).</a:t>
            </a:r>
            <a:endParaRPr lang="pt-BR" sz="3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" name="CaixaDeTexto 4"/>
          <p:cNvSpPr txBox="1"/>
          <p:nvPr/>
        </p:nvSpPr>
        <p:spPr>
          <a:xfrm>
            <a:off x="15842779" y="11665596"/>
            <a:ext cx="156977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dirty="0">
                <a:solidFill>
                  <a:prstClr val="black"/>
                </a:solidFill>
                <a:latin typeface="Arial"/>
                <a:cs typeface="Arial"/>
              </a:rPr>
              <a:t>Figura </a:t>
            </a:r>
            <a:r>
              <a:rPr lang="pt-BR" sz="3600" dirty="0" smtClean="0">
                <a:solidFill>
                  <a:prstClr val="black"/>
                </a:solidFill>
                <a:latin typeface="Arial"/>
                <a:cs typeface="Arial"/>
              </a:rPr>
              <a:t>2: Exemplo de </a:t>
            </a:r>
            <a:r>
              <a:rPr lang="pt-BR" sz="3600" dirty="0">
                <a:latin typeface="Arial"/>
                <a:cs typeface="Arial"/>
              </a:rPr>
              <a:t>i</a:t>
            </a:r>
            <a:r>
              <a:rPr lang="pt-BR" sz="3600" dirty="0" smtClean="0">
                <a:latin typeface="Arial"/>
                <a:cs typeface="Arial"/>
              </a:rPr>
              <a:t>magens </a:t>
            </a:r>
            <a:r>
              <a:rPr lang="pt-BR" sz="3600" dirty="0">
                <a:latin typeface="Arial"/>
                <a:cs typeface="Arial"/>
              </a:rPr>
              <a:t>capturadas utilizando microscopia óptica. A (esquerda): aparência das gotículas de óleo de silicone em foco (ponta de seta vermelha</a:t>
            </a:r>
            <a:r>
              <a:rPr lang="pt-BR" sz="3600" dirty="0" smtClean="0">
                <a:latin typeface="Arial"/>
                <a:cs typeface="Arial"/>
              </a:rPr>
              <a:t>), </a:t>
            </a:r>
            <a:r>
              <a:rPr lang="pt-BR" sz="3600" dirty="0">
                <a:latin typeface="Arial"/>
                <a:cs typeface="Arial"/>
              </a:rPr>
              <a:t>gotículas de óleo de silicone fora de foco (ponta de seta preta) e bolhas de ar (ponta de seta branca) em uma seringa submetida a petelecos. </a:t>
            </a:r>
            <a:r>
              <a:rPr lang="pt-BR" sz="3600" dirty="0" err="1">
                <a:latin typeface="Arial"/>
                <a:cs typeface="Arial"/>
              </a:rPr>
              <a:t>B</a:t>
            </a:r>
            <a:r>
              <a:rPr lang="pt-BR" sz="3600" dirty="0">
                <a:latin typeface="Arial"/>
                <a:cs typeface="Arial"/>
              </a:rPr>
              <a:t> (direita): aparência das gotículas de óleo de silicone (ponta de seta vermelha) em </a:t>
            </a:r>
            <a:r>
              <a:rPr lang="pt-BR" sz="3600" dirty="0" smtClean="0">
                <a:latin typeface="Arial"/>
                <a:cs typeface="Arial"/>
              </a:rPr>
              <a:t>outra</a:t>
            </a:r>
            <a:r>
              <a:rPr lang="pt-BR" sz="3600" dirty="0">
                <a:latin typeface="Arial"/>
                <a:cs typeface="Arial"/>
              </a:rPr>
              <a:t> seringa (do mesmo </a:t>
            </a:r>
            <a:r>
              <a:rPr lang="pt-BR" sz="3600" dirty="0" smtClean="0">
                <a:latin typeface="Arial"/>
                <a:cs typeface="Arial"/>
              </a:rPr>
              <a:t>modelo) </a:t>
            </a:r>
            <a:r>
              <a:rPr lang="pt-BR" sz="3600" dirty="0">
                <a:latin typeface="Arial"/>
                <a:cs typeface="Arial"/>
              </a:rPr>
              <a:t>não </a:t>
            </a:r>
            <a:r>
              <a:rPr lang="pt-BR" sz="3600" dirty="0" smtClean="0">
                <a:latin typeface="Arial"/>
                <a:cs typeface="Arial"/>
              </a:rPr>
              <a:t>agitada.</a:t>
            </a:r>
            <a:endParaRPr lang="pt-BR" sz="3600" dirty="0">
              <a:latin typeface="Arial"/>
              <a:cs typeface="Arial"/>
            </a:endParaRPr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331757"/>
              </p:ext>
            </p:extLst>
          </p:nvPr>
        </p:nvGraphicFramePr>
        <p:xfrm>
          <a:off x="1009131" y="27720221"/>
          <a:ext cx="13465496" cy="14764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Document" r:id="rId7" imgW="5791200" imgH="6350000" progId="Word.Document.12">
                  <p:link updateAutomatic="1"/>
                </p:oleObj>
              </mc:Choice>
              <mc:Fallback>
                <p:oleObj name="Document" r:id="rId7" imgW="5791200" imgH="63500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09131" y="27720221"/>
                        <a:ext cx="13465496" cy="147647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 descr="Captura de Tela 2020-01-13 às 8.39.01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2962" y="6553028"/>
            <a:ext cx="13903465" cy="5184576"/>
          </a:xfrm>
          <a:prstGeom prst="rect">
            <a:avLst/>
          </a:prstGeom>
        </p:spPr>
      </p:pic>
      <p:pic>
        <p:nvPicPr>
          <p:cNvPr id="27" name="Picture 26" descr="Captura de Tela 2020-01-13 às 9.00.56 P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179" y="16824521"/>
            <a:ext cx="12529392" cy="107548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1100" y="7849172"/>
            <a:ext cx="138975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dirty="0">
                <a:latin typeface="Arial"/>
                <a:cs typeface="Arial"/>
              </a:rPr>
              <a:t>Seringas de insulina são utilizadas em mais de 25 milhões de injeções </a:t>
            </a:r>
            <a:r>
              <a:rPr lang="pt-BR" sz="3600" dirty="0" err="1">
                <a:latin typeface="Arial"/>
                <a:cs typeface="Arial"/>
              </a:rPr>
              <a:t>intravítreas</a:t>
            </a:r>
            <a:r>
              <a:rPr lang="pt-BR" sz="3600" dirty="0">
                <a:latin typeface="Arial"/>
                <a:cs typeface="Arial"/>
              </a:rPr>
              <a:t> anualmente, sendo esse o procedimento intraocular mais realizado no mundo. O objetivo foi investigar a liberação do óleo silicone, adicionado no interior dessas seringas durante seu processo de fabricação, por diferentes modelos de seringas, sob diferentes condições de </a:t>
            </a:r>
            <a:r>
              <a:rPr lang="pt-BR" sz="3600" dirty="0" smtClean="0">
                <a:latin typeface="Arial"/>
                <a:cs typeface="Arial"/>
              </a:rPr>
              <a:t>manuseio.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159409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1536</TotalTime>
  <Words>533</Words>
  <Application>Microsoft Macintosh PowerPoint</Application>
  <PresentationFormat>Custom</PresentationFormat>
  <Paragraphs>20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Tema do Office</vt:lpstr>
      <vt:lpstr>\\localhost\Users\celsodias\Documents\Document2!OLE_LINK1</vt:lpstr>
      <vt:lpstr>PowerPoint Presentation</vt:lpstr>
    </vt:vector>
  </TitlesOfParts>
  <Manager/>
  <Company>Hewlett-Packard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Lucas Teixeira</dc:creator>
  <cp:keywords/>
  <dc:description/>
  <cp:lastModifiedBy>Celso</cp:lastModifiedBy>
  <cp:revision>223</cp:revision>
  <dcterms:created xsi:type="dcterms:W3CDTF">2012-10-23T12:08:54Z</dcterms:created>
  <dcterms:modified xsi:type="dcterms:W3CDTF">2020-01-15T21:34:34Z</dcterms:modified>
  <cp:category/>
</cp:coreProperties>
</file>