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32397700" cy="431927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1814397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3628795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5443194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7257592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9071991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10886388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12700786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14515185" algn="l" defTabSz="3628795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71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3628795" latinLnBrk="0">
      <a:defRPr sz="1200">
        <a:latin typeface="+mn-lt"/>
        <a:ea typeface="+mn-ea"/>
        <a:cs typeface="+mn-cs"/>
        <a:sym typeface="Calibri"/>
      </a:defRPr>
    </a:lvl1pPr>
    <a:lvl2pPr indent="228600" defTabSz="3628795" latinLnBrk="0">
      <a:defRPr sz="1200">
        <a:latin typeface="+mn-lt"/>
        <a:ea typeface="+mn-ea"/>
        <a:cs typeface="+mn-cs"/>
        <a:sym typeface="Calibri"/>
      </a:defRPr>
    </a:lvl2pPr>
    <a:lvl3pPr indent="457200" defTabSz="3628795" latinLnBrk="0">
      <a:defRPr sz="1200">
        <a:latin typeface="+mn-lt"/>
        <a:ea typeface="+mn-ea"/>
        <a:cs typeface="+mn-cs"/>
        <a:sym typeface="Calibri"/>
      </a:defRPr>
    </a:lvl3pPr>
    <a:lvl4pPr indent="685800" defTabSz="3628795" latinLnBrk="0">
      <a:defRPr sz="1200">
        <a:latin typeface="+mn-lt"/>
        <a:ea typeface="+mn-ea"/>
        <a:cs typeface="+mn-cs"/>
        <a:sym typeface="Calibri"/>
      </a:defRPr>
    </a:lvl4pPr>
    <a:lvl5pPr indent="914400" defTabSz="3628795" latinLnBrk="0">
      <a:defRPr sz="1200">
        <a:latin typeface="+mn-lt"/>
        <a:ea typeface="+mn-ea"/>
        <a:cs typeface="+mn-cs"/>
        <a:sym typeface="Calibri"/>
      </a:defRPr>
    </a:lvl5pPr>
    <a:lvl6pPr indent="1143000" defTabSz="3628795" latinLnBrk="0">
      <a:defRPr sz="1200">
        <a:latin typeface="+mn-lt"/>
        <a:ea typeface="+mn-ea"/>
        <a:cs typeface="+mn-cs"/>
        <a:sym typeface="Calibri"/>
      </a:defRPr>
    </a:lvl6pPr>
    <a:lvl7pPr indent="1371600" defTabSz="3628795" latinLnBrk="0">
      <a:defRPr sz="1200">
        <a:latin typeface="+mn-lt"/>
        <a:ea typeface="+mn-ea"/>
        <a:cs typeface="+mn-cs"/>
        <a:sym typeface="Calibri"/>
      </a:defRPr>
    </a:lvl7pPr>
    <a:lvl8pPr indent="1600200" defTabSz="3628795" latinLnBrk="0">
      <a:defRPr sz="1200">
        <a:latin typeface="+mn-lt"/>
        <a:ea typeface="+mn-ea"/>
        <a:cs typeface="+mn-cs"/>
        <a:sym typeface="Calibri"/>
      </a:defRPr>
    </a:lvl8pPr>
    <a:lvl9pPr indent="1828800" defTabSz="3628795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o Título"/>
          <p:cNvSpPr txBox="1"/>
          <p:nvPr>
            <p:ph type="title"/>
          </p:nvPr>
        </p:nvSpPr>
        <p:spPr>
          <a:xfrm>
            <a:off x="2429947" y="7070107"/>
            <a:ext cx="27539396" cy="15040223"/>
          </a:xfrm>
          <a:prstGeom prst="rect">
            <a:avLst/>
          </a:prstGeom>
        </p:spPr>
        <p:txBody>
          <a:bodyPr anchor="b"/>
          <a:lstStyle>
            <a:lvl1pPr algn="ctr">
              <a:defRPr sz="21200"/>
            </a:lvl1pPr>
          </a:lstStyle>
          <a:p>
            <a:pPr/>
            <a:r>
              <a:t>Texto do Título</a:t>
            </a:r>
          </a:p>
        </p:txBody>
      </p:sp>
      <p:sp>
        <p:nvSpPr>
          <p:cNvPr id="12" name="Nível de Corpo Um…"/>
          <p:cNvSpPr txBox="1"/>
          <p:nvPr>
            <p:ph type="body" sz="quarter" idx="1"/>
          </p:nvPr>
        </p:nvSpPr>
        <p:spPr>
          <a:xfrm>
            <a:off x="4049910" y="22690337"/>
            <a:ext cx="24299467" cy="10430152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8500"/>
            </a:lvl1pPr>
            <a:lvl2pPr marL="0" indent="1619951" algn="ctr">
              <a:buSzTx/>
              <a:buFontTx/>
              <a:buNone/>
              <a:defRPr sz="8500"/>
            </a:lvl2pPr>
            <a:lvl3pPr marL="0" indent="3239902" algn="ctr">
              <a:buSzTx/>
              <a:buFontTx/>
              <a:buNone/>
              <a:defRPr sz="8500"/>
            </a:lvl3pPr>
            <a:lvl4pPr marL="0" indent="4859852" algn="ctr">
              <a:buSzTx/>
              <a:buFontTx/>
              <a:buNone/>
              <a:defRPr sz="8500"/>
            </a:lvl4pPr>
            <a:lvl5pPr marL="0" indent="6479804" algn="ctr">
              <a:buSzTx/>
              <a:buFontTx/>
              <a:buNone/>
              <a:defRPr sz="85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13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21" name="Nível de Corpo Um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22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o Título"/>
          <p:cNvSpPr txBox="1"/>
          <p:nvPr>
            <p:ph type="title"/>
          </p:nvPr>
        </p:nvSpPr>
        <p:spPr>
          <a:xfrm>
            <a:off x="2210578" y="10770172"/>
            <a:ext cx="27944388" cy="17970262"/>
          </a:xfrm>
          <a:prstGeom prst="rect">
            <a:avLst/>
          </a:prstGeom>
        </p:spPr>
        <p:txBody>
          <a:bodyPr anchor="b"/>
          <a:lstStyle>
            <a:lvl1pPr>
              <a:defRPr sz="21200"/>
            </a:lvl1pPr>
          </a:lstStyle>
          <a:p>
            <a:pPr/>
            <a:r>
              <a:t>Texto do Título</a:t>
            </a:r>
          </a:p>
        </p:txBody>
      </p:sp>
      <p:sp>
        <p:nvSpPr>
          <p:cNvPr id="30" name="Nível de Corpo Um…"/>
          <p:cNvSpPr txBox="1"/>
          <p:nvPr>
            <p:ph type="body" sz="quarter" idx="1"/>
          </p:nvPr>
        </p:nvSpPr>
        <p:spPr>
          <a:xfrm>
            <a:off x="2210578" y="28910439"/>
            <a:ext cx="27944388" cy="945013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8500"/>
            </a:lvl1pPr>
            <a:lvl2pPr marL="0" indent="1619951">
              <a:buSzTx/>
              <a:buFontTx/>
              <a:buNone/>
              <a:defRPr sz="8500"/>
            </a:lvl2pPr>
            <a:lvl3pPr marL="0" indent="3239902">
              <a:buSzTx/>
              <a:buFontTx/>
              <a:buNone/>
              <a:defRPr sz="8500"/>
            </a:lvl3pPr>
            <a:lvl4pPr marL="0" indent="4859852">
              <a:buSzTx/>
              <a:buFontTx/>
              <a:buNone/>
              <a:defRPr sz="8500"/>
            </a:lvl4pPr>
            <a:lvl5pPr marL="0" indent="6479804">
              <a:buSzTx/>
              <a:buFontTx/>
              <a:buNone/>
              <a:defRPr sz="85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31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39" name="Nível de Corpo Um…"/>
          <p:cNvSpPr txBox="1"/>
          <p:nvPr>
            <p:ph type="body" sz="half" idx="1"/>
          </p:nvPr>
        </p:nvSpPr>
        <p:spPr>
          <a:xfrm>
            <a:off x="2227451" y="11500170"/>
            <a:ext cx="13769698" cy="27410408"/>
          </a:xfrm>
          <a:prstGeom prst="rect">
            <a:avLst/>
          </a:prstGeom>
        </p:spPr>
        <p:txBody>
          <a:bodyPr/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o Título"/>
          <p:cNvSpPr txBox="1"/>
          <p:nvPr>
            <p:ph type="title"/>
          </p:nvPr>
        </p:nvSpPr>
        <p:spPr>
          <a:xfrm>
            <a:off x="2231670" y="2300043"/>
            <a:ext cx="27944389" cy="8350127"/>
          </a:xfrm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48" name="Nível de Corpo Um…"/>
          <p:cNvSpPr txBox="1"/>
          <p:nvPr>
            <p:ph type="body" sz="quarter" idx="1"/>
          </p:nvPr>
        </p:nvSpPr>
        <p:spPr>
          <a:xfrm>
            <a:off x="2231675" y="10590159"/>
            <a:ext cx="13706415" cy="5190074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8500"/>
            </a:lvl1pPr>
            <a:lvl2pPr marL="0" indent="1619951">
              <a:buSzTx/>
              <a:buFontTx/>
              <a:buNone/>
              <a:defRPr b="1" sz="8500"/>
            </a:lvl2pPr>
            <a:lvl3pPr marL="0" indent="3239902">
              <a:buSzTx/>
              <a:buFontTx/>
              <a:buNone/>
              <a:defRPr b="1" sz="8500"/>
            </a:lvl3pPr>
            <a:lvl4pPr marL="0" indent="4859852">
              <a:buSzTx/>
              <a:buFontTx/>
              <a:buNone/>
              <a:defRPr b="1" sz="8500"/>
            </a:lvl4pPr>
            <a:lvl5pPr marL="0" indent="6479804">
              <a:buSzTx/>
              <a:buFontTx/>
              <a:buNone/>
              <a:defRPr b="1" sz="85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16402141" y="10590159"/>
            <a:ext cx="13773918" cy="519007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b="1" sz="8500"/>
            </a:pPr>
          </a:p>
        </p:txBody>
      </p:sp>
      <p:sp>
        <p:nvSpPr>
          <p:cNvPr id="50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exto do Título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Texto do Título</a:t>
            </a:r>
          </a:p>
        </p:txBody>
      </p:sp>
      <p:sp>
        <p:nvSpPr>
          <p:cNvPr id="58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exto do Título"/>
          <p:cNvSpPr txBox="1"/>
          <p:nvPr>
            <p:ph type="title"/>
          </p:nvPr>
        </p:nvSpPr>
        <p:spPr>
          <a:xfrm>
            <a:off x="2231670" y="2880042"/>
            <a:ext cx="10449616" cy="10080150"/>
          </a:xfrm>
          <a:prstGeom prst="rect">
            <a:avLst/>
          </a:prstGeom>
        </p:spPr>
        <p:txBody>
          <a:bodyPr anchor="b"/>
          <a:lstStyle>
            <a:lvl1pPr>
              <a:defRPr sz="11300"/>
            </a:lvl1pPr>
          </a:lstStyle>
          <a:p>
            <a:pPr/>
            <a:r>
              <a:t>Texto do Título</a:t>
            </a:r>
          </a:p>
        </p:txBody>
      </p:sp>
      <p:sp>
        <p:nvSpPr>
          <p:cNvPr id="73" name="Nível de Corpo Um…"/>
          <p:cNvSpPr txBox="1"/>
          <p:nvPr>
            <p:ph type="body" sz="half" idx="1"/>
          </p:nvPr>
        </p:nvSpPr>
        <p:spPr>
          <a:xfrm>
            <a:off x="13773917" y="6220102"/>
            <a:ext cx="16402141" cy="30700452"/>
          </a:xfrm>
          <a:prstGeom prst="rect">
            <a:avLst/>
          </a:prstGeom>
        </p:spPr>
        <p:txBody>
          <a:bodyPr/>
          <a:lstStyle>
            <a:lvl1pPr marL="809976" indent="-809976">
              <a:defRPr sz="11300"/>
            </a:lvl1pPr>
            <a:lvl2pPr marL="2544469" indent="-924517">
              <a:defRPr sz="11300"/>
            </a:lvl2pPr>
            <a:lvl3pPr marL="4316693" indent="-1076791">
              <a:defRPr sz="11300"/>
            </a:lvl3pPr>
            <a:lvl4pPr marL="6167385" indent="-1307532">
              <a:defRPr sz="11300"/>
            </a:lvl4pPr>
            <a:lvl5pPr marL="7787336" indent="-1307532">
              <a:defRPr sz="113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2231670" y="12960191"/>
            <a:ext cx="10449616" cy="2401035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5600"/>
            </a:pPr>
          </a:p>
        </p:txBody>
      </p:sp>
      <p:sp>
        <p:nvSpPr>
          <p:cNvPr id="7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o do Título"/>
          <p:cNvSpPr txBox="1"/>
          <p:nvPr>
            <p:ph type="title"/>
          </p:nvPr>
        </p:nvSpPr>
        <p:spPr>
          <a:xfrm>
            <a:off x="2231670" y="2880042"/>
            <a:ext cx="10449616" cy="10080150"/>
          </a:xfrm>
          <a:prstGeom prst="rect">
            <a:avLst/>
          </a:prstGeom>
        </p:spPr>
        <p:txBody>
          <a:bodyPr anchor="b"/>
          <a:lstStyle>
            <a:lvl1pPr>
              <a:defRPr sz="11300"/>
            </a:lvl1pPr>
          </a:lstStyle>
          <a:p>
            <a:pPr/>
            <a:r>
              <a:t>Texto do Título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13773917" y="6220102"/>
            <a:ext cx="16402141" cy="30700452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Nível de Corpo Um…"/>
          <p:cNvSpPr txBox="1"/>
          <p:nvPr>
            <p:ph type="body" sz="quarter" idx="1"/>
          </p:nvPr>
        </p:nvSpPr>
        <p:spPr>
          <a:xfrm>
            <a:off x="2231670" y="12960191"/>
            <a:ext cx="10449616" cy="2401035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5600"/>
            </a:lvl1pPr>
            <a:lvl2pPr marL="0" indent="1619951">
              <a:buSzTx/>
              <a:buFontTx/>
              <a:buNone/>
              <a:defRPr sz="5600"/>
            </a:lvl2pPr>
            <a:lvl3pPr marL="0" indent="3239902">
              <a:buSzTx/>
              <a:buFontTx/>
              <a:buNone/>
              <a:defRPr sz="5600"/>
            </a:lvl3pPr>
            <a:lvl4pPr marL="0" indent="4859852">
              <a:buSzTx/>
              <a:buFontTx/>
              <a:buNone/>
              <a:defRPr sz="5600"/>
            </a:lvl4pPr>
            <a:lvl5pPr marL="0" indent="6479804">
              <a:buSzTx/>
              <a:buFontTx/>
              <a:buNone/>
              <a:defRPr sz="5600"/>
            </a:lvl5pPr>
          </a:lstStyle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85" name="Número do Slide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o Título"/>
          <p:cNvSpPr txBox="1"/>
          <p:nvPr>
            <p:ph type="title"/>
          </p:nvPr>
        </p:nvSpPr>
        <p:spPr>
          <a:xfrm>
            <a:off x="2227451" y="2300043"/>
            <a:ext cx="27944388" cy="8350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/>
          <a:p>
            <a:pPr/>
            <a:r>
              <a:t>Texto do Título</a:t>
            </a:r>
          </a:p>
        </p:txBody>
      </p:sp>
      <p:sp>
        <p:nvSpPr>
          <p:cNvPr id="3" name="Nível de Corpo Um…"/>
          <p:cNvSpPr txBox="1"/>
          <p:nvPr>
            <p:ph type="body" idx="1"/>
          </p:nvPr>
        </p:nvSpPr>
        <p:spPr>
          <a:xfrm>
            <a:off x="2227451" y="11500170"/>
            <a:ext cx="27944388" cy="2741040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/>
          <a:p>
            <a:pPr/>
            <a:r>
              <a:t>Nível de Corpo Um</a:t>
            </a:r>
          </a:p>
          <a:p>
            <a:pPr lvl="1"/>
            <a:r>
              <a:t>Nível de Corpo Dois</a:t>
            </a:r>
          </a:p>
          <a:p>
            <a:pPr lvl="2"/>
            <a:r>
              <a:t>Nível de Corpo Três</a:t>
            </a:r>
          </a:p>
          <a:p>
            <a:pPr lvl="3"/>
            <a:r>
              <a:t>Nível de Corpo Quatro</a:t>
            </a:r>
          </a:p>
          <a:p>
            <a:pPr lvl="4"/>
            <a:r>
              <a:t>Nível de Corpo Cinco</a:t>
            </a:r>
          </a:p>
        </p:txBody>
      </p:sp>
      <p:sp>
        <p:nvSpPr>
          <p:cNvPr id="4" name="Número do Slide"/>
          <p:cNvSpPr txBox="1"/>
          <p:nvPr>
            <p:ph type="sldNum" sz="quarter" idx="2"/>
          </p:nvPr>
        </p:nvSpPr>
        <p:spPr>
          <a:xfrm>
            <a:off x="29508254" y="40840097"/>
            <a:ext cx="663585" cy="7010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4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3239902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55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809975" marR="0" indent="-809975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2563334" marR="0" indent="-943383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4385439" marR="0" indent="-1145537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6132672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7752623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9372575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10992525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12612476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14232427" marR="0" indent="-1272819" algn="l" defTabSz="3239902" rtl="0" latinLnBrk="0">
        <a:lnSpc>
          <a:spcPct val="90000"/>
        </a:lnSpc>
        <a:spcBef>
          <a:spcPts val="3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99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1814397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3628795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5443194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7257592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9071991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10886388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2700786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4515185" algn="r" defTabSz="3628795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hyperlink" Target="http://dx.doi.org/10.1001/archopht.126.7.907" TargetMode="External"/><Relationship Id="rId6" Type="http://schemas.openxmlformats.org/officeDocument/2006/relationships/hyperlink" Target="http://dx.doi.org/10.1155/2012/864958" TargetMode="External"/><Relationship Id="rId7" Type="http://schemas.openxmlformats.org/officeDocument/2006/relationships/hyperlink" Target="http://dx.doi.org/10.1136/bjophthalmol-2016-309200" TargetMode="External"/><Relationship Id="rId8" Type="http://schemas.openxmlformats.org/officeDocument/2006/relationships/hyperlink" Target="http://dx.doi.org/10.1016/j.jaapos.2014.07.157" TargetMode="Externa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1"/>
          <p:cNvSpPr txBox="1"/>
          <p:nvPr/>
        </p:nvSpPr>
        <p:spPr>
          <a:xfrm>
            <a:off x="490494" y="348843"/>
            <a:ext cx="31418300" cy="4122421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 algn="ctr" defTabSz="3239902">
              <a:lnSpc>
                <a:spcPct val="90000"/>
              </a:lnSpc>
              <a:defRPr b="1" sz="11500">
                <a:solidFill>
                  <a:srgbClr val="FFFFFF"/>
                </a:solidFill>
              </a:defRPr>
            </a:pPr>
            <a:r>
              <a:t>		</a:t>
            </a:r>
            <a:endParaRPr sz="11000"/>
          </a:p>
          <a:p>
            <a:pPr algn="ctr" defTabSz="3239902">
              <a:lnSpc>
                <a:spcPct val="90000"/>
              </a:lnSpc>
              <a:defRPr b="1" sz="9600">
                <a:solidFill>
                  <a:srgbClr val="FFFFFF"/>
                </a:solidFill>
              </a:defRPr>
            </a:pPr>
          </a:p>
          <a:p>
            <a:pPr algn="ctr" defTabSz="3239902">
              <a:lnSpc>
                <a:spcPct val="90000"/>
              </a:lnSpc>
              <a:defRPr b="1" sz="4400">
                <a:solidFill>
                  <a:srgbClr val="FFFFFF"/>
                </a:solidFill>
              </a:defRPr>
            </a:pPr>
            <a:r>
              <a:t>Jéssica Thais Campos Lopes Gonçalves; Laura Daiane Moreira de Jesus; Isadora Ferro Nogueira; Liane de Moura Santos Pereira Ferraz Baptista; Jady Foganholo; Natanael de Abreu Sousa 	</a:t>
            </a:r>
          </a:p>
        </p:txBody>
      </p:sp>
      <p:pic>
        <p:nvPicPr>
          <p:cNvPr id="95" name="Picture 4" descr="Picture 4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82366" y="425980"/>
            <a:ext cx="5269179" cy="2706573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"/>
          <p:cNvSpPr txBox="1"/>
          <p:nvPr/>
        </p:nvSpPr>
        <p:spPr>
          <a:xfrm>
            <a:off x="490493" y="4792550"/>
            <a:ext cx="31527150" cy="856406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INTRODUÇÃO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599350" y="9671594"/>
            <a:ext cx="31527152" cy="856405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RELATO DE CASO</a:t>
            </a:r>
          </a:p>
        </p:txBody>
      </p:sp>
      <p:sp>
        <p:nvSpPr>
          <p:cNvPr id="98" name="TextBox 15"/>
          <p:cNvSpPr txBox="1"/>
          <p:nvPr/>
        </p:nvSpPr>
        <p:spPr>
          <a:xfrm>
            <a:off x="512240" y="35718517"/>
            <a:ext cx="31373220" cy="856405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REFERÊNCIAS</a:t>
            </a:r>
          </a:p>
        </p:txBody>
      </p:sp>
      <p:sp>
        <p:nvSpPr>
          <p:cNvPr id="99" name="TextBox 22"/>
          <p:cNvSpPr txBox="1"/>
          <p:nvPr/>
        </p:nvSpPr>
        <p:spPr>
          <a:xfrm>
            <a:off x="6135015" y="583699"/>
            <a:ext cx="25985804" cy="22446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75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BAIXA ACUIDADE VISUAL SECUNDÁRIA À FÓVEA PLANA: UM RELATO DE CASO</a:t>
            </a:r>
          </a:p>
        </p:txBody>
      </p:sp>
      <p:sp>
        <p:nvSpPr>
          <p:cNvPr id="100" name="CaixaDeTexto 31"/>
          <p:cNvSpPr txBox="1"/>
          <p:nvPr/>
        </p:nvSpPr>
        <p:spPr>
          <a:xfrm>
            <a:off x="523705" y="27445014"/>
            <a:ext cx="8337026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Figura 1. OCT de olho direito</a:t>
            </a:r>
          </a:p>
        </p:txBody>
      </p:sp>
      <p:sp>
        <p:nvSpPr>
          <p:cNvPr id="101" name="CaixaDeTexto 32"/>
          <p:cNvSpPr txBox="1"/>
          <p:nvPr/>
        </p:nvSpPr>
        <p:spPr>
          <a:xfrm>
            <a:off x="536213" y="5962970"/>
            <a:ext cx="31326861" cy="430629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457200" algn="just">
              <a:lnSpc>
                <a:spcPct val="150000"/>
              </a:lnSpc>
              <a:defRPr sz="4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O termo fóvea plana (FP) é definido pelo aplanamento da depressão foveal associada a  uma continuidade de todas as camadas neuroretinianas nesta área. Tipicamente esta condição se apresenta de forma bilateral, associada a uma baixa da acuidade visual que pode variar de 20/20 a 20/400. Pode ser associada a algumas condições como aniridia e albinismo, sendo raro o achado isolado de hipoplasia foveal.</a:t>
            </a:r>
          </a:p>
        </p:txBody>
      </p:sp>
      <p:pic>
        <p:nvPicPr>
          <p:cNvPr id="102" name="Imagem 1" descr="Imagem 1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 rot="21574633">
            <a:off x="531254" y="17717270"/>
            <a:ext cx="9842539" cy="9487214"/>
          </a:xfrm>
          <a:prstGeom prst="rect">
            <a:avLst/>
          </a:prstGeom>
          <a:ln w="12700">
            <a:miter lim="400000"/>
          </a:ln>
        </p:spPr>
      </p:pic>
      <p:pic>
        <p:nvPicPr>
          <p:cNvPr id="103" name="Imagem 2" descr="Imagem 2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11801908" y="17809068"/>
            <a:ext cx="9620787" cy="9303618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CaixaDeTexto 27"/>
          <p:cNvSpPr txBox="1"/>
          <p:nvPr/>
        </p:nvSpPr>
        <p:spPr>
          <a:xfrm>
            <a:off x="11678380" y="27462120"/>
            <a:ext cx="7201343" cy="5848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>
              <a:defRPr sz="35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Figura 2. OCT de olho esquerdo</a:t>
            </a:r>
          </a:p>
        </p:txBody>
      </p:sp>
      <p:sp>
        <p:nvSpPr>
          <p:cNvPr id="105" name="CaixaDeTexto 9"/>
          <p:cNvSpPr txBox="1"/>
          <p:nvPr/>
        </p:nvSpPr>
        <p:spPr>
          <a:xfrm>
            <a:off x="672673" y="10761416"/>
            <a:ext cx="31052354" cy="7023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indent="457200" algn="just">
              <a:lnSpc>
                <a:spcPct val="150000"/>
              </a:lnSpc>
              <a:defRPr sz="42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Paciente, sexo feminino, 24 anos, queixa de embaçamento visual progressivo em olho esquerdo há 2 anos. Em investigação para lúpus e em uso de duloxetina para modulação de dor lombar crônica. Relata esotropia desde a infância, durante a qual fez uso de oclusão, e LASIK em ambos os olhos (AO) há 8 anos. Apresenta a melhor acuidade visual corrigida 20/25 em AO. Ao exame, apresenta diplopia ao teste do filtro vermelho com reflexos pupilares e teste de Ishihara normais. Biomicroscopia encontrava-se sem alterações e fundoscopia apresentava fóvea plana em AO. A Tomografia de Coerência Óptica (OCT) demonstrou ausência da depressão foveal e continuidade das camadas internas da retina em AO (figuras 1 e 2). Orientada sobre seu diagnóstico clínico, foi prescrito corrreção visual e recomendado acompanhamento anual de rotina.</a:t>
            </a:r>
          </a:p>
        </p:txBody>
      </p:sp>
      <p:sp>
        <p:nvSpPr>
          <p:cNvPr id="106" name="TextBox 7"/>
          <p:cNvSpPr txBox="1"/>
          <p:nvPr/>
        </p:nvSpPr>
        <p:spPr>
          <a:xfrm>
            <a:off x="435274" y="28396453"/>
            <a:ext cx="31527152" cy="856406"/>
          </a:xfrm>
          <a:prstGeom prst="rect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miter lim="400000"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54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r>
              <a:t>DISCUSSÃO </a:t>
            </a:r>
          </a:p>
        </p:txBody>
      </p:sp>
      <p:sp>
        <p:nvSpPr>
          <p:cNvPr id="107" name="CaixaDeTexto 19"/>
          <p:cNvSpPr txBox="1"/>
          <p:nvPr/>
        </p:nvSpPr>
        <p:spPr>
          <a:xfrm>
            <a:off x="557959" y="29473081"/>
            <a:ext cx="31281782" cy="71018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indent="457200" algn="just">
              <a:lnSpc>
                <a:spcPct val="150000"/>
              </a:lnSpc>
              <a:defRPr sz="4200"/>
            </a:pPr>
            <a:r>
              <a:t>A etiologia da fóvea plana (FP) ainda não está totalmente esclarecida, mas pode ser relacionada a alguns fatores genéticos e não genéticos, como a prematuridade. O caso relatado descreve uma paciente com baixa acuidade visual, sem outras alterações oftamológicas, em virtude da presença de fóvea plana. Este achado de forma isolada torna-o singular, pois a maioria ocorre de forma associada a outras patologias oculares. Essa condição pode ser classificada através de graus, sendo a do paciente a ausência de depressão foveal, correspondente ao grau 2. Com o advento de exames complementares, como o OCT, surge uma </a:t>
            </a:r>
            <a:r>
              <a:t>ferramenta rápida e útil para auxiliar no diagn</a:t>
            </a:r>
            <a:r>
              <a:t>ó</a:t>
            </a:r>
            <a:r>
              <a:t>stico. </a:t>
            </a:r>
          </a:p>
          <a:p>
            <a:pPr indent="457200" algn="just">
              <a:lnSpc>
                <a:spcPct val="150000"/>
              </a:lnSpc>
              <a:defRPr sz="4200"/>
            </a:pPr>
          </a:p>
        </p:txBody>
      </p:sp>
      <p:sp>
        <p:nvSpPr>
          <p:cNvPr id="108" name="Shape 59"/>
          <p:cNvSpPr txBox="1"/>
          <p:nvPr/>
        </p:nvSpPr>
        <p:spPr>
          <a:xfrm>
            <a:off x="488057" y="36934309"/>
            <a:ext cx="30668380" cy="6060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/>
          <a:p>
            <a:pPr marL="962526" indent="-962526" algn="just" defTabSz="457200">
              <a:buSzPct val="100000"/>
              <a:buAutoNum type="arabicPeriod" startAt="1"/>
              <a:defRPr sz="4100"/>
            </a:pPr>
            <a:r>
              <a:t>MARMOR, M. F. et al. </a:t>
            </a:r>
            <a:r>
              <a:rPr b="1"/>
              <a:t>Visual Insignificance of the Foveal Pit</a:t>
            </a:r>
            <a:r>
              <a:t>. Archives Of Ophthalmology, v. 126, n. 7, p.907-913, 14 jul. 2008. American Medical Association (AMA).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5" invalidUrl="" action="" tgtFrame="" tooltip="" history="1" highlightClick="0" endSnd="0"/>
              </a:rPr>
              <a:t>http://dx.doi.org/10.1001/archopht.126.7.907</a:t>
            </a:r>
            <a:r>
              <a:t>.</a:t>
            </a:r>
          </a:p>
          <a:p>
            <a:pPr marL="962526" indent="-962526" algn="just" defTabSz="457200">
              <a:buSzPct val="100000"/>
              <a:buAutoNum type="arabicPeriod" startAt="1"/>
              <a:defRPr sz="4100"/>
            </a:pPr>
            <a:r>
              <a:t>MOTA, A. et al. </a:t>
            </a:r>
            <a:r>
              <a:rPr b="1"/>
              <a:t>Isolated Foveal Hypoplasia: Tomographic, Angiographic and Autofluorescence Patterns.</a:t>
            </a:r>
            <a:r>
              <a:t> Case Reports In Ophthalmological Medicine, v. 2012, p.1-3, 2012. Hindawi Limited.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6" invalidUrl="" action="" tgtFrame="" tooltip="" history="1" highlightClick="0" endSnd="0"/>
              </a:rPr>
              <a:t>http://dx.doi.org/10.1155/2012/864958</a:t>
            </a:r>
            <a:r>
              <a:t>.</a:t>
            </a:r>
          </a:p>
          <a:p>
            <a:pPr marL="962526" indent="-962526" algn="just" defTabSz="457200">
              <a:buSzPct val="100000"/>
              <a:buAutoNum type="arabicPeriod" startAt="1"/>
              <a:defRPr sz="4100"/>
            </a:pPr>
            <a:r>
              <a:t>PAKZAD-VAEZI, K. et al. </a:t>
            </a:r>
            <a:r>
              <a:rPr b="1"/>
              <a:t>Optical coherence tomography angiography of foveal hypoplasia.</a:t>
            </a:r>
            <a:r>
              <a:t> British Journal Of Ophthalmology, v. 101, n. 7, p.985-988, 29 nov. 2016. BMJ.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7" invalidUrl="" action="" tgtFrame="" tooltip="" history="1" highlightClick="0" endSnd="0"/>
              </a:rPr>
              <a:t>http://dx.doi.org/10.1136/bjophthalmol-2016-309200</a:t>
            </a:r>
            <a:r>
              <a:t>.</a:t>
            </a:r>
          </a:p>
          <a:p>
            <a:pPr marL="962526" indent="-962526" algn="just" defTabSz="457200">
              <a:buSzPct val="100000"/>
              <a:buAutoNum type="arabicPeriod" startAt="1"/>
              <a:defRPr sz="4100"/>
            </a:pPr>
            <a:r>
              <a:t>NOVAL, S. et al. </a:t>
            </a:r>
            <a:r>
              <a:rPr b="1"/>
              <a:t>Incidence of fovea plana in normal children</a:t>
            </a:r>
            <a:r>
              <a:t>. Journal Of American Association For Pediatric Ophthalmology And Strabismus, v. 18, n. 5, p.471-475, out. 2014. Elsevier BV. </a:t>
            </a:r>
            <a:r>
              <a:rPr u="sng">
                <a:solidFill>
                  <a:srgbClr val="0563C1"/>
                </a:solidFill>
                <a:uFill>
                  <a:solidFill>
                    <a:srgbClr val="0563C1"/>
                  </a:solidFill>
                </a:uFill>
                <a:hlinkClick r:id="rId8" invalidUrl="" action="" tgtFrame="" tooltip="" history="1" highlightClick="0" endSnd="0"/>
              </a:rPr>
              <a:t>http://dx.doi.org/10.1016/j.jaapos.2014.07.157</a:t>
            </a:r>
            <a:r>
              <a:t>.</a:t>
            </a:r>
          </a:p>
          <a:p>
            <a:pPr marL="962526" indent="-962526" algn="just" defTabSz="457200">
              <a:buSzPct val="100000"/>
              <a:buAutoNum type="arabicPeriod" startAt="1"/>
              <a:defRPr sz="4100"/>
            </a:pPr>
            <a:r>
              <a:t>KONDO, H. </a:t>
            </a:r>
            <a:r>
              <a:rPr b="1"/>
              <a:t>Foveal hypoplasia and optical coherence tomographic imaging.</a:t>
            </a:r>
            <a:r>
              <a:t> Taiwan Journal Of Ophthalmology, v. 8, n. 4, p.181-188, 2018. Medknow. http://dx.doi.org/10.4103/tjo.tjo_101_18.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3628795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71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