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65" r:id="rId16"/>
    <p:sldId id="26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2602B-722D-41F0-BE37-A45D18345166}" type="datetimeFigureOut">
              <a:rPr lang="pt-BR" smtClean="0"/>
              <a:t>27/01/2020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D3764-8FFA-4215-BE9E-2CF862F1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42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Iraci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7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Claudia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cramer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44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Zacarkim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35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Fernando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guimaraes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1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Raul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borba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31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Rafael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kochan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66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silmara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D3764-8FFA-4215-BE9E-2CF862F1BB2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8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METHOTREXATE : SURGICAL CASE SERIES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pt-BR" dirty="0" smtClean="0"/>
          </a:p>
          <a:p>
            <a:r>
              <a:rPr lang="pt-BR" dirty="0" err="1" smtClean="0"/>
              <a:t>Fellowship</a:t>
            </a:r>
            <a:r>
              <a:rPr lang="pt-BR" dirty="0" smtClean="0"/>
              <a:t> 1 retina clínica e cirúrgica </a:t>
            </a:r>
            <a:r>
              <a:rPr lang="pt-BR" dirty="0" err="1" smtClean="0"/>
              <a:t>bianca</a:t>
            </a:r>
            <a:r>
              <a:rPr lang="pt-BR" dirty="0" smtClean="0"/>
              <a:t> </a:t>
            </a:r>
            <a:r>
              <a:rPr lang="pt-BR" dirty="0" err="1" smtClean="0"/>
              <a:t>luiza</a:t>
            </a:r>
            <a:r>
              <a:rPr lang="pt-BR" dirty="0" smtClean="0"/>
              <a:t> </a:t>
            </a:r>
            <a:r>
              <a:rPr lang="pt-BR" dirty="0" err="1" smtClean="0"/>
              <a:t>valduga</a:t>
            </a:r>
            <a:r>
              <a:rPr lang="pt-BR" dirty="0" smtClean="0"/>
              <a:t> </a:t>
            </a:r>
            <a:r>
              <a:rPr lang="pt-BR" dirty="0" err="1" smtClean="0"/>
              <a:t>guareschi</a:t>
            </a:r>
            <a:endParaRPr lang="pt-BR" dirty="0"/>
          </a:p>
          <a:p>
            <a:r>
              <a:rPr lang="pt-BR" dirty="0" smtClean="0"/>
              <a:t>Orientador: </a:t>
            </a:r>
            <a:r>
              <a:rPr lang="pt-BR" dirty="0" err="1" smtClean="0"/>
              <a:t>joão</a:t>
            </a:r>
            <a:r>
              <a:rPr lang="pt-BR" dirty="0" smtClean="0"/>
              <a:t> Guilherme oliveira de </a:t>
            </a:r>
            <a:r>
              <a:rPr lang="pt-BR" dirty="0" err="1" smtClean="0"/>
              <a:t>moraes</a:t>
            </a:r>
            <a:endParaRPr lang="pt-BR" dirty="0"/>
          </a:p>
        </p:txBody>
      </p:sp>
      <p:pic>
        <p:nvPicPr>
          <p:cNvPr id="4" name="Picture 2" descr="Retina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38" y="165964"/>
            <a:ext cx="4404030" cy="1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93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68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4888" y="1098566"/>
            <a:ext cx="6784687" cy="564380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630" y="1098566"/>
            <a:ext cx="6235446" cy="56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2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68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359"/>
            <a:ext cx="6185033" cy="54939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39" y="1273359"/>
            <a:ext cx="6174637" cy="54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68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865" y="1111617"/>
            <a:ext cx="6486664" cy="538454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616" y="1111617"/>
            <a:ext cx="6204384" cy="53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30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68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8425" y="1085280"/>
            <a:ext cx="6281637" cy="56388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71" y="1085280"/>
            <a:ext cx="7005329" cy="56055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068" y="892845"/>
            <a:ext cx="6607277" cy="60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1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68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4" y="1117650"/>
            <a:ext cx="6131796" cy="54958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9" y="1117650"/>
            <a:ext cx="6152833" cy="54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40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complicações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9066" y="2706688"/>
            <a:ext cx="10030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Nenhuma complicação </a:t>
            </a:r>
            <a:r>
              <a:rPr lang="pt-BR" sz="2400" dirty="0" err="1" smtClean="0"/>
              <a:t>intra-operatória</a:t>
            </a:r>
            <a:r>
              <a:rPr lang="pt-BR" sz="2400" dirty="0" smtClean="0"/>
              <a:t>;</a:t>
            </a: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Mudança transitória da coloração da íris;</a:t>
            </a: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Dois pacientes evoluíram com PVR e um deles associado a </a:t>
            </a:r>
            <a:r>
              <a:rPr lang="pt-BR" sz="2400" dirty="0" err="1" smtClean="0"/>
              <a:t>reDR</a:t>
            </a:r>
            <a:r>
              <a:rPr lang="pt-BR" sz="2400" dirty="0" smtClean="0"/>
              <a:t> sendo submetido a nova VVPP;</a:t>
            </a: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8777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Conclusão</a:t>
            </a:r>
            <a:endParaRPr lang="pt-BR" dirty="0"/>
          </a:p>
        </p:txBody>
      </p:sp>
      <p:pic>
        <p:nvPicPr>
          <p:cNvPr id="3" name="Picture 2" descr="Retina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05" y="101312"/>
            <a:ext cx="4404030" cy="1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79066" y="2706688"/>
            <a:ext cx="10030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Amostra com n reduzido;</a:t>
            </a: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Taxa de PVR ainda considerável com o esquema de uso do MTX avaliado nesse estudo;</a:t>
            </a: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Hipótese de inibição contínua prolongada através da série de injeções de MTX tenha resultado mais satisfatório;</a:t>
            </a: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3356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1283650" y="5242559"/>
            <a:ext cx="9904459" cy="1371599"/>
          </a:xfrm>
        </p:spPr>
        <p:txBody>
          <a:bodyPr>
            <a:normAutofit/>
          </a:bodyPr>
          <a:lstStyle/>
          <a:p>
            <a:r>
              <a:rPr lang="pt-BR" sz="2800" b="1" smtClean="0"/>
              <a:t>OBRIGADA!</a:t>
            </a:r>
            <a:endParaRPr lang="pt-BR" sz="2800" b="1" dirty="0" smtClean="0"/>
          </a:p>
          <a:p>
            <a:r>
              <a:rPr lang="pt-BR" sz="2800" b="1" dirty="0" smtClean="0"/>
              <a:t>BIAGUARESCHI@GMAIL.COM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938169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17600" y="2456873"/>
            <a:ext cx="10030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PVR ocorre em 5 a 10% dos casos de DR, porém corresponde à 75% das causas de </a:t>
            </a:r>
            <a:r>
              <a:rPr lang="pt-BR" sz="2400" dirty="0" err="1" smtClean="0"/>
              <a:t>reDR</a:t>
            </a:r>
            <a:r>
              <a:rPr lang="pt-BR" sz="2400" dirty="0" smtClean="0"/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Processo de proliferação aberrante se estende até 60 a 90 dias;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MTX inibe a </a:t>
            </a:r>
            <a:r>
              <a:rPr lang="pt-BR" sz="2400" dirty="0" err="1" smtClean="0"/>
              <a:t>diidro-folatoredutase</a:t>
            </a:r>
            <a:r>
              <a:rPr lang="pt-BR" sz="2400" dirty="0" smtClean="0"/>
              <a:t> (bloqueia a via do ácido fólico) bloqueando a síntese de DNA e RNA;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Ainda não há tratamento estabelecido para a prevenção dessa complicação temida por todo cirurgião de retina e vítreo;</a:t>
            </a:r>
            <a:endParaRPr lang="pt-BR" sz="2400" dirty="0"/>
          </a:p>
        </p:txBody>
      </p:sp>
      <p:pic>
        <p:nvPicPr>
          <p:cNvPr id="4" name="Picture 2" descr="Retina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38" y="165964"/>
            <a:ext cx="4404030" cy="1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99"/>
            <a:ext cx="10912007" cy="195810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1258924"/>
            <a:ext cx="11388436" cy="262519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5" y="3772519"/>
            <a:ext cx="91630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 smtClean="0"/>
              <a:t>objetivo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50121" y="2401455"/>
            <a:ext cx="9088582" cy="3477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Avaliar o uso do MTX na infusão do BSS associado a injeção única de MTX ao final do procedimento para a profilaxia do PVR no descolamento de retina.</a:t>
            </a:r>
            <a:endParaRPr lang="pt-BR" sz="4400" dirty="0"/>
          </a:p>
        </p:txBody>
      </p:sp>
      <p:pic>
        <p:nvPicPr>
          <p:cNvPr id="4" name="Picture 2" descr="Retina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38" y="165964"/>
            <a:ext cx="4404030" cy="1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6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</a:t>
            </a:r>
            <a:endParaRPr lang="pt-BR" dirty="0"/>
          </a:p>
        </p:txBody>
      </p:sp>
      <p:pic>
        <p:nvPicPr>
          <p:cNvPr id="4" name="Picture 2" descr="Retina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38" y="165964"/>
            <a:ext cx="4404030" cy="1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79066" y="2549642"/>
            <a:ext cx="10030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Estudo Retrospectivo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/>
              <a:t>S</a:t>
            </a:r>
            <a:r>
              <a:rPr lang="pt-BR" sz="2400" dirty="0" smtClean="0"/>
              <a:t>érie </a:t>
            </a:r>
            <a:r>
              <a:rPr lang="pt-BR" sz="2400" dirty="0"/>
              <a:t>de 12 casos </a:t>
            </a:r>
            <a:r>
              <a:rPr lang="pt-BR" sz="2400" dirty="0" smtClean="0"/>
              <a:t>de DR submetidos </a:t>
            </a:r>
            <a:r>
              <a:rPr lang="pt-BR" sz="2400" dirty="0"/>
              <a:t>à </a:t>
            </a:r>
            <a:r>
              <a:rPr lang="pt-BR" sz="2400" dirty="0" smtClean="0"/>
              <a:t>VVPP </a:t>
            </a:r>
            <a:r>
              <a:rPr lang="pt-BR" sz="2400" dirty="0"/>
              <a:t>associado ao uso de MTX na infusão do BSS e injeção única de MTX na dose de 200 a 400 µ </a:t>
            </a:r>
            <a:r>
              <a:rPr lang="pt-BR" sz="2400" dirty="0" err="1"/>
              <a:t>intravítrea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Seguimento mínimo de 3 meses;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smtClean="0"/>
              <a:t>Resultados: presença de PVR e ou </a:t>
            </a:r>
            <a:r>
              <a:rPr lang="pt-BR" sz="2400" dirty="0" err="1" smtClean="0"/>
              <a:t>reDR</a:t>
            </a:r>
            <a:r>
              <a:rPr lang="pt-BR" sz="2400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3575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</a:t>
            </a:r>
            <a:endParaRPr lang="pt-BR" dirty="0"/>
          </a:p>
        </p:txBody>
      </p:sp>
      <p:pic>
        <p:nvPicPr>
          <p:cNvPr id="4" name="Picture 2" descr="Retina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38" y="165964"/>
            <a:ext cx="4404030" cy="1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79066" y="2706688"/>
            <a:ext cx="100306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/>
              <a:t>Todos os pacientes foram operados pelo mesmo cirurgião;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 err="1"/>
              <a:t>Tamponantes</a:t>
            </a:r>
            <a:r>
              <a:rPr lang="pt-BR" sz="2400" dirty="0"/>
              <a:t> usados: OS 2000, OS 5000, SF6 e C3F8;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400" dirty="0"/>
              <a:t>Foram realizados </a:t>
            </a:r>
            <a:r>
              <a:rPr lang="pt-BR" sz="2400" dirty="0" err="1"/>
              <a:t>retinectomia</a:t>
            </a:r>
            <a:r>
              <a:rPr lang="pt-BR" sz="2400" dirty="0"/>
              <a:t> relaxante, </a:t>
            </a:r>
            <a:r>
              <a:rPr lang="pt-BR" sz="2400" dirty="0" err="1"/>
              <a:t>peeling</a:t>
            </a:r>
            <a:r>
              <a:rPr lang="pt-BR" sz="2400" dirty="0"/>
              <a:t> de membranas </a:t>
            </a:r>
            <a:r>
              <a:rPr lang="pt-BR" sz="2400" dirty="0" err="1"/>
              <a:t>epi</a:t>
            </a:r>
            <a:r>
              <a:rPr lang="pt-BR" sz="2400" dirty="0"/>
              <a:t> e </a:t>
            </a:r>
            <a:r>
              <a:rPr lang="pt-BR" sz="2400" dirty="0" err="1"/>
              <a:t>subretinianas</a:t>
            </a:r>
            <a:r>
              <a:rPr lang="pt-BR" sz="2400" dirty="0"/>
              <a:t>, </a:t>
            </a:r>
            <a:r>
              <a:rPr lang="pt-BR" sz="2400" dirty="0" err="1"/>
              <a:t>endolaser</a:t>
            </a:r>
            <a:r>
              <a:rPr lang="pt-BR" sz="2400" dirty="0"/>
              <a:t> e </a:t>
            </a:r>
            <a:r>
              <a:rPr lang="pt-BR" sz="2400" dirty="0" err="1"/>
              <a:t>endocauterização</a:t>
            </a:r>
            <a:r>
              <a:rPr lang="pt-BR" sz="2400" dirty="0"/>
              <a:t> de acordo com a necessidade de cada caso avaliado pelo cirurgião no </a:t>
            </a:r>
            <a:r>
              <a:rPr lang="pt-BR" sz="2400" dirty="0" err="1"/>
              <a:t>intra-operatório</a:t>
            </a:r>
            <a:r>
              <a:rPr lang="pt-BR" sz="2400" dirty="0"/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809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089557"/>
              </p:ext>
            </p:extLst>
          </p:nvPr>
        </p:nvGraphicFramePr>
        <p:xfrm>
          <a:off x="1324623" y="166255"/>
          <a:ext cx="9539577" cy="6587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6692">
                  <a:extLst>
                    <a:ext uri="{9D8B030D-6E8A-4147-A177-3AD203B41FA5}">
                      <a16:colId xmlns:a16="http://schemas.microsoft.com/office/drawing/2014/main" val="3670937992"/>
                    </a:ext>
                  </a:extLst>
                </a:gridCol>
                <a:gridCol w="1512218">
                  <a:extLst>
                    <a:ext uri="{9D8B030D-6E8A-4147-A177-3AD203B41FA5}">
                      <a16:colId xmlns:a16="http://schemas.microsoft.com/office/drawing/2014/main" val="2007155156"/>
                    </a:ext>
                  </a:extLst>
                </a:gridCol>
                <a:gridCol w="745564">
                  <a:extLst>
                    <a:ext uri="{9D8B030D-6E8A-4147-A177-3AD203B41FA5}">
                      <a16:colId xmlns:a16="http://schemas.microsoft.com/office/drawing/2014/main" val="3830260342"/>
                    </a:ext>
                  </a:extLst>
                </a:gridCol>
                <a:gridCol w="1357182">
                  <a:extLst>
                    <a:ext uri="{9D8B030D-6E8A-4147-A177-3AD203B41FA5}">
                      <a16:colId xmlns:a16="http://schemas.microsoft.com/office/drawing/2014/main" val="2122460079"/>
                    </a:ext>
                  </a:extLst>
                </a:gridCol>
                <a:gridCol w="1949378">
                  <a:extLst>
                    <a:ext uri="{9D8B030D-6E8A-4147-A177-3AD203B41FA5}">
                      <a16:colId xmlns:a16="http://schemas.microsoft.com/office/drawing/2014/main" val="1138414079"/>
                    </a:ext>
                  </a:extLst>
                </a:gridCol>
                <a:gridCol w="1049258">
                  <a:extLst>
                    <a:ext uri="{9D8B030D-6E8A-4147-A177-3AD203B41FA5}">
                      <a16:colId xmlns:a16="http://schemas.microsoft.com/office/drawing/2014/main" val="2106215828"/>
                    </a:ext>
                  </a:extLst>
                </a:gridCol>
                <a:gridCol w="449532">
                  <a:extLst>
                    <a:ext uri="{9D8B030D-6E8A-4147-A177-3AD203B41FA5}">
                      <a16:colId xmlns:a16="http://schemas.microsoft.com/office/drawing/2014/main" val="519021459"/>
                    </a:ext>
                  </a:extLst>
                </a:gridCol>
                <a:gridCol w="1589753">
                  <a:extLst>
                    <a:ext uri="{9D8B030D-6E8A-4147-A177-3AD203B41FA5}">
                      <a16:colId xmlns:a16="http://schemas.microsoft.com/office/drawing/2014/main" val="4274584975"/>
                    </a:ext>
                  </a:extLst>
                </a:gridCol>
              </a:tblGrid>
              <a:tr h="599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Clinical</a:t>
                      </a:r>
                      <a:r>
                        <a:rPr lang="pt-B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Case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Tamponante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MTX </a:t>
                      </a: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intravitreal</a:t>
                      </a:r>
                      <a:r>
                        <a:rPr lang="pt-B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injection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Infusion</a:t>
                      </a:r>
                      <a:r>
                        <a:rPr lang="pt-B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MTX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4192719743"/>
                  </a:ext>
                </a:extLst>
              </a:tr>
              <a:tr h="418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BVN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ReDR</a:t>
                      </a: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PVR Cp2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5000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 µ/0,1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2037453195"/>
                  </a:ext>
                </a:extLst>
              </a:tr>
              <a:tr h="231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IBPM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2000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 µ/0,1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1443004150"/>
                  </a:ext>
                </a:extLst>
              </a:tr>
              <a:tr h="462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ReDR with PVR Cp1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5000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2735692060"/>
                  </a:ext>
                </a:extLst>
              </a:tr>
              <a:tr h="231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MZ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DRR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2000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3600433689"/>
                  </a:ext>
                </a:extLst>
              </a:tr>
              <a:tr h="231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FCVG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C3F8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3072959880"/>
                  </a:ext>
                </a:extLst>
              </a:tr>
              <a:tr h="462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RBS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ReDR with PVR Cp1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5000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2713417277"/>
                  </a:ext>
                </a:extLst>
              </a:tr>
              <a:tr h="4628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JAV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DRT + large retinectomy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5000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PVR subrretiniano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721562253"/>
                  </a:ext>
                </a:extLst>
              </a:tr>
              <a:tr h="231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SF6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PVR 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960433061"/>
                  </a:ext>
                </a:extLst>
              </a:tr>
              <a:tr h="48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SAGL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 + PVR Cp2 + retinectomia inferior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2000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ReDR with PVR Cp3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2019331135"/>
                  </a:ext>
                </a:extLst>
              </a:tr>
              <a:tr h="6834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RK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ReDR with PVR Cp2 – ROS + peeling + retinectomy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Afácico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5000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103829875"/>
                  </a:ext>
                </a:extLst>
              </a:tr>
              <a:tr h="674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OAE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ReDR + PVR Cp3 + retinectomia + antiVEGF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5000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2774265346"/>
                  </a:ext>
                </a:extLst>
              </a:tr>
              <a:tr h="4248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GTSC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DRR + hemosubretiniana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2000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PVR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2245374103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DRR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IOL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SF6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 µ/0,05 ml</a:t>
                      </a:r>
                      <a:endParaRPr lang="pt-BR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Without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PVR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:a16="http://schemas.microsoft.com/office/drawing/2014/main" val="3209805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37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68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523"/>
            <a:ext cx="6037666" cy="51310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1236865"/>
            <a:ext cx="5921477" cy="521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6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pt-BR" dirty="0" err="1" smtClean="0"/>
              <a:t>Pré</a:t>
            </a:r>
            <a:r>
              <a:rPr lang="pt-BR" dirty="0"/>
              <a:t> </a:t>
            </a:r>
            <a:r>
              <a:rPr lang="pt-BR" dirty="0" smtClean="0"/>
              <a:t>operatório X Pós operatório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2555"/>
            <a:ext cx="6476007" cy="57418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461" y="1022555"/>
            <a:ext cx="6469363" cy="574188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442" y="116450"/>
            <a:ext cx="8128713" cy="66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67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517</TotalTime>
  <Words>528</Words>
  <Application>Microsoft Office PowerPoint</Application>
  <PresentationFormat>Widescreen</PresentationFormat>
  <Paragraphs>175</Paragraphs>
  <Slides>17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Trebuchet MS</vt:lpstr>
      <vt:lpstr>Tw Cen MT</vt:lpstr>
      <vt:lpstr>Circuito</vt:lpstr>
      <vt:lpstr>METHOTREXATE : SURGICAL CASE SERIES</vt:lpstr>
      <vt:lpstr>introdução</vt:lpstr>
      <vt:lpstr>Apresentação do PowerPoint</vt:lpstr>
      <vt:lpstr>objetivo</vt:lpstr>
      <vt:lpstr>Método</vt:lpstr>
      <vt:lpstr>Método</vt:lpstr>
      <vt:lpstr>Apresentação do PowerPoint</vt:lpstr>
      <vt:lpstr>Pré operatório X Pós operatório</vt:lpstr>
      <vt:lpstr>Pré operatório X Pós operatório</vt:lpstr>
      <vt:lpstr>Pré operatório X Pós operatório</vt:lpstr>
      <vt:lpstr>Pré operatório X Pós operatório</vt:lpstr>
      <vt:lpstr>Pré operatório X Pós operatório</vt:lpstr>
      <vt:lpstr>Pré operatório X Pós operatório</vt:lpstr>
      <vt:lpstr>Pré operatório X Pós operatório</vt:lpstr>
      <vt:lpstr>complicações</vt:lpstr>
      <vt:lpstr>Conclusão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METHOTREXATE : SURGICAL CASE SERIES</dc:title>
  <dc:creator>HP</dc:creator>
  <cp:lastModifiedBy>HP</cp:lastModifiedBy>
  <cp:revision>29</cp:revision>
  <dcterms:created xsi:type="dcterms:W3CDTF">2020-01-27T16:34:31Z</dcterms:created>
  <dcterms:modified xsi:type="dcterms:W3CDTF">2020-01-28T01:11:47Z</dcterms:modified>
</cp:coreProperties>
</file>