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</p:sldIdLst>
  <p:sldSz cx="6858000" cy="12192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66" d="100"/>
          <a:sy n="66" d="100"/>
        </p:scale>
        <p:origin x="2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A764-6399-4214-93CE-8D872238F229}" type="datetimeFigureOut">
              <a:rPr lang="pt-BR" smtClean="0"/>
              <a:t>19/01/2020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5A64-E3DC-4DFD-9913-82B340D99B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18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A764-6399-4214-93CE-8D872238F229}" type="datetimeFigureOut">
              <a:rPr lang="pt-BR" smtClean="0"/>
              <a:t>19/01/2020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5A64-E3DC-4DFD-9913-82B340D99B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56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A764-6399-4214-93CE-8D872238F229}" type="datetimeFigureOut">
              <a:rPr lang="pt-BR" smtClean="0"/>
              <a:t>19/01/2020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5A64-E3DC-4DFD-9913-82B340D99B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59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A764-6399-4214-93CE-8D872238F229}" type="datetimeFigureOut">
              <a:rPr lang="pt-BR" smtClean="0"/>
              <a:t>19/01/2020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5A64-E3DC-4DFD-9913-82B340D99B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46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A764-6399-4214-93CE-8D872238F229}" type="datetimeFigureOut">
              <a:rPr lang="pt-BR" smtClean="0"/>
              <a:t>19/01/2020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5A64-E3DC-4DFD-9913-82B340D99B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83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A764-6399-4214-93CE-8D872238F229}" type="datetimeFigureOut">
              <a:rPr lang="pt-BR" smtClean="0"/>
              <a:t>19/01/2020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5A64-E3DC-4DFD-9913-82B340D99B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75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A764-6399-4214-93CE-8D872238F229}" type="datetimeFigureOut">
              <a:rPr lang="pt-BR" smtClean="0"/>
              <a:t>19/01/2020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5A64-E3DC-4DFD-9913-82B340D99B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27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A764-6399-4214-93CE-8D872238F229}" type="datetimeFigureOut">
              <a:rPr lang="pt-BR" smtClean="0"/>
              <a:t>19/01/2020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5A64-E3DC-4DFD-9913-82B340D99B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28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A764-6399-4214-93CE-8D872238F229}" type="datetimeFigureOut">
              <a:rPr lang="pt-BR" smtClean="0"/>
              <a:t>19/01/2020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5A64-E3DC-4DFD-9913-82B340D99B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90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A764-6399-4214-93CE-8D872238F229}" type="datetimeFigureOut">
              <a:rPr lang="pt-BR" smtClean="0"/>
              <a:t>19/01/2020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5A64-E3DC-4DFD-9913-82B340D99B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26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A764-6399-4214-93CE-8D872238F229}" type="datetimeFigureOut">
              <a:rPr lang="pt-BR" smtClean="0"/>
              <a:t>19/01/2020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5A64-E3DC-4DFD-9913-82B340D99B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42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A764-6399-4214-93CE-8D872238F229}" type="datetimeFigureOut">
              <a:rPr lang="pt-BR" smtClean="0"/>
              <a:t>19/01/2020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05A64-E3DC-4DFD-9913-82B340D99B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06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68" y="6327"/>
            <a:ext cx="1553529" cy="822773"/>
          </a:xfrm>
          <a:prstGeom prst="rect">
            <a:avLst/>
          </a:prstGeom>
        </p:spPr>
      </p:pic>
      <p:pic>
        <p:nvPicPr>
          <p:cNvPr id="1026" name="Picture 2" descr="Resultado de imagem para sao leopoldo mand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25" y="0"/>
            <a:ext cx="801983" cy="74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/>
          <a:srcRect l="3143" t="30829" r="5886" b="32199"/>
          <a:stretch/>
        </p:blipFill>
        <p:spPr>
          <a:xfrm>
            <a:off x="5354108" y="66995"/>
            <a:ext cx="966287" cy="56811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52837" y="771441"/>
            <a:ext cx="6660000" cy="108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DO RIPASUDIL PARA PACIENTES COM </a:t>
            </a:r>
            <a:r>
              <a:rPr lang="pt-B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DEGENERAÇÃO CORNEANA:  </a:t>
            </a:r>
            <a:r>
              <a:rPr lang="pt-BR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ESTUDO DE </a:t>
            </a:r>
            <a:r>
              <a:rPr lang="pt-B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OLHOS</a:t>
            </a:r>
            <a:endParaRPr lang="pt-B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750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246146" y="1141895"/>
            <a:ext cx="12827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Victor Ferro Berton¹; </a:t>
            </a:r>
            <a:r>
              <a:rPr lang="pt-BR" sz="1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Heryberto</a:t>
            </a:r>
            <a:r>
              <a:rPr lang="pt-B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Silva Alvim²; Pedro Ferro </a:t>
            </a:r>
            <a:r>
              <a:rPr lang="pt-B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Berton³. </a:t>
            </a:r>
          </a:p>
          <a:p>
            <a:pPr algn="ctr"/>
            <a:r>
              <a:rPr lang="pt-B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1-Acadêmico de medicina; 2-Médico oftalmologista; 3- Acadêmico de medicina</a:t>
            </a:r>
            <a:endParaRPr lang="pt-B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9649" y="1958798"/>
            <a:ext cx="291600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6371" y="2213629"/>
            <a:ext cx="3060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/>
              <a:t>O objetivo deste trabalho é relatar o efeito do </a:t>
            </a:r>
            <a:r>
              <a:rPr lang="pt-BR" sz="1000" dirty="0" err="1"/>
              <a:t>Ripasudil</a:t>
            </a:r>
            <a:r>
              <a:rPr lang="pt-BR" sz="1000" dirty="0"/>
              <a:t> no endotélio da córnea em pacientes com degeneração </a:t>
            </a:r>
            <a:r>
              <a:rPr lang="pt-BR" sz="1000" dirty="0" err="1"/>
              <a:t>corneana</a:t>
            </a:r>
            <a:r>
              <a:rPr lang="pt-BR" sz="1000" dirty="0"/>
              <a:t>. O </a:t>
            </a:r>
            <a:r>
              <a:rPr lang="pt-BR" sz="1000" dirty="0" err="1"/>
              <a:t>Ripasudil</a:t>
            </a:r>
            <a:r>
              <a:rPr lang="pt-BR" sz="1000" dirty="0"/>
              <a:t> é um inibidor da enzima </a:t>
            </a:r>
            <a:r>
              <a:rPr lang="pt-BR" sz="1000" dirty="0" err="1" smtClean="0"/>
              <a:t>Rho-quinase</a:t>
            </a:r>
            <a:r>
              <a:rPr lang="pt-BR" sz="1000" dirty="0" smtClean="0"/>
              <a:t> </a:t>
            </a:r>
            <a:r>
              <a:rPr lang="pt-BR" sz="1000" dirty="0"/>
              <a:t>utilizado no tratamento do glaucoma e hipertensão ocular. No endotélio da córnea, o </a:t>
            </a:r>
            <a:r>
              <a:rPr lang="pt-BR" sz="1000" dirty="0" err="1"/>
              <a:t>Ripasudil</a:t>
            </a:r>
            <a:r>
              <a:rPr lang="pt-BR" sz="1000" dirty="0"/>
              <a:t> exerceu função de regeneração em alguns casos. Portanto, essa medicação é estudada para o tratamento de desordens das células endoteliais da córnea. O presente estudo traz uma série de 03 casos de pacientes com quadro de </a:t>
            </a:r>
            <a:r>
              <a:rPr lang="pt-BR" sz="1000" dirty="0" err="1"/>
              <a:t>descompensação</a:t>
            </a:r>
            <a:r>
              <a:rPr lang="pt-BR" sz="1000" dirty="0"/>
              <a:t> </a:t>
            </a:r>
            <a:r>
              <a:rPr lang="pt-BR" sz="1000" dirty="0" err="1"/>
              <a:t>corneana</a:t>
            </a:r>
            <a:r>
              <a:rPr lang="pt-BR" sz="1000" dirty="0"/>
              <a:t> que receberam o </a:t>
            </a:r>
            <a:r>
              <a:rPr lang="pt-BR" sz="1000" dirty="0" err="1"/>
              <a:t>Ripasudil</a:t>
            </a:r>
            <a:r>
              <a:rPr lang="pt-BR" sz="1000" dirty="0"/>
              <a:t> como terapia.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79649" y="4054910"/>
            <a:ext cx="291600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  <a:endParaRPr lang="pt-B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7649" y="4398101"/>
            <a:ext cx="306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/>
              <a:t>Três pacientes foram avaliados: dois eram portadores de distrofia de </a:t>
            </a:r>
            <a:r>
              <a:rPr lang="pt-BR" sz="1000" dirty="0" err="1"/>
              <a:t>Fuchs</a:t>
            </a:r>
            <a:r>
              <a:rPr lang="pt-BR" sz="1000" dirty="0"/>
              <a:t> (divididos em pacientes 1 e 2, olhos I, II, III, IV) e outro desenvolveu </a:t>
            </a:r>
            <a:r>
              <a:rPr lang="pt-BR" sz="1000" dirty="0" err="1"/>
              <a:t>ceratopatia</a:t>
            </a:r>
            <a:r>
              <a:rPr lang="pt-BR" sz="1000" dirty="0"/>
              <a:t> </a:t>
            </a:r>
            <a:r>
              <a:rPr lang="pt-BR" sz="1000" dirty="0" err="1"/>
              <a:t>bolhosa</a:t>
            </a:r>
            <a:r>
              <a:rPr lang="pt-BR" sz="1000" dirty="0"/>
              <a:t> pós-catarata (paciente 3, olho V). Utilizaram o </a:t>
            </a:r>
            <a:r>
              <a:rPr lang="pt-BR" sz="1000" dirty="0" err="1"/>
              <a:t>Glanatec</a:t>
            </a:r>
            <a:r>
              <a:rPr lang="pt-BR" sz="1000" dirty="0"/>
              <a:t> 0.4% </a:t>
            </a:r>
            <a:r>
              <a:rPr lang="pt-BR" sz="1000" dirty="0" smtClean="0"/>
              <a:t>duas vezes </a:t>
            </a:r>
            <a:r>
              <a:rPr lang="pt-BR" sz="1000" dirty="0"/>
              <a:t>ao dia. Os pacientes foram avaliados com 1, 30, 60, 90 e 180 dias. Em cada </a:t>
            </a:r>
            <a:r>
              <a:rPr lang="pt-BR" sz="1000" dirty="0" smtClean="0"/>
              <a:t>visita </a:t>
            </a:r>
            <a:r>
              <a:rPr lang="pt-BR" sz="1000" dirty="0"/>
              <a:t>foram avaliadas acuidade visual, </a:t>
            </a:r>
            <a:r>
              <a:rPr lang="pt-BR" sz="1000" dirty="0" err="1"/>
              <a:t>biomicroscopia</a:t>
            </a:r>
            <a:r>
              <a:rPr lang="pt-BR" sz="1000" dirty="0"/>
              <a:t>,  microscopia especular e </a:t>
            </a:r>
            <a:r>
              <a:rPr lang="pt-BR" sz="1000" dirty="0" err="1"/>
              <a:t>fotodocumentação</a:t>
            </a:r>
            <a:r>
              <a:rPr lang="pt-BR" sz="1000" dirty="0"/>
              <a:t>. O objetivo primário foi observar o tempo para o clareamento da córnea, a melhora da </a:t>
            </a:r>
            <a:r>
              <a:rPr lang="pt-BR" sz="1000" dirty="0" smtClean="0"/>
              <a:t>AV </a:t>
            </a:r>
            <a:r>
              <a:rPr lang="pt-BR" sz="1000" dirty="0" smtClean="0"/>
              <a:t>e </a:t>
            </a:r>
            <a:r>
              <a:rPr lang="pt-BR" sz="1000" dirty="0"/>
              <a:t>as complicações. O colírio foi importado diretamente do fabricante (</a:t>
            </a:r>
            <a:r>
              <a:rPr lang="pt-BR" sz="1000" dirty="0" err="1"/>
              <a:t>Kowa</a:t>
            </a:r>
            <a:r>
              <a:rPr lang="pt-BR" sz="1000" dirty="0"/>
              <a:t> </a:t>
            </a:r>
            <a:r>
              <a:rPr lang="pt-BR" sz="1000" dirty="0" err="1"/>
              <a:t>Pharmaceutics</a:t>
            </a:r>
            <a:r>
              <a:rPr lang="pt-BR" sz="1000" dirty="0"/>
              <a:t>), por meio de prescrição adequada às exigências da ANVISA</a:t>
            </a:r>
            <a:r>
              <a:rPr lang="pt-BR" sz="1000" dirty="0" smtClean="0"/>
              <a:t>. Consentimento foi obtido de todos os pacientes.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79649" y="6754759"/>
            <a:ext cx="291600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649" y="7042800"/>
            <a:ext cx="306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/>
              <a:t>A média de idade foi de 62 anos. Dois pacientes eram do sexo masculino (ambos com distrofia de </a:t>
            </a:r>
            <a:r>
              <a:rPr lang="pt-BR" sz="1000" dirty="0" err="1"/>
              <a:t>Fuchs</a:t>
            </a:r>
            <a:r>
              <a:rPr lang="pt-BR" sz="1000" dirty="0"/>
              <a:t> (olhos I, II, III, IV) e uma do sexo feminino (</a:t>
            </a:r>
            <a:r>
              <a:rPr lang="pt-BR" sz="1000" dirty="0" err="1"/>
              <a:t>ceratopatia</a:t>
            </a:r>
            <a:r>
              <a:rPr lang="pt-BR" sz="1000" dirty="0"/>
              <a:t> </a:t>
            </a:r>
            <a:r>
              <a:rPr lang="pt-BR" sz="1000" dirty="0" err="1"/>
              <a:t>bolhosa</a:t>
            </a:r>
            <a:r>
              <a:rPr lang="pt-BR" sz="1000" dirty="0"/>
              <a:t>, olho 5) Os resultados de acuidade visual e transparência </a:t>
            </a:r>
            <a:r>
              <a:rPr lang="pt-BR" sz="1000" dirty="0" err="1"/>
              <a:t>corneana</a:t>
            </a:r>
            <a:r>
              <a:rPr lang="pt-BR" sz="1000" dirty="0"/>
              <a:t> ao longo do tempo estão exemplificados nas tabelas. Em todos os olhos foi observada melhora a partir de 30 dias. Ao final de 6 </a:t>
            </a:r>
            <a:r>
              <a:rPr lang="pt-BR" sz="1000" dirty="0" smtClean="0"/>
              <a:t>meses, </a:t>
            </a:r>
            <a:r>
              <a:rPr lang="pt-BR" sz="1000" dirty="0"/>
              <a:t>o benefício inicial de clareamento e acuidade visual alcançados foram mantidos. O uso do colírio foi tolerável, os pacientes não se queixaram de desconforto. À </a:t>
            </a:r>
            <a:r>
              <a:rPr lang="pt-BR" sz="1000" dirty="0" err="1"/>
              <a:t>biomicroscopia</a:t>
            </a:r>
            <a:r>
              <a:rPr lang="pt-BR" sz="1000" dirty="0"/>
              <a:t>, </a:t>
            </a:r>
            <a:r>
              <a:rPr lang="pt-BR" sz="1000" dirty="0" smtClean="0"/>
              <a:t>não </a:t>
            </a:r>
            <a:r>
              <a:rPr lang="pt-BR" sz="1000" dirty="0" smtClean="0"/>
              <a:t>foram </a:t>
            </a:r>
            <a:r>
              <a:rPr lang="pt-BR" sz="1000" dirty="0"/>
              <a:t>observados efeitos adversos.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596263" y="7686175"/>
            <a:ext cx="291600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lang="pt-B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617228" y="7950512"/>
            <a:ext cx="291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Houve</a:t>
            </a:r>
            <a:r>
              <a:rPr lang="pt-BR" sz="1000" dirty="0" smtClean="0"/>
              <a:t> </a:t>
            </a:r>
            <a:r>
              <a:rPr lang="pt-BR" sz="1000" dirty="0"/>
              <a:t>melhora na acuidade visual de todos os pacientes. A melhora foi mais significativa nos pacientes com distrofia de </a:t>
            </a:r>
            <a:r>
              <a:rPr lang="pt-BR" sz="1000" dirty="0" err="1"/>
              <a:t>Fuchs</a:t>
            </a:r>
            <a:r>
              <a:rPr lang="pt-BR" sz="1000" dirty="0"/>
              <a:t> em comparação com a paciente com </a:t>
            </a:r>
            <a:r>
              <a:rPr lang="pt-BR" sz="1000" dirty="0" err="1"/>
              <a:t>ceratopatia</a:t>
            </a:r>
            <a:r>
              <a:rPr lang="pt-BR" sz="1000" dirty="0"/>
              <a:t> </a:t>
            </a:r>
            <a:r>
              <a:rPr lang="pt-BR" sz="1000" dirty="0" err="1"/>
              <a:t>bolhosa</a:t>
            </a:r>
            <a:r>
              <a:rPr lang="pt-BR" sz="1000" dirty="0"/>
              <a:t>, sendo que a evolução mais evidente aconteceu no paciente 1, olho II </a:t>
            </a:r>
            <a:r>
              <a:rPr lang="pt-BR" sz="1000" dirty="0" smtClean="0"/>
              <a:t>(OD). </a:t>
            </a:r>
            <a:r>
              <a:rPr lang="pt-BR" sz="1000" dirty="0"/>
              <a:t>Na </a:t>
            </a:r>
            <a:r>
              <a:rPr lang="pt-BR" sz="1000" dirty="0" smtClean="0"/>
              <a:t>literatura </a:t>
            </a:r>
            <a:r>
              <a:rPr lang="pt-BR" sz="1000" dirty="0"/>
              <a:t>discute-se o </a:t>
            </a:r>
            <a:r>
              <a:rPr lang="pt-BR" sz="1000" dirty="0" err="1"/>
              <a:t>Ripasudil</a:t>
            </a:r>
            <a:r>
              <a:rPr lang="pt-BR" sz="1000" dirty="0"/>
              <a:t> como uma droga promissora no que se refere ao tratamento de distúrbios do endotélio da córnea, principalmente naqueles relacionados à distrofia de </a:t>
            </a:r>
            <a:r>
              <a:rPr lang="pt-BR" sz="1000" dirty="0" err="1"/>
              <a:t>Fuchs</a:t>
            </a:r>
            <a:r>
              <a:rPr lang="pt-BR" sz="1000" dirty="0"/>
              <a:t>. Além disso, </a:t>
            </a:r>
            <a:r>
              <a:rPr lang="pt-BR" sz="1000" dirty="0" smtClean="0"/>
              <a:t>os </a:t>
            </a:r>
            <a:r>
              <a:rPr lang="pt-BR" sz="1000" dirty="0"/>
              <a:t>melhores resultados ocorreram nos pacientes que possuíam as melhores </a:t>
            </a:r>
            <a:r>
              <a:rPr lang="pt-BR" sz="1000" dirty="0" smtClean="0"/>
              <a:t>acuidades visuais antes </a:t>
            </a:r>
            <a:r>
              <a:rPr lang="pt-BR" sz="1000" dirty="0"/>
              <a:t>do tratamento. Este dado pode sugerir que o </a:t>
            </a:r>
            <a:r>
              <a:rPr lang="pt-BR" sz="1000" dirty="0" err="1"/>
              <a:t>Ripasudil</a:t>
            </a:r>
            <a:r>
              <a:rPr lang="pt-BR" sz="1000" dirty="0"/>
              <a:t> tem melhor efeito em pacientes com </a:t>
            </a:r>
            <a:r>
              <a:rPr lang="pt-BR" sz="1000" dirty="0" smtClean="0"/>
              <a:t>AV menos </a:t>
            </a:r>
            <a:r>
              <a:rPr lang="pt-BR" sz="1000" dirty="0"/>
              <a:t>prejudicada.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 rotWithShape="1">
          <a:blip r:embed="rId5"/>
          <a:srcRect l="1652" r="8102"/>
          <a:stretch/>
        </p:blipFill>
        <p:spPr>
          <a:xfrm>
            <a:off x="571987" y="9046092"/>
            <a:ext cx="2006932" cy="1019856"/>
          </a:xfrm>
          <a:prstGeom prst="ellipse">
            <a:avLst/>
          </a:prstGeom>
          <a:effectLst>
            <a:outerShdw blurRad="50800" dist="50800" dir="5400000" algn="ctr" rotWithShape="0">
              <a:schemeClr val="bg2">
                <a:lumMod val="10000"/>
              </a:schemeClr>
            </a:outerShdw>
          </a:effectLst>
        </p:spPr>
      </p:pic>
      <p:pic>
        <p:nvPicPr>
          <p:cNvPr id="24" name="Imagem 23"/>
          <p:cNvPicPr>
            <a:picLocks noChangeAspect="1"/>
          </p:cNvPicPr>
          <p:nvPr/>
        </p:nvPicPr>
        <p:blipFill rotWithShape="1">
          <a:blip r:embed="rId6"/>
          <a:srcRect l="2535" r="3393"/>
          <a:stretch/>
        </p:blipFill>
        <p:spPr>
          <a:xfrm>
            <a:off x="511868" y="10553687"/>
            <a:ext cx="2067051" cy="1048405"/>
          </a:xfrm>
          <a:prstGeom prst="ellipse">
            <a:avLst/>
          </a:prstGeom>
        </p:spPr>
      </p:pic>
      <p:sp>
        <p:nvSpPr>
          <p:cNvPr id="25" name="CaixaDeTexto 24"/>
          <p:cNvSpPr txBox="1"/>
          <p:nvPr/>
        </p:nvSpPr>
        <p:spPr>
          <a:xfrm>
            <a:off x="162856" y="10086568"/>
            <a:ext cx="25635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Fig. 1</a:t>
            </a:r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biomicroscopia</a:t>
            </a:r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de OD do paciente 1 no início do tratamento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92533" y="11602092"/>
            <a:ext cx="2975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Fig. 2</a:t>
            </a:r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biomicroscopia</a:t>
            </a:r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de OD do paciente 1, trinta dias após o início do tratamento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598022" y="10163240"/>
            <a:ext cx="291600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3602372" y="10428978"/>
            <a:ext cx="2916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1.KINOSHITA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, S. et al. Injection of Cultured Cells with a ROCK Inhibitor for Bullous Keratopathy. </a:t>
            </a:r>
            <a:r>
              <a:rPr 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The New England Journal of Medicine,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700" dirty="0" err="1">
                <a:latin typeface="Arial" panose="020B0604020202020204" pitchFamily="34" charset="0"/>
                <a:cs typeface="Arial" panose="020B0604020202020204" pitchFamily="34" charset="0"/>
              </a:rPr>
              <a:t>s.I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.], v.378, p.995-1003, 2018.</a:t>
            </a:r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2.MOLONEY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, G. et al.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Descemetorhexis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Grafting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Fuchs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Endothelial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Dystrophy-Suplementation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Topical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Ripasudil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700" i="1" dirty="0" err="1">
                <a:latin typeface="Arial" panose="020B0604020202020204" pitchFamily="34" charset="0"/>
                <a:cs typeface="Arial" panose="020B0604020202020204" pitchFamily="34" charset="0"/>
              </a:rPr>
              <a:t>Cornea</a:t>
            </a:r>
            <a:r>
              <a:rPr lang="pt-BR" sz="7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s.I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.], v.36, n.6, p.642-648, 2017.</a:t>
            </a:r>
          </a:p>
          <a:p>
            <a:pPr lvl="0" algn="just"/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3. GARCERANT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, D. et al. Descemet's stripping without endothelial </a:t>
            </a:r>
            <a:r>
              <a:rPr lang="en-US" sz="700" dirty="0" err="1">
                <a:latin typeface="Arial" panose="020B0604020202020204" pitchFamily="34" charset="0"/>
                <a:cs typeface="Arial" panose="020B0604020202020204" pitchFamily="34" charset="0"/>
              </a:rPr>
              <a:t>keratoplasty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Current Opinion in Ophthalmology,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700" dirty="0" err="1">
                <a:latin typeface="Arial" panose="020B0604020202020204" pitchFamily="34" charset="0"/>
                <a:cs typeface="Arial" panose="020B0604020202020204" pitchFamily="34" charset="0"/>
              </a:rPr>
              <a:t>s.I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.], v.30, n.4, p.275-285, 2019.</a:t>
            </a:r>
            <a:endParaRPr lang="pt-BR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OKUMURA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, N. et al. Rho-Associated Kinase Inhibitor Eye Drop (</a:t>
            </a:r>
            <a:r>
              <a:rPr lang="en-US" sz="700" dirty="0" err="1">
                <a:latin typeface="Arial" panose="020B0604020202020204" pitchFamily="34" charset="0"/>
                <a:cs typeface="Arial" panose="020B0604020202020204" pitchFamily="34" charset="0"/>
              </a:rPr>
              <a:t>Ripasudil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) Transiently Alters the Morphology of Corneal Endothelial Cells.</a:t>
            </a:r>
            <a:r>
              <a:rPr 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i="1" dirty="0" err="1">
                <a:latin typeface="Arial" panose="020B0604020202020204" pitchFamily="34" charset="0"/>
                <a:cs typeface="Arial" panose="020B0604020202020204" pitchFamily="34" charset="0"/>
              </a:rPr>
              <a:t>Investigative</a:t>
            </a:r>
            <a:r>
              <a:rPr lang="pt-BR" sz="7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i="1" dirty="0" err="1">
                <a:latin typeface="Arial" panose="020B0604020202020204" pitchFamily="34" charset="0"/>
                <a:cs typeface="Arial" panose="020B0604020202020204" pitchFamily="34" charset="0"/>
              </a:rPr>
              <a:t>Ophthalmology</a:t>
            </a:r>
            <a:r>
              <a:rPr lang="pt-BR" sz="700" i="1" dirty="0">
                <a:latin typeface="Arial" panose="020B0604020202020204" pitchFamily="34" charset="0"/>
                <a:cs typeface="Arial" panose="020B0604020202020204" pitchFamily="34" charset="0"/>
              </a:rPr>
              <a:t> &amp; Visual Science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, [</a:t>
            </a:r>
            <a:r>
              <a:rPr lang="en-US" sz="700" dirty="0" err="1">
                <a:latin typeface="Arial" panose="020B0604020202020204" pitchFamily="34" charset="0"/>
                <a:cs typeface="Arial" panose="020B0604020202020204" pitchFamily="34" charset="0"/>
              </a:rPr>
              <a:t>s.I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], v.36, p.7560-7567, 2015.</a:t>
            </a:r>
            <a:endParaRPr lang="pt-BR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5.KOIZUMI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, N. et al. New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therapeutic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modality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corneal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endothelial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Rho-associated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kinase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inhibitor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eye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drops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700" i="1" dirty="0" err="1">
                <a:latin typeface="Arial" panose="020B0604020202020204" pitchFamily="34" charset="0"/>
                <a:cs typeface="Arial" panose="020B0604020202020204" pitchFamily="34" charset="0"/>
              </a:rPr>
              <a:t>Cornea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, [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s.I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.], v.33, p.S25-S31, 2014.</a:t>
            </a:r>
          </a:p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985" y="2028056"/>
            <a:ext cx="2259879" cy="1800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856" y="4051838"/>
            <a:ext cx="2231802" cy="196849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553066" y="1826112"/>
            <a:ext cx="29381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Tabela de evolução da Acuidade Visual</a:t>
            </a:r>
            <a:endParaRPr lang="pt-B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98518" y="6798515"/>
            <a:ext cx="2890871" cy="8233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OLHO I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      </a:t>
            </a:r>
            <a:r>
              <a:rPr lang="pt-BR" sz="95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DISTROFIA DE FUCHS</a:t>
            </a:r>
          </a:p>
          <a:p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OLHO II         </a:t>
            </a:r>
            <a:r>
              <a:rPr lang="pt-BR" sz="95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DISTROFIA DE FUCHS</a:t>
            </a:r>
          </a:p>
          <a:p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OLHO III    </a:t>
            </a:r>
            <a:r>
              <a:rPr lang="pt-BR" sz="95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DISTROFIA DE FUCHS</a:t>
            </a:r>
          </a:p>
          <a:p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OLHO IV      DISTROFIA DE FUCHS</a:t>
            </a:r>
          </a:p>
          <a:p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OLHO V       </a:t>
            </a:r>
            <a:r>
              <a:rPr lang="pt-BR" sz="9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PÓS-FACO</a:t>
            </a:r>
            <a:endParaRPr lang="pt-BR" sz="9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9" name="CaixaDeTexto 1028"/>
          <p:cNvSpPr txBox="1"/>
          <p:nvPr/>
        </p:nvSpPr>
        <p:spPr>
          <a:xfrm>
            <a:off x="3272699" y="3792443"/>
            <a:ext cx="35401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Tabela de evolução da Transparência </a:t>
            </a:r>
            <a:r>
              <a:rPr lang="pt-B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orneana</a:t>
            </a:r>
            <a:endParaRPr lang="pt-B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CaixaDeTexto 1029"/>
          <p:cNvSpPr txBox="1"/>
          <p:nvPr/>
        </p:nvSpPr>
        <p:spPr>
          <a:xfrm>
            <a:off x="3754387" y="5986948"/>
            <a:ext cx="2305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Escala de transparência </a:t>
            </a:r>
            <a:r>
              <a:rPr lang="pt-BR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corneana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retirada de: </a:t>
            </a:r>
            <a:r>
              <a:rPr lang="pt-BR" sz="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Efficacy</a:t>
            </a:r>
            <a:r>
              <a:rPr lang="pt-B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Amniotic</a:t>
            </a:r>
            <a:r>
              <a:rPr lang="pt-B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Membrane</a:t>
            </a:r>
            <a:r>
              <a:rPr lang="pt-B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Transplantation</a:t>
            </a:r>
            <a:r>
              <a:rPr lang="pt-B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Refractory</a:t>
            </a:r>
            <a:r>
              <a:rPr lang="pt-B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Infective</a:t>
            </a:r>
            <a:r>
              <a:rPr lang="pt-B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Keratitis</a:t>
            </a:r>
            <a:r>
              <a:rPr lang="pt-B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Leading</a:t>
            </a:r>
            <a:r>
              <a:rPr lang="pt-B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Stromal</a:t>
            </a:r>
            <a:r>
              <a:rPr lang="pt-B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Thinning</a:t>
            </a:r>
            <a:r>
              <a:rPr lang="pt-B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Descematocele</a:t>
            </a:r>
            <a:r>
              <a:rPr lang="pt-B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Perforations</a:t>
            </a:r>
            <a:endParaRPr lang="pt-BR" sz="7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2" name="CaixaDeTexto 1031"/>
          <p:cNvSpPr txBox="1"/>
          <p:nvPr/>
        </p:nvSpPr>
        <p:spPr>
          <a:xfrm>
            <a:off x="828790" y="1484392"/>
            <a:ext cx="5124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Palavras chave: </a:t>
            </a:r>
            <a:r>
              <a:rPr lang="pt-BR" sz="1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Ripasudil</a:t>
            </a:r>
            <a:r>
              <a:rPr lang="pt-B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egeneração </a:t>
            </a:r>
            <a:r>
              <a:rPr lang="pt-BR" sz="1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corneana</a:t>
            </a:r>
            <a:r>
              <a:rPr lang="pt-B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Distrofia de </a:t>
            </a:r>
            <a:r>
              <a:rPr lang="pt-BR" sz="1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Fuchs</a:t>
            </a:r>
            <a:r>
              <a:rPr lang="pt-B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t-B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eratopatia</a:t>
            </a:r>
            <a:r>
              <a:rPr lang="pt-B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bolhosa</a:t>
            </a:r>
            <a:endParaRPr lang="pt-B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3" name="Elipse 1032"/>
          <p:cNvSpPr/>
          <p:nvPr/>
        </p:nvSpPr>
        <p:spPr>
          <a:xfrm>
            <a:off x="1176122" y="9275068"/>
            <a:ext cx="537029" cy="56605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4" name="CaixaDeTexto 1033"/>
          <p:cNvSpPr txBox="1"/>
          <p:nvPr/>
        </p:nvSpPr>
        <p:spPr>
          <a:xfrm>
            <a:off x="5618532" y="5706507"/>
            <a:ext cx="8708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/>
              <a:t>meses</a:t>
            </a:r>
            <a:endParaRPr lang="pt-BR" sz="800" dirty="0"/>
          </a:p>
        </p:txBody>
      </p:sp>
      <p:sp>
        <p:nvSpPr>
          <p:cNvPr id="1035" name="CaixaDeTexto 1034"/>
          <p:cNvSpPr txBox="1"/>
          <p:nvPr/>
        </p:nvSpPr>
        <p:spPr>
          <a:xfrm>
            <a:off x="3844985" y="4036380"/>
            <a:ext cx="12772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/>
              <a:t>Escala de transparência</a:t>
            </a:r>
            <a:endParaRPr lang="pt-BR" sz="800" dirty="0"/>
          </a:p>
        </p:txBody>
      </p:sp>
      <p:sp>
        <p:nvSpPr>
          <p:cNvPr id="1036" name="Elipse 1035"/>
          <p:cNvSpPr/>
          <p:nvPr/>
        </p:nvSpPr>
        <p:spPr>
          <a:xfrm>
            <a:off x="4326416" y="6881050"/>
            <a:ext cx="99496" cy="80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Elipse 45"/>
          <p:cNvSpPr/>
          <p:nvPr/>
        </p:nvSpPr>
        <p:spPr>
          <a:xfrm>
            <a:off x="4369941" y="7003960"/>
            <a:ext cx="99496" cy="8075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Elipse 46"/>
          <p:cNvSpPr/>
          <p:nvPr/>
        </p:nvSpPr>
        <p:spPr>
          <a:xfrm>
            <a:off x="4326416" y="7156665"/>
            <a:ext cx="99496" cy="807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Elipse 47"/>
          <p:cNvSpPr/>
          <p:nvPr/>
        </p:nvSpPr>
        <p:spPr>
          <a:xfrm>
            <a:off x="4369924" y="7309370"/>
            <a:ext cx="99496" cy="807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Elipse 48"/>
          <p:cNvSpPr/>
          <p:nvPr/>
        </p:nvSpPr>
        <p:spPr>
          <a:xfrm>
            <a:off x="4340843" y="7462075"/>
            <a:ext cx="99496" cy="807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7" name="CaixaDeTexto 1036"/>
          <p:cNvSpPr txBox="1"/>
          <p:nvPr/>
        </p:nvSpPr>
        <p:spPr>
          <a:xfrm>
            <a:off x="3272699" y="6533523"/>
            <a:ext cx="3404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LEGENDA DAS TABELAS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17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725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Victor Berton</dc:creator>
  <cp:lastModifiedBy>Victor Berton</cp:lastModifiedBy>
  <cp:revision>45</cp:revision>
  <dcterms:created xsi:type="dcterms:W3CDTF">2020-01-16T18:10:39Z</dcterms:created>
  <dcterms:modified xsi:type="dcterms:W3CDTF">2020-01-19T21:12:53Z</dcterms:modified>
</cp:coreProperties>
</file>