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p:scale>
          <a:sx n="10" d="100"/>
          <a:sy n="10" d="100"/>
        </p:scale>
        <p:origin x="3498" y="798"/>
      </p:cViewPr>
      <p:guideLst>
        <p:guide orient="horz" pos="13607"/>
        <p:guide pos="1020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A0DE23-323B-4994-908D-1E364FCBC3E1}" type="datetimeFigureOut">
              <a:rPr lang="pt-BR" smtClean="0"/>
              <a:t>11/01/2020</a:t>
            </a:fld>
            <a:endParaRPr lang="pt-B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C89B04-9974-4AFA-A8AE-EF63D1522BC5}" type="slidenum">
              <a:rPr lang="pt-BR" smtClean="0"/>
              <a:t>‹nº›</a:t>
            </a:fld>
            <a:endParaRPr lang="pt-BR"/>
          </a:p>
        </p:txBody>
      </p:sp>
    </p:spTree>
    <p:extLst>
      <p:ext uri="{BB962C8B-B14F-4D97-AF65-F5344CB8AC3E}">
        <p14:creationId xmlns:p14="http://schemas.microsoft.com/office/powerpoint/2010/main" val="3292671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226AA9-DD40-4C39-A235-C9BC928EED48}" type="datetimeFigureOut">
              <a:rPr lang="pt-BR" smtClean="0"/>
              <a:t>11/01/2020</a:t>
            </a:fld>
            <a:endParaRPr lang="pt-BR"/>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427E6-7165-4400-AD54-EB46F04727BC}" type="slidenum">
              <a:rPr lang="pt-BR" smtClean="0"/>
              <a:t>‹nº›</a:t>
            </a:fld>
            <a:endParaRPr lang="pt-BR"/>
          </a:p>
        </p:txBody>
      </p:sp>
    </p:spTree>
    <p:extLst>
      <p:ext uri="{BB962C8B-B14F-4D97-AF65-F5344CB8AC3E}">
        <p14:creationId xmlns:p14="http://schemas.microsoft.com/office/powerpoint/2010/main" val="2030473917"/>
      </p:ext>
    </p:extLst>
  </p:cSld>
  <p:clrMap bg1="lt1" tx1="dk1" bg2="lt2" tx2="dk2" accent1="accent1" accent2="accent2" accent3="accent3" accent4="accent4" accent5="accent5" accent6="accent6" hlink="hlink" folHlink="folHlink"/>
  <p:notesStyle>
    <a:lvl1pPr marL="0" algn="l" defTabSz="3627582" rtl="0" eaLnBrk="1" latinLnBrk="0" hangingPunct="1">
      <a:defRPr sz="4762" kern="1200">
        <a:solidFill>
          <a:schemeClr val="tx1"/>
        </a:solidFill>
        <a:latin typeface="+mn-lt"/>
        <a:ea typeface="+mn-ea"/>
        <a:cs typeface="+mn-cs"/>
      </a:defRPr>
    </a:lvl1pPr>
    <a:lvl2pPr marL="1813791" algn="l" defTabSz="3627582" rtl="0" eaLnBrk="1" latinLnBrk="0" hangingPunct="1">
      <a:defRPr sz="4762" kern="1200">
        <a:solidFill>
          <a:schemeClr val="tx1"/>
        </a:solidFill>
        <a:latin typeface="+mn-lt"/>
        <a:ea typeface="+mn-ea"/>
        <a:cs typeface="+mn-cs"/>
      </a:defRPr>
    </a:lvl2pPr>
    <a:lvl3pPr marL="3627582" algn="l" defTabSz="3627582" rtl="0" eaLnBrk="1" latinLnBrk="0" hangingPunct="1">
      <a:defRPr sz="4762" kern="1200">
        <a:solidFill>
          <a:schemeClr val="tx1"/>
        </a:solidFill>
        <a:latin typeface="+mn-lt"/>
        <a:ea typeface="+mn-ea"/>
        <a:cs typeface="+mn-cs"/>
      </a:defRPr>
    </a:lvl3pPr>
    <a:lvl4pPr marL="5441373" algn="l" defTabSz="3627582" rtl="0" eaLnBrk="1" latinLnBrk="0" hangingPunct="1">
      <a:defRPr sz="4762" kern="1200">
        <a:solidFill>
          <a:schemeClr val="tx1"/>
        </a:solidFill>
        <a:latin typeface="+mn-lt"/>
        <a:ea typeface="+mn-ea"/>
        <a:cs typeface="+mn-cs"/>
      </a:defRPr>
    </a:lvl4pPr>
    <a:lvl5pPr marL="7255164" algn="l" defTabSz="3627582" rtl="0" eaLnBrk="1" latinLnBrk="0" hangingPunct="1">
      <a:defRPr sz="4762" kern="1200">
        <a:solidFill>
          <a:schemeClr val="tx1"/>
        </a:solidFill>
        <a:latin typeface="+mn-lt"/>
        <a:ea typeface="+mn-ea"/>
        <a:cs typeface="+mn-cs"/>
      </a:defRPr>
    </a:lvl5pPr>
    <a:lvl6pPr marL="9068955" algn="l" defTabSz="3627582" rtl="0" eaLnBrk="1" latinLnBrk="0" hangingPunct="1">
      <a:defRPr sz="4762" kern="1200">
        <a:solidFill>
          <a:schemeClr val="tx1"/>
        </a:solidFill>
        <a:latin typeface="+mn-lt"/>
        <a:ea typeface="+mn-ea"/>
        <a:cs typeface="+mn-cs"/>
      </a:defRPr>
    </a:lvl6pPr>
    <a:lvl7pPr marL="10882742" algn="l" defTabSz="3627582" rtl="0" eaLnBrk="1" latinLnBrk="0" hangingPunct="1">
      <a:defRPr sz="4762" kern="1200">
        <a:solidFill>
          <a:schemeClr val="tx1"/>
        </a:solidFill>
        <a:latin typeface="+mn-lt"/>
        <a:ea typeface="+mn-ea"/>
        <a:cs typeface="+mn-cs"/>
      </a:defRPr>
    </a:lvl7pPr>
    <a:lvl8pPr marL="12696533" algn="l" defTabSz="3627582" rtl="0" eaLnBrk="1" latinLnBrk="0" hangingPunct="1">
      <a:defRPr sz="4762" kern="1200">
        <a:solidFill>
          <a:schemeClr val="tx1"/>
        </a:solidFill>
        <a:latin typeface="+mn-lt"/>
        <a:ea typeface="+mn-ea"/>
        <a:cs typeface="+mn-cs"/>
      </a:defRPr>
    </a:lvl8pPr>
    <a:lvl9pPr marL="14510324" algn="l" defTabSz="3627582" rtl="0" eaLnBrk="1" latinLnBrk="0" hangingPunct="1">
      <a:defRPr sz="476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endParaRPr lang="pt-BR"/>
          </a:p>
        </p:txBody>
      </p:sp>
      <p:sp>
        <p:nvSpPr>
          <p:cNvPr id="4" name="Slide Number Placeholder 3"/>
          <p:cNvSpPr>
            <a:spLocks noGrp="1"/>
          </p:cNvSpPr>
          <p:nvPr>
            <p:ph type="sldNum" sz="quarter" idx="10"/>
          </p:nvPr>
        </p:nvSpPr>
        <p:spPr/>
        <p:txBody>
          <a:bodyPr/>
          <a:lstStyle/>
          <a:p>
            <a:fld id="{4B5427E6-7165-4400-AD54-EB46F04727BC}" type="slidenum">
              <a:rPr lang="pt-BR" smtClean="0"/>
              <a:t>1</a:t>
            </a:fld>
            <a:endParaRPr lang="pt-BR"/>
          </a:p>
        </p:txBody>
      </p:sp>
    </p:spTree>
    <p:extLst>
      <p:ext uri="{BB962C8B-B14F-4D97-AF65-F5344CB8AC3E}">
        <p14:creationId xmlns:p14="http://schemas.microsoft.com/office/powerpoint/2010/main" val="197292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smtClean="0"/>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FC62B26-4759-40D1-9417-A97CCE6FB796}" type="datetimeFigureOut">
              <a:rPr lang="pt-BR" smtClean="0"/>
              <a:t>11/01/2020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137709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FC62B26-4759-40D1-9417-A97CCE6FB796}" type="datetimeFigureOut">
              <a:rPr lang="pt-BR" smtClean="0"/>
              <a:t>11/01/2020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181023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FC62B26-4759-40D1-9417-A97CCE6FB796}" type="datetimeFigureOut">
              <a:rPr lang="pt-BR" smtClean="0"/>
              <a:t>11/01/2020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146404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FC62B26-4759-40D1-9417-A97CCE6FB796}" type="datetimeFigureOut">
              <a:rPr lang="pt-BR" smtClean="0"/>
              <a:t>11/01/2020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312462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smtClean="0"/>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EFC62B26-4759-40D1-9417-A97CCE6FB796}" type="datetimeFigureOut">
              <a:rPr lang="pt-BR" smtClean="0"/>
              <a:t>11/01/2020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291304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FC62B26-4759-40D1-9417-A97CCE6FB796}" type="datetimeFigureOut">
              <a:rPr lang="pt-BR" smtClean="0"/>
              <a:t>11/01/2020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241804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FC62B26-4759-40D1-9417-A97CCE6FB796}" type="datetimeFigureOut">
              <a:rPr lang="pt-BR" smtClean="0"/>
              <a:t>11/01/2020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174668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FC62B26-4759-40D1-9417-A97CCE6FB796}" type="datetimeFigureOut">
              <a:rPr lang="pt-BR" smtClean="0"/>
              <a:t>11/01/2020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16752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62B26-4759-40D1-9417-A97CCE6FB796}" type="datetimeFigureOut">
              <a:rPr lang="pt-BR" smtClean="0"/>
              <a:t>11/01/2020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396936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smtClean="0"/>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EFC62B26-4759-40D1-9417-A97CCE6FB796}" type="datetimeFigureOut">
              <a:rPr lang="pt-BR" smtClean="0"/>
              <a:t>11/01/2020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281227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EFC62B26-4759-40D1-9417-A97CCE6FB796}" type="datetimeFigureOut">
              <a:rPr lang="pt-BR" smtClean="0"/>
              <a:t>11/01/2020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31C432-12D8-4803-A05B-F9B502D6D29F}" type="slidenum">
              <a:rPr lang="pt-BR" smtClean="0"/>
              <a:t>‹nº›</a:t>
            </a:fld>
            <a:endParaRPr lang="pt-BR"/>
          </a:p>
        </p:txBody>
      </p:sp>
    </p:spTree>
    <p:extLst>
      <p:ext uri="{BB962C8B-B14F-4D97-AF65-F5344CB8AC3E}">
        <p14:creationId xmlns:p14="http://schemas.microsoft.com/office/powerpoint/2010/main" val="386932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FC62B26-4759-40D1-9417-A97CCE6FB796}" type="datetimeFigureOut">
              <a:rPr lang="pt-BR" smtClean="0"/>
              <a:t>11/01/2020</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2F31C432-12D8-4803-A05B-F9B502D6D29F}" type="slidenum">
              <a:rPr lang="pt-BR" smtClean="0"/>
              <a:t>‹nº›</a:t>
            </a:fld>
            <a:endParaRPr lang="pt-BR"/>
          </a:p>
        </p:txBody>
      </p:sp>
    </p:spTree>
    <p:extLst>
      <p:ext uri="{BB962C8B-B14F-4D97-AF65-F5344CB8AC3E}">
        <p14:creationId xmlns:p14="http://schemas.microsoft.com/office/powerpoint/2010/main" val="3686163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pt-BR"/>
          </a:p>
        </p:txBody>
      </p:sp>
      <p:sp>
        <p:nvSpPr>
          <p:cNvPr id="6" name="Rectangle 5"/>
          <p:cNvSpPr/>
          <p:nvPr/>
        </p:nvSpPr>
        <p:spPr>
          <a:xfrm>
            <a:off x="-53959482" y="-13367316"/>
            <a:ext cx="84187125" cy="112887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971" dirty="0"/>
          </a:p>
        </p:txBody>
      </p:sp>
      <p:sp>
        <p:nvSpPr>
          <p:cNvPr id="7" name="TextBox 6"/>
          <p:cNvSpPr txBox="1"/>
          <p:nvPr/>
        </p:nvSpPr>
        <p:spPr>
          <a:xfrm>
            <a:off x="-54333965" y="-10626270"/>
            <a:ext cx="61953965" cy="5980996"/>
          </a:xfrm>
          <a:prstGeom prst="rect">
            <a:avLst/>
          </a:prstGeom>
          <a:noFill/>
        </p:spPr>
        <p:txBody>
          <a:bodyPr wrap="square" rtlCol="0">
            <a:spAutoFit/>
          </a:bodyPr>
          <a:lstStyle/>
          <a:p>
            <a:pPr algn="ctr"/>
            <a:r>
              <a:rPr lang="pt-BR" sz="19133" b="1" dirty="0">
                <a:latin typeface="Arial" panose="020B0604020202020204" pitchFamily="34" charset="0"/>
                <a:cs typeface="Arial" panose="020B0604020202020204" pitchFamily="34" charset="0"/>
              </a:rPr>
              <a:t>Caso clínico: Extrusão completa espontânea da válvula de glaucoma de Ahmed</a:t>
            </a:r>
            <a:endParaRPr lang="pt-BR" sz="19133" b="1" dirty="0">
              <a:latin typeface="Arial" panose="020B0604020202020204" pitchFamily="34" charset="0"/>
              <a:cs typeface="Arial" panose="020B0604020202020204" pitchFamily="34" charset="0"/>
            </a:endParaRPr>
          </a:p>
        </p:txBody>
      </p:sp>
      <p:sp>
        <p:nvSpPr>
          <p:cNvPr id="8" name="TextBox 7"/>
          <p:cNvSpPr txBox="1"/>
          <p:nvPr/>
        </p:nvSpPr>
        <p:spPr>
          <a:xfrm>
            <a:off x="-54026891" y="-3303954"/>
            <a:ext cx="78512491" cy="1891736"/>
          </a:xfrm>
          <a:prstGeom prst="rect">
            <a:avLst/>
          </a:prstGeom>
          <a:noFill/>
        </p:spPr>
        <p:txBody>
          <a:bodyPr wrap="square" rtlCol="0">
            <a:spAutoFit/>
          </a:bodyPr>
          <a:lstStyle/>
          <a:p>
            <a:pPr algn="ctr"/>
            <a:r>
              <a:rPr lang="pt-BR" sz="11693" u="sng" dirty="0">
                <a:latin typeface="Arial" panose="020B0604020202020204" pitchFamily="34" charset="0"/>
                <a:cs typeface="Arial" panose="020B0604020202020204" pitchFamily="34" charset="0"/>
              </a:rPr>
              <a:t>Beatriz Bandeira de Andrade</a:t>
            </a:r>
            <a:r>
              <a:rPr lang="pt-BR" sz="11693" dirty="0">
                <a:latin typeface="Arial" panose="020B0604020202020204" pitchFamily="34" charset="0"/>
                <a:cs typeface="Arial" panose="020B0604020202020204" pitchFamily="34" charset="0"/>
              </a:rPr>
              <a:t>, Bruno </a:t>
            </a:r>
            <a:r>
              <a:rPr lang="pt-BR" sz="11693" dirty="0" err="1">
                <a:latin typeface="Arial" panose="020B0604020202020204" pitchFamily="34" charset="0"/>
                <a:cs typeface="Arial" panose="020B0604020202020204" pitchFamily="34" charset="0"/>
              </a:rPr>
              <a:t>Rosso</a:t>
            </a:r>
            <a:r>
              <a:rPr lang="pt-BR" sz="11693" dirty="0">
                <a:latin typeface="Arial" panose="020B0604020202020204" pitchFamily="34" charset="0"/>
                <a:cs typeface="Arial" panose="020B0604020202020204" pitchFamily="34" charset="0"/>
              </a:rPr>
              <a:t> Bianchi, </a:t>
            </a:r>
            <a:r>
              <a:rPr lang="pt-BR" sz="11693" dirty="0" smtClean="0">
                <a:latin typeface="Arial" panose="020B0604020202020204" pitchFamily="34" charset="0"/>
                <a:cs typeface="Arial" panose="020B0604020202020204" pitchFamily="34" charset="0"/>
              </a:rPr>
              <a:t>Vinícius </a:t>
            </a:r>
            <a:r>
              <a:rPr lang="pt-BR" sz="11693" dirty="0" err="1">
                <a:latin typeface="Arial" panose="020B0604020202020204" pitchFamily="34" charset="0"/>
                <a:cs typeface="Arial" panose="020B0604020202020204" pitchFamily="34" charset="0"/>
              </a:rPr>
              <a:t>Rauber</a:t>
            </a:r>
            <a:r>
              <a:rPr lang="pt-BR" sz="11693" dirty="0">
                <a:latin typeface="Arial" panose="020B0604020202020204" pitchFamily="34" charset="0"/>
                <a:cs typeface="Arial" panose="020B0604020202020204" pitchFamily="34" charset="0"/>
              </a:rPr>
              <a:t> </a:t>
            </a:r>
            <a:r>
              <a:rPr lang="pt-BR" sz="11693" dirty="0" err="1">
                <a:latin typeface="Arial" panose="020B0604020202020204" pitchFamily="34" charset="0"/>
                <a:cs typeface="Arial" panose="020B0604020202020204" pitchFamily="34" charset="0"/>
              </a:rPr>
              <a:t>Joner</a:t>
            </a:r>
            <a:r>
              <a:rPr lang="pt-BR" sz="11693" dirty="0">
                <a:latin typeface="Arial" panose="020B0604020202020204" pitchFamily="34" charset="0"/>
                <a:cs typeface="Arial" panose="020B0604020202020204" pitchFamily="34" charset="0"/>
              </a:rPr>
              <a:t>, Elise Taniguchi Müller</a:t>
            </a:r>
            <a:endParaRPr lang="pt-BR" sz="11693" dirty="0">
              <a:latin typeface="Arial" panose="020B0604020202020204" pitchFamily="34" charset="0"/>
              <a:cs typeface="Arial" panose="020B0604020202020204" pitchFamily="34" charset="0"/>
            </a:endParaRPr>
          </a:p>
        </p:txBody>
      </p:sp>
      <p:cxnSp>
        <p:nvCxnSpPr>
          <p:cNvPr id="10" name="Straight Connector 9"/>
          <p:cNvCxnSpPr/>
          <p:nvPr/>
        </p:nvCxnSpPr>
        <p:spPr>
          <a:xfrm>
            <a:off x="-52501626" y="-4113487"/>
            <a:ext cx="81909449" cy="0"/>
          </a:xfrm>
          <a:prstGeom prst="line">
            <a:avLst/>
          </a:prstGeom>
          <a:ln w="254000">
            <a:solidFill>
              <a:srgbClr val="173983"/>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2907143" y="2524067"/>
            <a:ext cx="39689127" cy="2545953"/>
          </a:xfrm>
          <a:prstGeom prst="rect">
            <a:avLst/>
          </a:prstGeom>
          <a:solidFill>
            <a:schemeClr val="accent1">
              <a:lumMod val="60000"/>
              <a:lumOff val="40000"/>
            </a:schemeClr>
          </a:solidFill>
        </p:spPr>
        <p:txBody>
          <a:bodyPr wrap="square" rtlCol="0">
            <a:spAutoFit/>
          </a:bodyPr>
          <a:lstStyle/>
          <a:p>
            <a:pPr algn="ctr"/>
            <a:r>
              <a:rPr lang="pt-BR" sz="15944" b="1" dirty="0">
                <a:latin typeface="Arial" panose="020B0604020202020204" pitchFamily="34" charset="0"/>
                <a:cs typeface="Arial" panose="020B0604020202020204" pitchFamily="34" charset="0"/>
              </a:rPr>
              <a:t>INTRODUÇÃO</a:t>
            </a:r>
          </a:p>
        </p:txBody>
      </p:sp>
      <p:sp>
        <p:nvSpPr>
          <p:cNvPr id="18" name="TextBox 17"/>
          <p:cNvSpPr txBox="1"/>
          <p:nvPr/>
        </p:nvSpPr>
        <p:spPr>
          <a:xfrm>
            <a:off x="-11339750" y="2445935"/>
            <a:ext cx="39689127" cy="2545953"/>
          </a:xfrm>
          <a:prstGeom prst="rect">
            <a:avLst/>
          </a:prstGeom>
          <a:solidFill>
            <a:schemeClr val="accent1">
              <a:lumMod val="60000"/>
              <a:lumOff val="40000"/>
            </a:schemeClr>
          </a:solidFill>
        </p:spPr>
        <p:txBody>
          <a:bodyPr wrap="square" rtlCol="0">
            <a:spAutoFit/>
          </a:bodyPr>
          <a:lstStyle/>
          <a:p>
            <a:pPr algn="ctr"/>
            <a:r>
              <a:rPr lang="pt-BR" sz="15944" b="1" dirty="0" smtClean="0">
                <a:latin typeface="Arial" panose="020B0604020202020204" pitchFamily="34" charset="0"/>
                <a:cs typeface="Arial" panose="020B0604020202020204" pitchFamily="34" charset="0"/>
              </a:rPr>
              <a:t>RESULTADOS</a:t>
            </a:r>
            <a:endParaRPr lang="pt-BR" sz="15944" b="1" dirty="0">
              <a:latin typeface="Arial" panose="020B0604020202020204" pitchFamily="34" charset="0"/>
              <a:cs typeface="Arial" panose="020B0604020202020204" pitchFamily="34" charset="0"/>
            </a:endParaRPr>
          </a:p>
        </p:txBody>
      </p:sp>
      <p:sp>
        <p:nvSpPr>
          <p:cNvPr id="17" name="TextBox 16"/>
          <p:cNvSpPr txBox="1"/>
          <p:nvPr/>
        </p:nvSpPr>
        <p:spPr>
          <a:xfrm>
            <a:off x="-52907146" y="5763656"/>
            <a:ext cx="39689130" cy="20339799"/>
          </a:xfrm>
          <a:prstGeom prst="rect">
            <a:avLst/>
          </a:prstGeom>
          <a:noFill/>
        </p:spPr>
        <p:txBody>
          <a:bodyPr wrap="square" rtlCol="0">
            <a:spAutoFit/>
          </a:bodyPr>
          <a:lstStyle/>
          <a:p>
            <a:pPr algn="just">
              <a:lnSpc>
                <a:spcPct val="150000"/>
              </a:lnSpc>
            </a:pPr>
            <a:r>
              <a:rPr lang="pt-BR" sz="12756" dirty="0" smtClean="0">
                <a:latin typeface="Arial" panose="020B0604020202020204" pitchFamily="34" charset="0"/>
                <a:cs typeface="Arial" panose="020B0604020202020204" pitchFamily="34" charset="0"/>
              </a:rPr>
              <a:t>A </a:t>
            </a:r>
            <a:r>
              <a:rPr lang="pt-BR" sz="12756" dirty="0">
                <a:latin typeface="Arial" panose="020B0604020202020204" pitchFamily="34" charset="0"/>
                <a:cs typeface="Arial" panose="020B0604020202020204" pitchFamily="34" charset="0"/>
              </a:rPr>
              <a:t>válvula de glaucoma de Ahmed pode ser relacionada com alguns riscos, como a exposição do tubo, que oferece fácil acesso aos microrganismos. O presente relato visa ressaltar a importância do acompanhamento a longo prazo dos pacientes submetidos a cirurgias prévias e do diagnóstico de complicações.</a:t>
            </a:r>
            <a:endParaRPr lang="pt-BR" sz="12756" dirty="0">
              <a:latin typeface="Arial" panose="020B0604020202020204" pitchFamily="34" charset="0"/>
              <a:cs typeface="Arial" panose="020B0604020202020204" pitchFamily="34" charset="0"/>
            </a:endParaRPr>
          </a:p>
        </p:txBody>
      </p:sp>
      <p:sp>
        <p:nvSpPr>
          <p:cNvPr id="23" name="TextBox 22"/>
          <p:cNvSpPr txBox="1"/>
          <p:nvPr/>
        </p:nvSpPr>
        <p:spPr>
          <a:xfrm>
            <a:off x="-53020749" y="28516383"/>
            <a:ext cx="39689127" cy="2545953"/>
          </a:xfrm>
          <a:prstGeom prst="rect">
            <a:avLst/>
          </a:prstGeom>
          <a:solidFill>
            <a:schemeClr val="accent1">
              <a:lumMod val="60000"/>
              <a:lumOff val="40000"/>
            </a:schemeClr>
          </a:solidFill>
        </p:spPr>
        <p:txBody>
          <a:bodyPr wrap="square" rtlCol="0">
            <a:spAutoFit/>
          </a:bodyPr>
          <a:lstStyle/>
          <a:p>
            <a:pPr algn="ctr"/>
            <a:r>
              <a:rPr lang="pt-BR" sz="15944" b="1" dirty="0" smtClean="0">
                <a:latin typeface="Arial" panose="020B0604020202020204" pitchFamily="34" charset="0"/>
                <a:cs typeface="Arial" panose="020B0604020202020204" pitchFamily="34" charset="0"/>
              </a:rPr>
              <a:t>MÉTODOS</a:t>
            </a:r>
            <a:endParaRPr lang="pt-BR" sz="15944" b="1" dirty="0">
              <a:latin typeface="Arial" panose="020B0604020202020204" pitchFamily="34" charset="0"/>
              <a:cs typeface="Arial" panose="020B0604020202020204" pitchFamily="34" charset="0"/>
            </a:endParaRPr>
          </a:p>
        </p:txBody>
      </p:sp>
      <p:sp>
        <p:nvSpPr>
          <p:cNvPr id="24" name="TextBox 23"/>
          <p:cNvSpPr txBox="1"/>
          <p:nvPr/>
        </p:nvSpPr>
        <p:spPr>
          <a:xfrm>
            <a:off x="-53080057" y="31160238"/>
            <a:ext cx="39689130" cy="64870451"/>
          </a:xfrm>
          <a:prstGeom prst="rect">
            <a:avLst/>
          </a:prstGeom>
          <a:noFill/>
        </p:spPr>
        <p:txBody>
          <a:bodyPr wrap="square" rtlCol="0">
            <a:spAutoFit/>
          </a:bodyPr>
          <a:lstStyle/>
          <a:p>
            <a:pPr algn="just">
              <a:lnSpc>
                <a:spcPct val="150000"/>
              </a:lnSpc>
            </a:pPr>
            <a:r>
              <a:rPr lang="pt-BR" sz="12756" dirty="0">
                <a:latin typeface="Arial" panose="020B0604020202020204" pitchFamily="34" charset="0"/>
                <a:cs typeface="Arial" panose="020B0604020202020204" pitchFamily="34" charset="0"/>
              </a:rPr>
              <a:t>Estudo retrospectivo de revisão de prontuário para relato de caso clínico, atendimento em 2019. Paciente feminina, 63 anos, encaminhada para o Hospital de Olhos de Blumenau. Como histórico apresentava luxação congênita do cristalino em ambos os olhos, descolamento de retina em olho esquerdo (OE) em 1985 com perda total da visão desse olho; e implante de válvula de Ahmed em olho direito (OD) em 2014. No momento, apresentava acuidade visual (AV) de “movimento de mãos” em OD e “sem percepção luminosa” em OE. Ao exame de </a:t>
            </a:r>
            <a:r>
              <a:rPr lang="pt-BR" sz="12756" dirty="0" err="1">
                <a:latin typeface="Arial" panose="020B0604020202020204" pitchFamily="34" charset="0"/>
                <a:cs typeface="Arial" panose="020B0604020202020204" pitchFamily="34" charset="0"/>
              </a:rPr>
              <a:t>biomicroscopia</a:t>
            </a:r>
            <a:r>
              <a:rPr lang="pt-BR" sz="12756" dirty="0">
                <a:latin typeface="Arial" panose="020B0604020202020204" pitchFamily="34" charset="0"/>
                <a:cs typeface="Arial" panose="020B0604020202020204" pitchFamily="34" charset="0"/>
              </a:rPr>
              <a:t> em OD erosão total do prato da válvula de Ahmed, localizado em região temporal superior da conjuntiva, com prato móvel e não fixado à esclera. Além disso, edema </a:t>
            </a:r>
            <a:r>
              <a:rPr lang="pt-BR" sz="12756" dirty="0" err="1">
                <a:latin typeface="Arial" panose="020B0604020202020204" pitchFamily="34" charset="0"/>
                <a:cs typeface="Arial" panose="020B0604020202020204" pitchFamily="34" charset="0"/>
              </a:rPr>
              <a:t>corneano</a:t>
            </a:r>
            <a:r>
              <a:rPr lang="pt-BR" sz="12756" dirty="0">
                <a:latin typeface="Arial" panose="020B0604020202020204" pitchFamily="34" charset="0"/>
                <a:cs typeface="Arial" panose="020B0604020202020204" pitchFamily="34" charset="0"/>
              </a:rPr>
              <a:t> e </a:t>
            </a:r>
            <a:r>
              <a:rPr lang="pt-BR" sz="12756" dirty="0" err="1">
                <a:latin typeface="Arial" panose="020B0604020202020204" pitchFamily="34" charset="0"/>
                <a:cs typeface="Arial" panose="020B0604020202020204" pitchFamily="34" charset="0"/>
              </a:rPr>
              <a:t>corectopia</a:t>
            </a:r>
            <a:r>
              <a:rPr lang="pt-BR" sz="12756" dirty="0">
                <a:latin typeface="Arial" panose="020B0604020202020204" pitchFamily="34" charset="0"/>
                <a:cs typeface="Arial" panose="020B0604020202020204" pitchFamily="34" charset="0"/>
              </a:rPr>
              <a:t> em direção ao </a:t>
            </a:r>
            <a:r>
              <a:rPr lang="pt-BR" sz="12756" dirty="0" err="1">
                <a:latin typeface="Arial" panose="020B0604020202020204" pitchFamily="34" charset="0"/>
                <a:cs typeface="Arial" panose="020B0604020202020204" pitchFamily="34" charset="0"/>
              </a:rPr>
              <a:t>óstio</a:t>
            </a:r>
            <a:r>
              <a:rPr lang="pt-BR" sz="12756" dirty="0">
                <a:latin typeface="Arial" panose="020B0604020202020204" pitchFamily="34" charset="0"/>
                <a:cs typeface="Arial" panose="020B0604020202020204" pitchFamily="34" charset="0"/>
              </a:rPr>
              <a:t> do tubo, implantado na câmara anterior. Paciente </a:t>
            </a:r>
            <a:r>
              <a:rPr lang="pt-BR" sz="12756" dirty="0" err="1">
                <a:latin typeface="Arial" panose="020B0604020202020204" pitchFamily="34" charset="0"/>
                <a:cs typeface="Arial" panose="020B0604020202020204" pitchFamily="34" charset="0"/>
              </a:rPr>
              <a:t>afácica</a:t>
            </a:r>
            <a:r>
              <a:rPr lang="pt-BR" sz="12756" dirty="0">
                <a:latin typeface="Arial" panose="020B0604020202020204" pitchFamily="34" charset="0"/>
                <a:cs typeface="Arial" panose="020B0604020202020204" pitchFamily="34" charset="0"/>
              </a:rPr>
              <a:t>. Em OE apresentava leucoma </a:t>
            </a:r>
            <a:r>
              <a:rPr lang="pt-BR" sz="12756" dirty="0" err="1">
                <a:latin typeface="Arial" panose="020B0604020202020204" pitchFamily="34" charset="0"/>
                <a:cs typeface="Arial" panose="020B0604020202020204" pitchFamily="34" charset="0"/>
              </a:rPr>
              <a:t>corneano</a:t>
            </a:r>
            <a:r>
              <a:rPr lang="pt-BR" sz="12756" dirty="0">
                <a:latin typeface="Arial" panose="020B0604020202020204" pitchFamily="34" charset="0"/>
                <a:cs typeface="Arial" panose="020B0604020202020204" pitchFamily="34" charset="0"/>
              </a:rPr>
              <a:t> total. À </a:t>
            </a:r>
            <a:r>
              <a:rPr lang="pt-BR" sz="12756" dirty="0" err="1">
                <a:latin typeface="Arial" panose="020B0604020202020204" pitchFamily="34" charset="0"/>
                <a:cs typeface="Arial" panose="020B0604020202020204" pitchFamily="34" charset="0"/>
              </a:rPr>
              <a:t>fundoscopia</a:t>
            </a:r>
            <a:r>
              <a:rPr lang="pt-BR" sz="12756" dirty="0">
                <a:latin typeface="Arial" panose="020B0604020202020204" pitchFamily="34" charset="0"/>
                <a:cs typeface="Arial" panose="020B0604020202020204" pitchFamily="34" charset="0"/>
              </a:rPr>
              <a:t> escavação subtotal do nervo óptico em OD. A ultrassonografia do OD demonstrou retina colada e suspeita de descolamento de coroide. A pressão intraocular em </a:t>
            </a:r>
            <a:r>
              <a:rPr lang="pt-BR" sz="12756" dirty="0" err="1">
                <a:latin typeface="Arial" panose="020B0604020202020204" pitchFamily="34" charset="0"/>
                <a:cs typeface="Arial" panose="020B0604020202020204" pitchFamily="34" charset="0"/>
              </a:rPr>
              <a:t>tonometria</a:t>
            </a:r>
            <a:r>
              <a:rPr lang="pt-BR" sz="12756" dirty="0">
                <a:latin typeface="Arial" panose="020B0604020202020204" pitchFamily="34" charset="0"/>
                <a:cs typeface="Arial" panose="020B0604020202020204" pitchFamily="34" charset="0"/>
              </a:rPr>
              <a:t> de </a:t>
            </a:r>
            <a:r>
              <a:rPr lang="pt-BR" sz="12756" dirty="0" err="1">
                <a:latin typeface="Arial" panose="020B0604020202020204" pitchFamily="34" charset="0"/>
                <a:cs typeface="Arial" panose="020B0604020202020204" pitchFamily="34" charset="0"/>
              </a:rPr>
              <a:t>Goldmann</a:t>
            </a:r>
            <a:r>
              <a:rPr lang="pt-BR" sz="12756" dirty="0">
                <a:latin typeface="Arial" panose="020B0604020202020204" pitchFamily="34" charset="0"/>
                <a:cs typeface="Arial" panose="020B0604020202020204" pitchFamily="34" charset="0"/>
              </a:rPr>
              <a:t> era 02mmHg em OD. </a:t>
            </a:r>
            <a:endParaRPr lang="pt-BR" sz="12756" dirty="0">
              <a:latin typeface="Arial" panose="020B0604020202020204" pitchFamily="34" charset="0"/>
              <a:cs typeface="Arial" panose="020B0604020202020204" pitchFamily="34" charset="0"/>
            </a:endParaRPr>
          </a:p>
        </p:txBody>
      </p:sp>
      <p:sp>
        <p:nvSpPr>
          <p:cNvPr id="25" name="TextBox 24"/>
          <p:cNvSpPr txBox="1"/>
          <p:nvPr/>
        </p:nvSpPr>
        <p:spPr>
          <a:xfrm>
            <a:off x="-11280446" y="4842332"/>
            <a:ext cx="39901034" cy="85481671"/>
          </a:xfrm>
          <a:prstGeom prst="rect">
            <a:avLst/>
          </a:prstGeom>
          <a:noFill/>
        </p:spPr>
        <p:txBody>
          <a:bodyPr wrap="square" rtlCol="0">
            <a:spAutoFit/>
          </a:bodyPr>
          <a:lstStyle/>
          <a:p>
            <a:pPr algn="just">
              <a:lnSpc>
                <a:spcPct val="150000"/>
              </a:lnSpc>
            </a:pPr>
            <a:r>
              <a:rPr lang="pt-BR" sz="12756" dirty="0">
                <a:latin typeface="Arial" panose="020B0604020202020204" pitchFamily="34" charset="0"/>
                <a:cs typeface="Arial" panose="020B0604020202020204" pitchFamily="34" charset="0"/>
              </a:rPr>
              <a:t>Após prescrição de </a:t>
            </a:r>
            <a:r>
              <a:rPr lang="pt-BR" sz="12756" dirty="0" err="1">
                <a:latin typeface="Arial" panose="020B0604020202020204" pitchFamily="34" charset="0"/>
                <a:cs typeface="Arial" panose="020B0604020202020204" pitchFamily="34" charset="0"/>
              </a:rPr>
              <a:t>antibioticoterapia</a:t>
            </a:r>
            <a:r>
              <a:rPr lang="pt-BR" sz="12756" dirty="0">
                <a:latin typeface="Arial" panose="020B0604020202020204" pitchFamily="34" charset="0"/>
                <a:cs typeface="Arial" panose="020B0604020202020204" pitchFamily="34" charset="0"/>
              </a:rPr>
              <a:t> profilática a paciente foi encaminhada com urgência para retirada da válvula. Compareceu para a cirurgia 13 dias depois, com prato e tubo já completamente </a:t>
            </a:r>
            <a:r>
              <a:rPr lang="pt-BR" sz="12756" dirty="0" err="1">
                <a:latin typeface="Arial" panose="020B0604020202020204" pitchFamily="34" charset="0"/>
                <a:cs typeface="Arial" panose="020B0604020202020204" pitchFamily="34" charset="0"/>
              </a:rPr>
              <a:t>extruídos</a:t>
            </a:r>
            <a:r>
              <a:rPr lang="pt-BR" sz="12756" dirty="0">
                <a:latin typeface="Arial" panose="020B0604020202020204" pitchFamily="34" charset="0"/>
                <a:cs typeface="Arial" panose="020B0604020202020204" pitchFamily="34" charset="0"/>
              </a:rPr>
              <a:t>. Dispositivo livre localizado em fórnice superior. Foi realizada reconstrução da câmara anterior e sutura </a:t>
            </a:r>
            <a:r>
              <a:rPr lang="pt-BR" sz="12756" dirty="0" err="1">
                <a:latin typeface="Arial" panose="020B0604020202020204" pitchFamily="34" charset="0"/>
                <a:cs typeface="Arial" panose="020B0604020202020204" pitchFamily="34" charset="0"/>
              </a:rPr>
              <a:t>escleral</a:t>
            </a:r>
            <a:r>
              <a:rPr lang="pt-BR" sz="12756" dirty="0">
                <a:latin typeface="Arial" panose="020B0604020202020204" pitchFamily="34" charset="0"/>
                <a:cs typeface="Arial" panose="020B0604020202020204" pitchFamily="34" charset="0"/>
              </a:rPr>
              <a:t>. No pós-operatório imediato apresentou AV em OD “percepção luminosa”, sem sinais infecciosos. Posteriormente o controle pressórico foi obtido com uso de medicações tópicas. </a:t>
            </a:r>
          </a:p>
          <a:p>
            <a:pPr algn="just">
              <a:lnSpc>
                <a:spcPct val="150000"/>
              </a:lnSpc>
            </a:pPr>
            <a:endParaRPr lang="pt-BR" sz="12756" dirty="0">
              <a:latin typeface="Arial" panose="020B0604020202020204" pitchFamily="34" charset="0"/>
              <a:cs typeface="Arial" panose="020B0604020202020204" pitchFamily="34" charset="0"/>
            </a:endParaRPr>
          </a:p>
          <a:p>
            <a:pPr algn="just">
              <a:lnSpc>
                <a:spcPct val="150000"/>
              </a:lnSpc>
            </a:pPr>
            <a:r>
              <a:rPr lang="pt-BR" sz="12756" dirty="0" smtClean="0">
                <a:latin typeface="Arial" panose="020B0604020202020204" pitchFamily="34" charset="0"/>
                <a:cs typeface="Arial" panose="020B0604020202020204" pitchFamily="34" charset="0"/>
              </a:rPr>
              <a:t>Estudos </a:t>
            </a:r>
            <a:r>
              <a:rPr lang="pt-BR" sz="12756" dirty="0">
                <a:latin typeface="Arial" panose="020B0604020202020204" pitchFamily="34" charset="0"/>
                <a:cs typeface="Arial" panose="020B0604020202020204" pitchFamily="34" charset="0"/>
              </a:rPr>
              <a:t>indicam que a taxa de incidência de exposição do tubo em 2 anos é de 2 a 7% e por mês é de 0,09%. São fatores de risco para exposição: jovens, diabetes, olho seco, cirurgias oculares prévias, fricção mecânica sobre o enxerto, má posição do tubo e a localização inferior do tubo. A exposição necessita de reparo urgente sob o risco de </a:t>
            </a:r>
            <a:r>
              <a:rPr lang="pt-BR" sz="12756" dirty="0" err="1">
                <a:latin typeface="Arial" panose="020B0604020202020204" pitchFamily="34" charset="0"/>
                <a:cs typeface="Arial" panose="020B0604020202020204" pitchFamily="34" charset="0"/>
              </a:rPr>
              <a:t>endoftalmite</a:t>
            </a:r>
            <a:r>
              <a:rPr lang="pt-BR" sz="12756" dirty="0">
                <a:latin typeface="Arial" panose="020B0604020202020204" pitchFamily="34" charset="0"/>
                <a:cs typeface="Arial" panose="020B0604020202020204" pitchFamily="34" charset="0"/>
              </a:rPr>
              <a:t>. A paciente supracitada apresentou extrusão completa espontânea da válvula. O presente caso ressalta a importância do acompanhamento a longo prazo de pacientes submetidos previamente a cirurgias oculares para diagnóstico precoce de complicações tardias pós-operatórias. </a:t>
            </a:r>
          </a:p>
          <a:p>
            <a:pPr algn="just">
              <a:lnSpc>
                <a:spcPct val="150000"/>
              </a:lnSpc>
            </a:pPr>
            <a:endParaRPr lang="pt-BR" sz="12756" dirty="0">
              <a:latin typeface="Arial" panose="020B0604020202020204" pitchFamily="34" charset="0"/>
              <a:cs typeface="Arial" panose="020B0604020202020204" pitchFamily="34" charset="0"/>
            </a:endParaRPr>
          </a:p>
          <a:p>
            <a:pPr algn="just">
              <a:lnSpc>
                <a:spcPct val="150000"/>
              </a:lnSpc>
            </a:pPr>
            <a:endParaRPr lang="pt-BR" sz="12756" dirty="0">
              <a:latin typeface="Arial" panose="020B0604020202020204" pitchFamily="34" charset="0"/>
              <a:cs typeface="Arial" panose="020B0604020202020204" pitchFamily="34" charset="0"/>
            </a:endParaRPr>
          </a:p>
          <a:p>
            <a:pPr algn="just">
              <a:lnSpc>
                <a:spcPct val="150000"/>
              </a:lnSpc>
            </a:pPr>
            <a:endParaRPr lang="pt-BR" sz="12756" dirty="0">
              <a:latin typeface="Arial" panose="020B0604020202020204" pitchFamily="34" charset="0"/>
              <a:cs typeface="Arial" panose="020B0604020202020204" pitchFamily="34" charset="0"/>
            </a:endParaRPr>
          </a:p>
          <a:p>
            <a:pPr algn="just">
              <a:lnSpc>
                <a:spcPct val="150000"/>
              </a:lnSpc>
            </a:pPr>
            <a:endParaRPr lang="pt-BR" sz="12756" dirty="0">
              <a:latin typeface="Arial" panose="020B0604020202020204" pitchFamily="34" charset="0"/>
              <a:cs typeface="Arial" panose="020B0604020202020204" pitchFamily="34" charset="0"/>
            </a:endParaRPr>
          </a:p>
          <a:p>
            <a:pPr algn="just">
              <a:lnSpc>
                <a:spcPct val="150000"/>
              </a:lnSpc>
            </a:pPr>
            <a:endParaRPr lang="pt-BR" sz="12756" dirty="0">
              <a:latin typeface="Arial" panose="020B0604020202020204" pitchFamily="34" charset="0"/>
              <a:cs typeface="Arial" panose="020B0604020202020204" pitchFamily="34" charset="0"/>
            </a:endParaRPr>
          </a:p>
        </p:txBody>
      </p:sp>
      <p:sp>
        <p:nvSpPr>
          <p:cNvPr id="29" name="TextBox 28"/>
          <p:cNvSpPr txBox="1"/>
          <p:nvPr/>
        </p:nvSpPr>
        <p:spPr>
          <a:xfrm>
            <a:off x="-59172404" y="-29812"/>
            <a:ext cx="81909433" cy="1728165"/>
          </a:xfrm>
          <a:prstGeom prst="rect">
            <a:avLst/>
          </a:prstGeom>
          <a:noFill/>
        </p:spPr>
        <p:txBody>
          <a:bodyPr wrap="square" rtlCol="0">
            <a:spAutoFit/>
          </a:bodyPr>
          <a:lstStyle/>
          <a:p>
            <a:pPr algn="ctr"/>
            <a:r>
              <a:rPr lang="pt-BR" sz="10630" i="1" dirty="0">
                <a:cs typeface="Arial" panose="020B0604020202020204" pitchFamily="34" charset="0"/>
              </a:rPr>
              <a:t>Hospital de Olhos de Blumenau </a:t>
            </a:r>
            <a:r>
              <a:rPr lang="pt-BR" sz="10630" i="1" dirty="0" smtClean="0">
                <a:cs typeface="Arial" panose="020B0604020202020204" pitchFamily="34" charset="0"/>
              </a:rPr>
              <a:t>– SC</a:t>
            </a:r>
            <a:endParaRPr lang="pt-BR" sz="10630" i="1" dirty="0">
              <a:cs typeface="Arial" panose="020B0604020202020204" pitchFamily="34" charset="0"/>
            </a:endParaRPr>
          </a:p>
        </p:txBody>
      </p:sp>
      <p:pic>
        <p:nvPicPr>
          <p:cNvPr id="30" name="Imagem 29"/>
          <p:cNvPicPr>
            <a:picLocks noChangeAspect="1"/>
          </p:cNvPicPr>
          <p:nvPr/>
        </p:nvPicPr>
        <p:blipFill rotWithShape="1">
          <a:blip r:embed="rId3"/>
          <a:srcRect l="8730" t="23880" r="65861" b="58544"/>
          <a:stretch/>
        </p:blipFill>
        <p:spPr>
          <a:xfrm>
            <a:off x="9620132" y="-12160063"/>
            <a:ext cx="19849050" cy="7719076"/>
          </a:xfrm>
          <a:prstGeom prst="rect">
            <a:avLst/>
          </a:prstGeom>
        </p:spPr>
      </p:pic>
      <p:sp>
        <p:nvSpPr>
          <p:cNvPr id="19" name="TextBox 18"/>
          <p:cNvSpPr txBox="1"/>
          <p:nvPr/>
        </p:nvSpPr>
        <p:spPr>
          <a:xfrm>
            <a:off x="-11339751" y="34025313"/>
            <a:ext cx="39689127" cy="2545953"/>
          </a:xfrm>
          <a:prstGeom prst="rect">
            <a:avLst/>
          </a:prstGeom>
          <a:solidFill>
            <a:schemeClr val="accent1">
              <a:lumMod val="60000"/>
              <a:lumOff val="40000"/>
            </a:schemeClr>
          </a:solidFill>
        </p:spPr>
        <p:txBody>
          <a:bodyPr wrap="square" rtlCol="0">
            <a:spAutoFit/>
          </a:bodyPr>
          <a:lstStyle/>
          <a:p>
            <a:pPr algn="ctr"/>
            <a:r>
              <a:rPr lang="pt-BR" sz="15944" b="1" dirty="0">
                <a:latin typeface="Arial" panose="020B0604020202020204" pitchFamily="34" charset="0"/>
                <a:cs typeface="Arial" panose="020B0604020202020204" pitchFamily="34" charset="0"/>
              </a:rPr>
              <a:t>CONCLUSÕES</a:t>
            </a:r>
          </a:p>
        </p:txBody>
      </p:sp>
      <p:pic>
        <p:nvPicPr>
          <p:cNvPr id="32" name="Imagem 31"/>
          <p:cNvPicPr>
            <a:picLocks noChangeAspect="1"/>
          </p:cNvPicPr>
          <p:nvPr/>
        </p:nvPicPr>
        <p:blipFill rotWithShape="1">
          <a:blip r:embed="rId4" cstate="print">
            <a:extLst>
              <a:ext uri="{28A0092B-C50C-407E-A947-70E740481C1C}">
                <a14:useLocalDpi xmlns:a14="http://schemas.microsoft.com/office/drawing/2010/main" val="0"/>
              </a:ext>
            </a:extLst>
          </a:blip>
          <a:srcRect l="15195" r="8383" b="15389"/>
          <a:stretch/>
        </p:blipFill>
        <p:spPr>
          <a:xfrm>
            <a:off x="-11453357" y="75133928"/>
            <a:ext cx="13168994" cy="9720044"/>
          </a:xfrm>
          <a:prstGeom prst="rect">
            <a:avLst/>
          </a:prstGeom>
        </p:spPr>
      </p:pic>
      <p:sp>
        <p:nvSpPr>
          <p:cNvPr id="34" name="CaixaDeTexto 33">
            <a:extLst>
              <a:ext uri="{FF2B5EF4-FFF2-40B4-BE49-F238E27FC236}">
                <a16:creationId xmlns:a16="http://schemas.microsoft.com/office/drawing/2014/main" id="{8922D0F8-A848-4A44-997B-E67288AE2A3C}"/>
              </a:ext>
            </a:extLst>
          </p:cNvPr>
          <p:cNvSpPr txBox="1"/>
          <p:nvPr/>
        </p:nvSpPr>
        <p:spPr>
          <a:xfrm rot="10800000" flipV="1">
            <a:off x="-11648618" y="84999668"/>
            <a:ext cx="11648618" cy="9325630"/>
          </a:xfrm>
          <a:prstGeom prst="rect">
            <a:avLst/>
          </a:prstGeom>
          <a:noFill/>
        </p:spPr>
        <p:txBody>
          <a:bodyPr wrap="square" rtlCol="0">
            <a:spAutoFit/>
          </a:bodyPr>
          <a:lstStyle/>
          <a:p>
            <a:r>
              <a:rPr lang="pt-BR" sz="12000" dirty="0">
                <a:latin typeface="Arial" panose="020B0604020202020204" pitchFamily="34" charset="0"/>
                <a:cs typeface="Arial" panose="020B0604020202020204" pitchFamily="34" charset="0"/>
              </a:rPr>
              <a:t>Fig.1: </a:t>
            </a:r>
            <a:r>
              <a:rPr lang="pt-BR" sz="12000" dirty="0">
                <a:solidFill>
                  <a:schemeClr val="tx1"/>
                </a:solidFill>
                <a:latin typeface="Arial" panose="020B0604020202020204" pitchFamily="34" charset="0"/>
                <a:cs typeface="Arial" panose="020B0604020202020204" pitchFamily="34" charset="0"/>
              </a:rPr>
              <a:t>Erosão total do prato da válvula de </a:t>
            </a:r>
            <a:r>
              <a:rPr lang="pt-BR" sz="12000" i="1" dirty="0">
                <a:solidFill>
                  <a:schemeClr val="tx1"/>
                </a:solidFill>
                <a:latin typeface="Arial" panose="020B0604020202020204" pitchFamily="34" charset="0"/>
                <a:cs typeface="Arial" panose="020B0604020202020204" pitchFamily="34" charset="0"/>
              </a:rPr>
              <a:t>Ahmed</a:t>
            </a:r>
            <a:r>
              <a:rPr lang="pt-BR" sz="12000" dirty="0">
                <a:solidFill>
                  <a:schemeClr val="tx1"/>
                </a:solidFill>
                <a:latin typeface="Arial" panose="020B0604020202020204" pitchFamily="34" charset="0"/>
                <a:cs typeface="Arial" panose="020B0604020202020204" pitchFamily="34" charset="0"/>
              </a:rPr>
              <a:t> e prato móvel</a:t>
            </a:r>
            <a:endParaRPr lang="pt-BR" sz="12000" dirty="0">
              <a:latin typeface="Arial" panose="020B0604020202020204" pitchFamily="34" charset="0"/>
              <a:cs typeface="Arial" panose="020B0604020202020204" pitchFamily="34" charset="0"/>
            </a:endParaRPr>
          </a:p>
        </p:txBody>
      </p:sp>
      <p:pic>
        <p:nvPicPr>
          <p:cNvPr id="35" name="Picture 8" descr="Visualização da image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7538" t="27905" r="39526" b="27242"/>
          <a:stretch/>
        </p:blipFill>
        <p:spPr bwMode="auto">
          <a:xfrm rot="10800000">
            <a:off x="2672309" y="75133928"/>
            <a:ext cx="13641918" cy="9197657"/>
          </a:xfrm>
          <a:prstGeom prst="rect">
            <a:avLst/>
          </a:prstGeom>
          <a:noFill/>
          <a:extLst>
            <a:ext uri="{909E8E84-426E-40DD-AFC4-6F175D3DCCD1}">
              <a14:hiddenFill xmlns:a14="http://schemas.microsoft.com/office/drawing/2010/main">
                <a:solidFill>
                  <a:srgbClr val="FFFFFF"/>
                </a:solidFill>
              </a14:hiddenFill>
            </a:ext>
          </a:extLst>
        </p:spPr>
      </p:pic>
      <p:sp>
        <p:nvSpPr>
          <p:cNvPr id="36" name="CaixaDeTexto 35">
            <a:extLst>
              <a:ext uri="{FF2B5EF4-FFF2-40B4-BE49-F238E27FC236}">
                <a16:creationId xmlns:a16="http://schemas.microsoft.com/office/drawing/2014/main" id="{8922D0F8-A848-4A44-997B-E67288AE2A3C}"/>
              </a:ext>
            </a:extLst>
          </p:cNvPr>
          <p:cNvSpPr txBox="1"/>
          <p:nvPr/>
        </p:nvSpPr>
        <p:spPr>
          <a:xfrm>
            <a:off x="2083809" y="84981696"/>
            <a:ext cx="12851392" cy="7478970"/>
          </a:xfrm>
          <a:prstGeom prst="rect">
            <a:avLst/>
          </a:prstGeom>
          <a:noFill/>
        </p:spPr>
        <p:txBody>
          <a:bodyPr wrap="square" rtlCol="0">
            <a:spAutoFit/>
          </a:bodyPr>
          <a:lstStyle/>
          <a:p>
            <a:r>
              <a:rPr lang="pt-BR" sz="12000" dirty="0" smtClean="0">
                <a:latin typeface="Arial" panose="020B0604020202020204" pitchFamily="34" charset="0"/>
                <a:cs typeface="Arial" panose="020B0604020202020204" pitchFamily="34" charset="0"/>
              </a:rPr>
              <a:t>Fig.2: </a:t>
            </a:r>
            <a:r>
              <a:rPr lang="pt-BR" sz="12000" dirty="0">
                <a:latin typeface="Arial" panose="020B0604020202020204" pitchFamily="34" charset="0"/>
                <a:cs typeface="Arial" panose="020B0604020202020204" pitchFamily="34" charset="0"/>
              </a:rPr>
              <a:t>Extrusão espontânea completa da válvula de </a:t>
            </a:r>
            <a:r>
              <a:rPr lang="pt-BR" sz="12000" i="1" dirty="0">
                <a:latin typeface="Arial" panose="020B0604020202020204" pitchFamily="34" charset="0"/>
                <a:cs typeface="Arial" panose="020B0604020202020204" pitchFamily="34" charset="0"/>
              </a:rPr>
              <a:t>Ahmed </a:t>
            </a:r>
          </a:p>
        </p:txBody>
      </p:sp>
      <p:pic>
        <p:nvPicPr>
          <p:cNvPr id="37" name="Picture 6" descr="Visualização da imagem"/>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43127" t="41347" r="18250" b="38279"/>
          <a:stretch/>
        </p:blipFill>
        <p:spPr bwMode="auto">
          <a:xfrm>
            <a:off x="17154572" y="75133928"/>
            <a:ext cx="12422687" cy="8736838"/>
          </a:xfrm>
          <a:prstGeom prst="rect">
            <a:avLst/>
          </a:prstGeom>
          <a:noFill/>
          <a:extLst>
            <a:ext uri="{909E8E84-426E-40DD-AFC4-6F175D3DCCD1}">
              <a14:hiddenFill xmlns:a14="http://schemas.microsoft.com/office/drawing/2010/main">
                <a:solidFill>
                  <a:srgbClr val="FFFFFF"/>
                </a:solidFill>
              </a14:hiddenFill>
            </a:ext>
          </a:extLst>
        </p:spPr>
      </p:pic>
      <p:sp>
        <p:nvSpPr>
          <p:cNvPr id="38" name="CaixaDeTexto 37">
            <a:extLst>
              <a:ext uri="{FF2B5EF4-FFF2-40B4-BE49-F238E27FC236}">
                <a16:creationId xmlns:a16="http://schemas.microsoft.com/office/drawing/2014/main" id="{8922D0F8-A848-4A44-997B-E67288AE2A3C}"/>
              </a:ext>
            </a:extLst>
          </p:cNvPr>
          <p:cNvSpPr txBox="1"/>
          <p:nvPr/>
        </p:nvSpPr>
        <p:spPr>
          <a:xfrm>
            <a:off x="17350944" y="84683095"/>
            <a:ext cx="10998432" cy="3785652"/>
          </a:xfrm>
          <a:prstGeom prst="rect">
            <a:avLst/>
          </a:prstGeom>
          <a:noFill/>
        </p:spPr>
        <p:txBody>
          <a:bodyPr wrap="square" rtlCol="0">
            <a:spAutoFit/>
          </a:bodyPr>
          <a:lstStyle/>
          <a:p>
            <a:r>
              <a:rPr lang="pt-BR" sz="12000" dirty="0" smtClean="0">
                <a:latin typeface="Arial" panose="020B0604020202020204" pitchFamily="34" charset="0"/>
                <a:cs typeface="Arial" panose="020B0604020202020204" pitchFamily="34" charset="0"/>
              </a:rPr>
              <a:t>Fig.3: </a:t>
            </a:r>
            <a:r>
              <a:rPr lang="pt-BR" sz="12000" dirty="0">
                <a:latin typeface="Arial" panose="020B0604020202020204" pitchFamily="34" charset="0"/>
                <a:cs typeface="Arial" panose="020B0604020202020204" pitchFamily="34" charset="0"/>
              </a:rPr>
              <a:t>Aspecto pós cirúrgico</a:t>
            </a:r>
          </a:p>
        </p:txBody>
      </p:sp>
    </p:spTree>
    <p:extLst>
      <p:ext uri="{BB962C8B-B14F-4D97-AF65-F5344CB8AC3E}">
        <p14:creationId xmlns:p14="http://schemas.microsoft.com/office/powerpoint/2010/main" val="3637516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TotalTime>
  <Words>503</Words>
  <Application>Microsoft Office PowerPoint</Application>
  <PresentationFormat>Personalizar</PresentationFormat>
  <Paragraphs>19</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Office Theme</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charlles casmierchaki picollo</dc:creator>
  <cp:lastModifiedBy>Dell</cp:lastModifiedBy>
  <cp:revision>31</cp:revision>
  <dcterms:created xsi:type="dcterms:W3CDTF">2016-06-27T15:18:58Z</dcterms:created>
  <dcterms:modified xsi:type="dcterms:W3CDTF">2020-01-12T02:38:32Z</dcterms:modified>
</cp:coreProperties>
</file>