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32397700" cy="43105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F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>
        <p:scale>
          <a:sx n="24" d="100"/>
          <a:sy n="24" d="100"/>
        </p:scale>
        <p:origin x="2432" y="-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B964-CD6B-3449-B711-80DF0FC544F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68538" y="1143000"/>
            <a:ext cx="2320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0E21D-0DEE-414B-A948-117FF13298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83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24133" rtl="0" eaLnBrk="1" latinLnBrk="0" hangingPunct="1">
      <a:defRPr sz="4756" kern="1200">
        <a:solidFill>
          <a:schemeClr val="tx1"/>
        </a:solidFill>
        <a:latin typeface="+mn-lt"/>
        <a:ea typeface="+mn-ea"/>
        <a:cs typeface="+mn-cs"/>
      </a:defRPr>
    </a:lvl1pPr>
    <a:lvl2pPr marL="1812066" algn="l" defTabSz="3624133" rtl="0" eaLnBrk="1" latinLnBrk="0" hangingPunct="1">
      <a:defRPr sz="4756" kern="1200">
        <a:solidFill>
          <a:schemeClr val="tx1"/>
        </a:solidFill>
        <a:latin typeface="+mn-lt"/>
        <a:ea typeface="+mn-ea"/>
        <a:cs typeface="+mn-cs"/>
      </a:defRPr>
    </a:lvl2pPr>
    <a:lvl3pPr marL="3624133" algn="l" defTabSz="3624133" rtl="0" eaLnBrk="1" latinLnBrk="0" hangingPunct="1">
      <a:defRPr sz="4756" kern="1200">
        <a:solidFill>
          <a:schemeClr val="tx1"/>
        </a:solidFill>
        <a:latin typeface="+mn-lt"/>
        <a:ea typeface="+mn-ea"/>
        <a:cs typeface="+mn-cs"/>
      </a:defRPr>
    </a:lvl3pPr>
    <a:lvl4pPr marL="5436199" algn="l" defTabSz="3624133" rtl="0" eaLnBrk="1" latinLnBrk="0" hangingPunct="1">
      <a:defRPr sz="4756" kern="1200">
        <a:solidFill>
          <a:schemeClr val="tx1"/>
        </a:solidFill>
        <a:latin typeface="+mn-lt"/>
        <a:ea typeface="+mn-ea"/>
        <a:cs typeface="+mn-cs"/>
      </a:defRPr>
    </a:lvl4pPr>
    <a:lvl5pPr marL="7248266" algn="l" defTabSz="3624133" rtl="0" eaLnBrk="1" latinLnBrk="0" hangingPunct="1">
      <a:defRPr sz="4756" kern="1200">
        <a:solidFill>
          <a:schemeClr val="tx1"/>
        </a:solidFill>
        <a:latin typeface="+mn-lt"/>
        <a:ea typeface="+mn-ea"/>
        <a:cs typeface="+mn-cs"/>
      </a:defRPr>
    </a:lvl5pPr>
    <a:lvl6pPr marL="9060332" algn="l" defTabSz="3624133" rtl="0" eaLnBrk="1" latinLnBrk="0" hangingPunct="1">
      <a:defRPr sz="4756" kern="1200">
        <a:solidFill>
          <a:schemeClr val="tx1"/>
        </a:solidFill>
        <a:latin typeface="+mn-lt"/>
        <a:ea typeface="+mn-ea"/>
        <a:cs typeface="+mn-cs"/>
      </a:defRPr>
    </a:lvl6pPr>
    <a:lvl7pPr marL="10872399" algn="l" defTabSz="3624133" rtl="0" eaLnBrk="1" latinLnBrk="0" hangingPunct="1">
      <a:defRPr sz="4756" kern="1200">
        <a:solidFill>
          <a:schemeClr val="tx1"/>
        </a:solidFill>
        <a:latin typeface="+mn-lt"/>
        <a:ea typeface="+mn-ea"/>
        <a:cs typeface="+mn-cs"/>
      </a:defRPr>
    </a:lvl7pPr>
    <a:lvl8pPr marL="12684465" algn="l" defTabSz="3624133" rtl="0" eaLnBrk="1" latinLnBrk="0" hangingPunct="1">
      <a:defRPr sz="4756" kern="1200">
        <a:solidFill>
          <a:schemeClr val="tx1"/>
        </a:solidFill>
        <a:latin typeface="+mn-lt"/>
        <a:ea typeface="+mn-ea"/>
        <a:cs typeface="+mn-cs"/>
      </a:defRPr>
    </a:lvl8pPr>
    <a:lvl9pPr marL="14496532" algn="l" defTabSz="3624133" rtl="0" eaLnBrk="1" latinLnBrk="0" hangingPunct="1">
      <a:defRPr sz="4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68538" y="1143000"/>
            <a:ext cx="23209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0E21D-0DEE-414B-A948-117FF13298D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72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828" y="7054519"/>
            <a:ext cx="27538045" cy="15007061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713" y="22640310"/>
            <a:ext cx="24298275" cy="10407154"/>
          </a:xfrm>
        </p:spPr>
        <p:txBody>
          <a:bodyPr/>
          <a:lstStyle>
            <a:lvl1pPr marL="0" indent="0" algn="ctr">
              <a:buNone/>
              <a:defRPr sz="8503"/>
            </a:lvl1pPr>
            <a:lvl2pPr marL="1619905" indent="0" algn="ctr">
              <a:buNone/>
              <a:defRPr sz="7086"/>
            </a:lvl2pPr>
            <a:lvl3pPr marL="3239811" indent="0" algn="ctr">
              <a:buNone/>
              <a:defRPr sz="6378"/>
            </a:lvl3pPr>
            <a:lvl4pPr marL="4859716" indent="0" algn="ctr">
              <a:buNone/>
              <a:defRPr sz="5669"/>
            </a:lvl4pPr>
            <a:lvl5pPr marL="6479621" indent="0" algn="ctr">
              <a:buNone/>
              <a:defRPr sz="5669"/>
            </a:lvl5pPr>
            <a:lvl6pPr marL="8099527" indent="0" algn="ctr">
              <a:buNone/>
              <a:defRPr sz="5669"/>
            </a:lvl6pPr>
            <a:lvl7pPr marL="9719432" indent="0" algn="ctr">
              <a:buNone/>
              <a:defRPr sz="5669"/>
            </a:lvl7pPr>
            <a:lvl8pPr marL="11339337" indent="0" algn="ctr">
              <a:buNone/>
              <a:defRPr sz="5669"/>
            </a:lvl8pPr>
            <a:lvl9pPr marL="12959243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93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46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4606" y="2294963"/>
            <a:ext cx="6985754" cy="3652982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344" y="2294963"/>
            <a:ext cx="20552291" cy="365298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07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98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470" y="10746425"/>
            <a:ext cx="27943016" cy="17930641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470" y="28846697"/>
            <a:ext cx="27943016" cy="9429300"/>
          </a:xfrm>
        </p:spPr>
        <p:txBody>
          <a:bodyPr/>
          <a:lstStyle>
            <a:lvl1pPr marL="0" indent="0">
              <a:buNone/>
              <a:defRPr sz="8503">
                <a:solidFill>
                  <a:schemeClr val="tx1"/>
                </a:solidFill>
              </a:defRPr>
            </a:lvl1pPr>
            <a:lvl2pPr marL="1619905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81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71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62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52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43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33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24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6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342" y="11474814"/>
            <a:ext cx="13769023" cy="27349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1335" y="11474814"/>
            <a:ext cx="13769023" cy="273499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96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62" y="2294972"/>
            <a:ext cx="27943016" cy="83317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565" y="10566810"/>
            <a:ext cx="13705744" cy="5178630"/>
          </a:xfrm>
        </p:spPr>
        <p:txBody>
          <a:bodyPr anchor="b"/>
          <a:lstStyle>
            <a:lvl1pPr marL="0" indent="0">
              <a:buNone/>
              <a:defRPr sz="8503" b="1"/>
            </a:lvl1pPr>
            <a:lvl2pPr marL="1619905" indent="0">
              <a:buNone/>
              <a:defRPr sz="7086" b="1"/>
            </a:lvl2pPr>
            <a:lvl3pPr marL="3239811" indent="0">
              <a:buNone/>
              <a:defRPr sz="6378" b="1"/>
            </a:lvl3pPr>
            <a:lvl4pPr marL="4859716" indent="0">
              <a:buNone/>
              <a:defRPr sz="5669" b="1"/>
            </a:lvl4pPr>
            <a:lvl5pPr marL="6479621" indent="0">
              <a:buNone/>
              <a:defRPr sz="5669" b="1"/>
            </a:lvl5pPr>
            <a:lvl6pPr marL="8099527" indent="0">
              <a:buNone/>
              <a:defRPr sz="5669" b="1"/>
            </a:lvl6pPr>
            <a:lvl7pPr marL="9719432" indent="0">
              <a:buNone/>
              <a:defRPr sz="5669" b="1"/>
            </a:lvl7pPr>
            <a:lvl8pPr marL="11339337" indent="0">
              <a:buNone/>
              <a:defRPr sz="5669" b="1"/>
            </a:lvl8pPr>
            <a:lvl9pPr marL="12959243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565" y="15745440"/>
            <a:ext cx="13705744" cy="231591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1338" y="10566810"/>
            <a:ext cx="13773242" cy="5178630"/>
          </a:xfrm>
        </p:spPr>
        <p:txBody>
          <a:bodyPr anchor="b"/>
          <a:lstStyle>
            <a:lvl1pPr marL="0" indent="0">
              <a:buNone/>
              <a:defRPr sz="8503" b="1"/>
            </a:lvl1pPr>
            <a:lvl2pPr marL="1619905" indent="0">
              <a:buNone/>
              <a:defRPr sz="7086" b="1"/>
            </a:lvl2pPr>
            <a:lvl3pPr marL="3239811" indent="0">
              <a:buNone/>
              <a:defRPr sz="6378" b="1"/>
            </a:lvl3pPr>
            <a:lvl4pPr marL="4859716" indent="0">
              <a:buNone/>
              <a:defRPr sz="5669" b="1"/>
            </a:lvl4pPr>
            <a:lvl5pPr marL="6479621" indent="0">
              <a:buNone/>
              <a:defRPr sz="5669" b="1"/>
            </a:lvl5pPr>
            <a:lvl6pPr marL="8099527" indent="0">
              <a:buNone/>
              <a:defRPr sz="5669" b="1"/>
            </a:lvl6pPr>
            <a:lvl7pPr marL="9719432" indent="0">
              <a:buNone/>
              <a:defRPr sz="5669" b="1"/>
            </a:lvl7pPr>
            <a:lvl8pPr marL="11339337" indent="0">
              <a:buNone/>
              <a:defRPr sz="5669" b="1"/>
            </a:lvl8pPr>
            <a:lvl9pPr marL="12959243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1338" y="15745440"/>
            <a:ext cx="13773242" cy="231591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0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85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21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62" y="2873692"/>
            <a:ext cx="10449101" cy="1005792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242" y="6206387"/>
            <a:ext cx="16401336" cy="30632764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3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562" y="12931616"/>
            <a:ext cx="10449101" cy="23957419"/>
          </a:xfrm>
        </p:spPr>
        <p:txBody>
          <a:bodyPr/>
          <a:lstStyle>
            <a:lvl1pPr marL="0" indent="0">
              <a:buNone/>
              <a:defRPr sz="5669"/>
            </a:lvl1pPr>
            <a:lvl2pPr marL="1619905" indent="0">
              <a:buNone/>
              <a:defRPr sz="4960"/>
            </a:lvl2pPr>
            <a:lvl3pPr marL="3239811" indent="0">
              <a:buNone/>
              <a:defRPr sz="4252"/>
            </a:lvl3pPr>
            <a:lvl4pPr marL="4859716" indent="0">
              <a:buNone/>
              <a:defRPr sz="3543"/>
            </a:lvl4pPr>
            <a:lvl5pPr marL="6479621" indent="0">
              <a:buNone/>
              <a:defRPr sz="3543"/>
            </a:lvl5pPr>
            <a:lvl6pPr marL="8099527" indent="0">
              <a:buNone/>
              <a:defRPr sz="3543"/>
            </a:lvl6pPr>
            <a:lvl7pPr marL="9719432" indent="0">
              <a:buNone/>
              <a:defRPr sz="3543"/>
            </a:lvl7pPr>
            <a:lvl8pPr marL="11339337" indent="0">
              <a:buNone/>
              <a:defRPr sz="3543"/>
            </a:lvl8pPr>
            <a:lvl9pPr marL="12959243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83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562" y="2873692"/>
            <a:ext cx="10449101" cy="1005792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242" y="6206387"/>
            <a:ext cx="16401336" cy="30632764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05" indent="0">
              <a:buNone/>
              <a:defRPr sz="9921"/>
            </a:lvl2pPr>
            <a:lvl3pPr marL="3239811" indent="0">
              <a:buNone/>
              <a:defRPr sz="8503"/>
            </a:lvl3pPr>
            <a:lvl4pPr marL="4859716" indent="0">
              <a:buNone/>
              <a:defRPr sz="7086"/>
            </a:lvl4pPr>
            <a:lvl5pPr marL="6479621" indent="0">
              <a:buNone/>
              <a:defRPr sz="7086"/>
            </a:lvl5pPr>
            <a:lvl6pPr marL="8099527" indent="0">
              <a:buNone/>
              <a:defRPr sz="7086"/>
            </a:lvl6pPr>
            <a:lvl7pPr marL="9719432" indent="0">
              <a:buNone/>
              <a:defRPr sz="7086"/>
            </a:lvl7pPr>
            <a:lvl8pPr marL="11339337" indent="0">
              <a:buNone/>
              <a:defRPr sz="7086"/>
            </a:lvl8pPr>
            <a:lvl9pPr marL="12959243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562" y="12931616"/>
            <a:ext cx="10449101" cy="23957419"/>
          </a:xfrm>
        </p:spPr>
        <p:txBody>
          <a:bodyPr/>
          <a:lstStyle>
            <a:lvl1pPr marL="0" indent="0">
              <a:buNone/>
              <a:defRPr sz="5669"/>
            </a:lvl1pPr>
            <a:lvl2pPr marL="1619905" indent="0">
              <a:buNone/>
              <a:defRPr sz="4960"/>
            </a:lvl2pPr>
            <a:lvl3pPr marL="3239811" indent="0">
              <a:buNone/>
              <a:defRPr sz="4252"/>
            </a:lvl3pPr>
            <a:lvl4pPr marL="4859716" indent="0">
              <a:buNone/>
              <a:defRPr sz="3543"/>
            </a:lvl4pPr>
            <a:lvl5pPr marL="6479621" indent="0">
              <a:buNone/>
              <a:defRPr sz="3543"/>
            </a:lvl5pPr>
            <a:lvl6pPr marL="8099527" indent="0">
              <a:buNone/>
              <a:defRPr sz="3543"/>
            </a:lvl6pPr>
            <a:lvl7pPr marL="9719432" indent="0">
              <a:buNone/>
              <a:defRPr sz="3543"/>
            </a:lvl7pPr>
            <a:lvl8pPr marL="11339337" indent="0">
              <a:buNone/>
              <a:defRPr sz="3543"/>
            </a:lvl8pPr>
            <a:lvl9pPr marL="12959243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61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342" y="2294972"/>
            <a:ext cx="27943016" cy="8331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342" y="11474814"/>
            <a:ext cx="27943016" cy="2734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342" y="39952318"/>
            <a:ext cx="7289483" cy="2294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A7C4C-CA5C-8D45-B9ED-856B3D1DC270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1738" y="39952318"/>
            <a:ext cx="10934224" cy="2294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0875" y="39952318"/>
            <a:ext cx="7289483" cy="2294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97CC-46DB-B143-B7CE-FE502A03C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02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811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53" indent="-809953" algn="l" defTabSz="3239811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858" indent="-809953" algn="l" defTabSz="323981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3" kern="1200">
          <a:solidFill>
            <a:schemeClr val="tx1"/>
          </a:solidFill>
          <a:latin typeface="+mn-lt"/>
          <a:ea typeface="+mn-ea"/>
          <a:cs typeface="+mn-cs"/>
        </a:defRPr>
      </a:lvl2pPr>
      <a:lvl3pPr marL="4049763" indent="-809953" algn="l" defTabSz="323981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669" indent="-809953" algn="l" defTabSz="323981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574" indent="-809953" algn="l" defTabSz="323981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479" indent="-809953" algn="l" defTabSz="323981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385" indent="-809953" algn="l" defTabSz="323981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290" indent="-809953" algn="l" defTabSz="323981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195" indent="-809953" algn="l" defTabSz="323981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81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05" algn="l" defTabSz="323981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811" algn="l" defTabSz="323981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716" algn="l" defTabSz="323981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621" algn="l" defTabSz="323981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527" algn="l" defTabSz="323981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432" algn="l" defTabSz="323981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337" algn="l" defTabSz="323981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243" algn="l" defTabSz="3239811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tif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0F1569D-75AB-F24F-971C-638C98DF31AB}"/>
              </a:ext>
            </a:extLst>
          </p:cNvPr>
          <p:cNvSpPr txBox="1"/>
          <p:nvPr/>
        </p:nvSpPr>
        <p:spPr>
          <a:xfrm>
            <a:off x="547448" y="15764069"/>
            <a:ext cx="31299492" cy="22067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4200" b="1" dirty="0"/>
              <a:t>Resultados</a:t>
            </a:r>
          </a:p>
          <a:p>
            <a:pPr algn="just"/>
            <a:endParaRPr lang="pt-BR" sz="4200" dirty="0"/>
          </a:p>
          <a:p>
            <a:pPr algn="just"/>
            <a:r>
              <a:rPr lang="pt-BR" sz="4200" b="1" i="1" dirty="0"/>
              <a:t>Caso 1) </a:t>
            </a:r>
            <a:r>
              <a:rPr lang="pt-BR" sz="4200" dirty="0"/>
              <a:t>Paciente míope, histórico de FACO + LIO OD, evoluindo com DR regmatogênico, submetida a retinopexia pneumática e crioterapia neste mesmo olho. Passou a apresentar alguns episódios de aumento da PIO (máxima aferida: 27 mmHg) em OD. </a:t>
            </a:r>
          </a:p>
          <a:p>
            <a:pPr algn="just"/>
            <a:r>
              <a:rPr lang="pt-BR" sz="4200" b="1" i="1" dirty="0"/>
              <a:t>Caso 2) </a:t>
            </a:r>
            <a:r>
              <a:rPr lang="pt-BR" sz="4200" dirty="0"/>
              <a:t>Paciente pseudofácico com escavação assimétrica: OD: 0,8H/0,9V e OE: 0,3H/0,3V, episódios de hipertensão ocular em OD (PIO máxima aferida: 28 mmHg) mesmo em uso de três drogas hipotensoras. </a:t>
            </a:r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b="1" i="1" dirty="0"/>
          </a:p>
          <a:p>
            <a:pPr algn="just"/>
            <a:r>
              <a:rPr lang="pt-BR" sz="4200" b="1" i="1" dirty="0"/>
              <a:t>Caso 3) </a:t>
            </a:r>
            <a:r>
              <a:rPr lang="pt-BR" sz="4200" dirty="0"/>
              <a:t>Paciente com histórico de FACO + LIO em OE, evoluindo com aumento persistente da PIO (máxima de 30 mmHg) unilateral (OE), mesmo em uso de três drogas hipotensoras, submetido à cirurgia antiglaucomatosa. </a:t>
            </a:r>
          </a:p>
          <a:p>
            <a:pPr algn="just"/>
            <a:r>
              <a:rPr lang="pt-BR" sz="4200" b="1" i="1" dirty="0"/>
              <a:t>Caso 4) </a:t>
            </a:r>
            <a:r>
              <a:rPr lang="pt-BR" sz="4200" dirty="0"/>
              <a:t>Paciente pseudofácico em AO, diagnóstico de glaucoma bilateral, apresentando PIO de difícil controle em OE (PIO máxima: 24 mmHg). </a:t>
            </a:r>
          </a:p>
          <a:p>
            <a:pPr algn="just"/>
            <a:r>
              <a:rPr lang="pt-BR" sz="4200" b="1" i="1" dirty="0"/>
              <a:t>Caso 5) </a:t>
            </a:r>
            <a:r>
              <a:rPr lang="pt-BR" sz="4200" dirty="0"/>
              <a:t>Paciente pseudofácico em AO, com necessidade de reposicionamento da LIO em OE, apresentando inflamação intraocular recorrente e alguns episódios de hipotonia em OE (PIO: 08 mmHg).</a:t>
            </a:r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  <a:p>
            <a:pPr algn="just"/>
            <a:endParaRPr lang="pt-BR" sz="4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186AB1-99DD-464B-8765-6EB9D0EAB3CE}"/>
              </a:ext>
            </a:extLst>
          </p:cNvPr>
          <p:cNvSpPr txBox="1"/>
          <p:nvPr/>
        </p:nvSpPr>
        <p:spPr>
          <a:xfrm>
            <a:off x="6404879" y="603956"/>
            <a:ext cx="199893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Biomicroscopia ultrassônica em pacientes pseudofácicos com inflamação intraocular crônica e/ou aumento da pressão intraocular.</a:t>
            </a:r>
            <a:endParaRPr lang="pt-BR" sz="6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3FB4AA-1B27-264C-A852-AD66025F7C86}"/>
              </a:ext>
            </a:extLst>
          </p:cNvPr>
          <p:cNvSpPr txBox="1"/>
          <p:nvPr/>
        </p:nvSpPr>
        <p:spPr>
          <a:xfrm>
            <a:off x="547447" y="6637324"/>
            <a:ext cx="31299492" cy="8494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pt-BR" sz="4200" b="1" dirty="0"/>
              <a:t>Introdução</a:t>
            </a:r>
            <a:endParaRPr lang="pt-BR" sz="4200" dirty="0"/>
          </a:p>
          <a:p>
            <a:pPr algn="just"/>
            <a:r>
              <a:rPr lang="pt-BR" sz="4200" dirty="0"/>
              <a:t>Complicações relacionadas ao posicionamento da lente intraocular (LIO) pós facoemulsificação podem ser vistas ocasionalmente, sendo uma delas a proximidade da LIO com a íris, que muitas vezes não pode ser confirmada apenas com biomicroscopia. O atrito entre a lente e a íris pode levar a erosão da íris, principalmente em locais em que se encontram hápticos mal posicionados, que por sua vez, leva a complicações de inflamação intraocular crônica e/ou aumento da pressão intraocular. A biomicroscopia ultrassônica (UBM) pode ser uma ferramenta importante para o estudo destes casos. É um exame não invasivo que permite a visualização anatômica da zona óptica da LIO e dos hápticos e sua relação com estruturas adjacentes. </a:t>
            </a:r>
          </a:p>
          <a:p>
            <a:pPr algn="just"/>
            <a:r>
              <a:rPr lang="pt-BR" sz="4200" dirty="0"/>
              <a:t> </a:t>
            </a:r>
          </a:p>
          <a:p>
            <a:pPr lvl="0" algn="just"/>
            <a:r>
              <a:rPr lang="pt-BR" sz="4200" b="1" dirty="0"/>
              <a:t>Métodos</a:t>
            </a:r>
            <a:endParaRPr lang="pt-BR" sz="4200" dirty="0"/>
          </a:p>
          <a:p>
            <a:pPr algn="just"/>
            <a:r>
              <a:rPr lang="pt-BR" sz="4200" dirty="0"/>
              <a:t>Foram selecionados 5 pacientes pseudofácicos com histórico de inflamação intraocular e/ou aumento da pressão intraocular (PIO entre 24 e 30 mmHg), após serem excluídas etiologias primárias e/ou infecciosas. Os mesmos foram submetidos ao exame de UBM para o estudo das seguintes variáveis: posicionamento da zona óptica e dos hápticos da LIO e sua relação com as estruturas do segmento anterior, inclinação da lente e presença de remanescente de córtex cristaliniano.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A0E72A-4677-D34D-88A4-4253889EEE36}"/>
              </a:ext>
            </a:extLst>
          </p:cNvPr>
          <p:cNvSpPr txBox="1"/>
          <p:nvPr/>
        </p:nvSpPr>
        <p:spPr>
          <a:xfrm>
            <a:off x="547447" y="38434083"/>
            <a:ext cx="31299492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4200" b="1" dirty="0"/>
              <a:t>Conclusão</a:t>
            </a:r>
            <a:endParaRPr lang="pt-BR" sz="4200" dirty="0"/>
          </a:p>
          <a:p>
            <a:pPr algn="just"/>
            <a:r>
              <a:rPr lang="pt-BR" sz="4200" dirty="0"/>
              <a:t>Dos 5 casos apresentados, 1 não evoluiu com aumento da PIO, porém apresentou inflamação intraocular crônica; 4 apresentaram remanescente de córtex cristaliniano intracapsular; 3 apresentaram toque de um dos hápticos na íris. Em 2 casos de PIO alta, o único achado foi a presença de remanescente cristaliniano intracapsular. O UBM é uma importante ferramenta no diagnóstico de pacientes pseudofácicos que evoluem com inflamação intraocular crônica e/ou aumento da PIO com biomicroscopia inocente.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574BB7-004E-F74D-9A73-1D185300CA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62"/>
          <a:stretch/>
        </p:blipFill>
        <p:spPr>
          <a:xfrm>
            <a:off x="547447" y="603956"/>
            <a:ext cx="4551664" cy="20982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0BE857F-772C-E843-A275-A3E47D8B7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0028" y="0"/>
            <a:ext cx="4722244" cy="288452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5B6EE97-EB2C-4247-B87E-E09DE335613D}"/>
              </a:ext>
            </a:extLst>
          </p:cNvPr>
          <p:cNvSpPr txBox="1"/>
          <p:nvPr/>
        </p:nvSpPr>
        <p:spPr>
          <a:xfrm>
            <a:off x="7505889" y="3929214"/>
            <a:ext cx="173859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dirty="0" err="1"/>
              <a:t>Nacarato</a:t>
            </a:r>
            <a:r>
              <a:rPr lang="pt-BR" sz="5500" dirty="0"/>
              <a:t>, I.M.R; Faria, N.V.L.; Chalita, M.R.; Ávila, M.P.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93D1E0-1B87-1C40-9468-7F55733844B1}"/>
              </a:ext>
            </a:extLst>
          </p:cNvPr>
          <p:cNvSpPr txBox="1"/>
          <p:nvPr/>
        </p:nvSpPr>
        <p:spPr>
          <a:xfrm>
            <a:off x="6410025" y="5053870"/>
            <a:ext cx="195776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/>
              <a:t>HOSPITAL DE OLHOS CENTRO BRASILEIRO DA VISÃO – BRASÍLIA/DF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35CDC1-3D5F-AB4F-805D-8288A8CCF53F}"/>
              </a:ext>
            </a:extLst>
          </p:cNvPr>
          <p:cNvSpPr txBox="1"/>
          <p:nvPr/>
        </p:nvSpPr>
        <p:spPr>
          <a:xfrm>
            <a:off x="10226482" y="20810331"/>
            <a:ext cx="56374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/>
              <a:t>Caso 1) </a:t>
            </a:r>
            <a:r>
              <a:rPr lang="pt-BR" sz="4000" dirty="0"/>
              <a:t>Ausência de toque da LIO na íris ou no corpo ciliar.</a:t>
            </a:r>
          </a:p>
          <a:p>
            <a:pPr algn="just"/>
            <a:r>
              <a:rPr lang="pt-BR" sz="4000" dirty="0"/>
              <a:t>Remanescente de córtex cristaliniano intracapsular.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B06144A-775E-FD43-9CED-792B6C1B65D0}"/>
              </a:ext>
            </a:extLst>
          </p:cNvPr>
          <p:cNvSpPr txBox="1"/>
          <p:nvPr/>
        </p:nvSpPr>
        <p:spPr>
          <a:xfrm>
            <a:off x="24428003" y="20889020"/>
            <a:ext cx="63086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/>
              <a:t>Caso 2) </a:t>
            </a:r>
            <a:r>
              <a:rPr lang="pt-BR" sz="4000" dirty="0"/>
              <a:t>Ausência de toque da LIO na íris ou no corpo ciliar. Háptico da LIO intracapsular.</a:t>
            </a:r>
          </a:p>
          <a:p>
            <a:pPr algn="just"/>
            <a:r>
              <a:rPr lang="pt-BR" sz="4000" dirty="0"/>
              <a:t>Remanescente de córtex cristaliniano intracapsular.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B1DC4E8-9DAD-FB44-B8B7-0EBEA9C74025}"/>
              </a:ext>
            </a:extLst>
          </p:cNvPr>
          <p:cNvSpPr txBox="1"/>
          <p:nvPr/>
        </p:nvSpPr>
        <p:spPr>
          <a:xfrm>
            <a:off x="2110773" y="33861061"/>
            <a:ext cx="8333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/>
              <a:t>Caso 3) </a:t>
            </a:r>
            <a:r>
              <a:rPr lang="pt-BR" sz="4000" dirty="0"/>
              <a:t>Háptico superior da LIO localizado em sulco ciliar com toque no epitélio pigmentado posterior da íris, remanescente de córtex cristaliniano intracapsular.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C05DE90-15C8-0C46-9093-35ED7A743BB5}"/>
              </a:ext>
            </a:extLst>
          </p:cNvPr>
          <p:cNvSpPr txBox="1"/>
          <p:nvPr/>
        </p:nvSpPr>
        <p:spPr>
          <a:xfrm>
            <a:off x="12048129" y="33861061"/>
            <a:ext cx="82966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/>
              <a:t>Caso 4) </a:t>
            </a:r>
            <a:r>
              <a:rPr lang="pt-BR" sz="4000" dirty="0"/>
              <a:t>Háptico inferior da LIO em sulco ciliar com toque na raiz da íris (inclinação anterior do epitélio pigmentado posterior da íris), remanescente de córtex cristaliniano intracapsular 360 graus.</a:t>
            </a:r>
          </a:p>
          <a:p>
            <a:endParaRPr lang="pt-BR" sz="4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B73F14D-ACFE-264E-B195-B7A70E9EE84C}"/>
              </a:ext>
            </a:extLst>
          </p:cNvPr>
          <p:cNvSpPr txBox="1"/>
          <p:nvPr/>
        </p:nvSpPr>
        <p:spPr>
          <a:xfrm>
            <a:off x="21987203" y="33861061"/>
            <a:ext cx="8208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/>
              <a:t>Caso 5) </a:t>
            </a:r>
            <a:r>
              <a:rPr lang="pt-BR" sz="4000" dirty="0"/>
              <a:t>Háptico superior da LIO posicionado em sulco ciliar com toque em epitélio pigmentado posterior da íris (inclinação anterior da raiz da íris).</a:t>
            </a:r>
          </a:p>
          <a:p>
            <a:endParaRPr lang="pt-BR" sz="4000" dirty="0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4A01780-B9EF-444B-A1F6-429E35E39F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8129" y="29404256"/>
            <a:ext cx="8296638" cy="439037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8F3FD92-4F8E-6744-8878-FDCCDC0A36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3163" y="29404255"/>
            <a:ext cx="8232220" cy="4398263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ABD46B78-094E-6246-84FC-CD73BE63B9A8}"/>
              </a:ext>
            </a:extLst>
          </p:cNvPr>
          <p:cNvSpPr txBox="1"/>
          <p:nvPr/>
        </p:nvSpPr>
        <p:spPr>
          <a:xfrm>
            <a:off x="12296755" y="31003615"/>
            <a:ext cx="717197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rgbClr val="02FF04"/>
                </a:solidFill>
              </a:rPr>
              <a:t>4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54E4F98-85E6-624A-B034-312CB315FB64}"/>
              </a:ext>
            </a:extLst>
          </p:cNvPr>
          <p:cNvSpPr txBox="1"/>
          <p:nvPr/>
        </p:nvSpPr>
        <p:spPr>
          <a:xfrm>
            <a:off x="22088992" y="30806270"/>
            <a:ext cx="773263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rgbClr val="02FF04"/>
                </a:solidFill>
              </a:rPr>
              <a:t>5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1EEF65B-8C0C-D44E-852C-B4E836634AEA}"/>
              </a:ext>
            </a:extLst>
          </p:cNvPr>
          <p:cNvSpPr/>
          <p:nvPr/>
        </p:nvSpPr>
        <p:spPr>
          <a:xfrm>
            <a:off x="12296755" y="29645588"/>
            <a:ext cx="1952891" cy="178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957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B3F4F335-77D1-E64C-8D6D-49F17F95B931}"/>
              </a:ext>
            </a:extLst>
          </p:cNvPr>
          <p:cNvSpPr/>
          <p:nvPr/>
        </p:nvSpPr>
        <p:spPr>
          <a:xfrm>
            <a:off x="22088992" y="29687007"/>
            <a:ext cx="2105554" cy="1774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957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EDEE59B-099B-FF40-8A45-5C71BCC9A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932" y="20209073"/>
            <a:ext cx="8311550" cy="4363564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576BB924-D7E3-154B-AE36-19E8A325580C}"/>
              </a:ext>
            </a:extLst>
          </p:cNvPr>
          <p:cNvSpPr/>
          <p:nvPr/>
        </p:nvSpPr>
        <p:spPr>
          <a:xfrm>
            <a:off x="2171618" y="20446552"/>
            <a:ext cx="1965077" cy="230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957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222084-7710-2D44-8F41-2B868A3C7A1C}"/>
              </a:ext>
            </a:extLst>
          </p:cNvPr>
          <p:cNvSpPr txBox="1"/>
          <p:nvPr/>
        </p:nvSpPr>
        <p:spPr>
          <a:xfrm>
            <a:off x="2135160" y="21714909"/>
            <a:ext cx="603487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rgbClr val="02FF04"/>
                </a:solidFill>
              </a:rPr>
              <a:t>1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CF88BC35-2571-BF47-AEA1-F21AC489A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8252" y="20237675"/>
            <a:ext cx="8089751" cy="4363563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EECBEF7A-6525-8749-8E6D-A22D148E35B6}"/>
              </a:ext>
            </a:extLst>
          </p:cNvPr>
          <p:cNvSpPr/>
          <p:nvPr/>
        </p:nvSpPr>
        <p:spPr>
          <a:xfrm>
            <a:off x="16484432" y="20539142"/>
            <a:ext cx="2270201" cy="153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957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BEAF351-810E-6A4E-971E-C127EF27FD36}"/>
              </a:ext>
            </a:extLst>
          </p:cNvPr>
          <p:cNvSpPr txBox="1"/>
          <p:nvPr/>
        </p:nvSpPr>
        <p:spPr>
          <a:xfrm flipH="1">
            <a:off x="16475525" y="21650504"/>
            <a:ext cx="732789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rgbClr val="02FF04"/>
                </a:solidFill>
              </a:rPr>
              <a:t>2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861B5D2D-1BC9-254F-A92A-EAC9A7F7D4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8940" y="29431064"/>
            <a:ext cx="8260793" cy="4363564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5CD435C-E190-F947-B516-91B59CE84BAC}"/>
              </a:ext>
            </a:extLst>
          </p:cNvPr>
          <p:cNvSpPr txBox="1"/>
          <p:nvPr/>
        </p:nvSpPr>
        <p:spPr>
          <a:xfrm>
            <a:off x="2390323" y="31003615"/>
            <a:ext cx="889745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rgbClr val="02FF04"/>
                </a:solidFill>
              </a:rPr>
              <a:t>3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343DE3F9-D363-664C-AD05-6FAA7404C3AC}"/>
              </a:ext>
            </a:extLst>
          </p:cNvPr>
          <p:cNvSpPr/>
          <p:nvPr/>
        </p:nvSpPr>
        <p:spPr>
          <a:xfrm>
            <a:off x="2390323" y="29691309"/>
            <a:ext cx="2422728" cy="1787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957"/>
          </a:p>
        </p:txBody>
      </p:sp>
    </p:spTree>
    <p:extLst>
      <p:ext uri="{BB962C8B-B14F-4D97-AF65-F5344CB8AC3E}">
        <p14:creationId xmlns:p14="http://schemas.microsoft.com/office/powerpoint/2010/main" val="268172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601</Words>
  <Application>Microsoft Macintosh PowerPoint</Application>
  <PresentationFormat>Personalizar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Isabela Monteiro</dc:creator>
  <cp:keywords/>
  <dc:description/>
  <cp:lastModifiedBy>Isabela Monteiro</cp:lastModifiedBy>
  <cp:revision>20</cp:revision>
  <dcterms:created xsi:type="dcterms:W3CDTF">2020-01-18T20:37:05Z</dcterms:created>
  <dcterms:modified xsi:type="dcterms:W3CDTF">2020-01-20T15:23:02Z</dcterms:modified>
  <cp:category/>
</cp:coreProperties>
</file>