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4"/>
  </p:notesMasterIdLst>
  <p:sldIdLst>
    <p:sldId id="257" r:id="rId2"/>
    <p:sldId id="259" r:id="rId3"/>
    <p:sldId id="258" r:id="rId4"/>
    <p:sldId id="327" r:id="rId5"/>
    <p:sldId id="293" r:id="rId6"/>
    <p:sldId id="261" r:id="rId7"/>
    <p:sldId id="262" r:id="rId8"/>
    <p:sldId id="264" r:id="rId9"/>
    <p:sldId id="265" r:id="rId10"/>
    <p:sldId id="266" r:id="rId11"/>
    <p:sldId id="317" r:id="rId12"/>
    <p:sldId id="298" r:id="rId13"/>
    <p:sldId id="301" r:id="rId14"/>
    <p:sldId id="302" r:id="rId15"/>
    <p:sldId id="305" r:id="rId16"/>
    <p:sldId id="267" r:id="rId17"/>
    <p:sldId id="295" r:id="rId18"/>
    <p:sldId id="270" r:id="rId19"/>
    <p:sldId id="271" r:id="rId20"/>
    <p:sldId id="318" r:id="rId21"/>
    <p:sldId id="323" r:id="rId22"/>
    <p:sldId id="310" r:id="rId23"/>
  </p:sldIdLst>
  <p:sldSz cx="9144000" cy="5143500" type="screen16x9"/>
  <p:notesSz cx="6858000" cy="91440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1"/>
    <p:restoredTop sz="94649"/>
  </p:normalViewPr>
  <p:slideViewPr>
    <p:cSldViewPr snapToGrid="0" snapToObjects="1">
      <p:cViewPr varScale="1">
        <p:scale>
          <a:sx n="102" d="100"/>
          <a:sy n="102" d="100"/>
        </p:scale>
        <p:origin x="2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7F3C9-D1B5-524D-A2E6-F614FEFB74CC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pt-BR"/>
              <a:t>Editar estilos de texto Mestre
Segundo nível
Terceiro nível
Quarto nível
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DCA18-6B9B-EC41-AC66-B6335FD9AE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19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7C99B7-B00D-B445-89BB-ADEF4ED3EAC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7361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Hemorragia vítrea em reabsorção inferior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ED7C4-3904-704E-9D5A-798F9840E49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79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Diametro</a:t>
            </a:r>
            <a:r>
              <a:rPr lang="pt-BR" dirty="0"/>
              <a:t> AP: 4,8 mm</a:t>
            </a:r>
          </a:p>
          <a:p>
            <a:r>
              <a:rPr lang="pt-BR" dirty="0"/>
              <a:t>Lesão sobrelevada, </a:t>
            </a:r>
            <a:r>
              <a:rPr lang="pt-BR" dirty="0" err="1"/>
              <a:t>bilobulada</a:t>
            </a:r>
            <a:r>
              <a:rPr lang="pt-BR" dirty="0"/>
              <a:t>, em extrema periferia, no meridiano das 11h com refletividade interna alta e homogênea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ED7C4-3904-704E-9D5A-798F9840E49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123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Diâmetro </a:t>
            </a:r>
            <a:r>
              <a:rPr lang="pt-BR" dirty="0" err="1"/>
              <a:t>latero</a:t>
            </a:r>
            <a:r>
              <a:rPr lang="pt-BR" dirty="0"/>
              <a:t>-lateral: 8,25 mm</a:t>
            </a:r>
          </a:p>
          <a:p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diameter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mm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thickness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mm</a:t>
            </a:r>
            <a:endParaRPr lang="pt-BR" dirty="0"/>
          </a:p>
          <a:p>
            <a:r>
              <a:rPr lang="pt-BR" dirty="0"/>
              <a:t>“lesão sobrelevada, </a:t>
            </a:r>
            <a:r>
              <a:rPr lang="pt-BR" dirty="0" err="1"/>
              <a:t>bilobulada</a:t>
            </a:r>
            <a:r>
              <a:rPr lang="pt-BR" dirty="0"/>
              <a:t>”</a:t>
            </a:r>
          </a:p>
          <a:p>
            <a:endParaRPr lang="pt-BR" dirty="0"/>
          </a:p>
          <a:p>
            <a:r>
              <a:rPr lang="pt-BR" dirty="0"/>
              <a:t>Mantel et al. – metade das lesões em forma de cúpula e metade </a:t>
            </a:r>
            <a:r>
              <a:rPr lang="pt-BR" dirty="0" err="1"/>
              <a:t>multilobuladas</a:t>
            </a:r>
            <a:endParaRPr lang="pt-BR" dirty="0"/>
          </a:p>
          <a:p>
            <a:r>
              <a:rPr lang="pt-BR" dirty="0"/>
              <a:t>Shields et al. – lesões elevadas em </a:t>
            </a:r>
            <a:r>
              <a:rPr lang="pt-BR" dirty="0" err="1"/>
              <a:t>plateau</a:t>
            </a:r>
            <a:endParaRPr lang="pt-BR" dirty="0"/>
          </a:p>
          <a:p>
            <a:endParaRPr lang="pt-BR" dirty="0"/>
          </a:p>
          <a:p>
            <a:r>
              <a:rPr lang="pt-BR" dirty="0"/>
              <a:t>Shields et al – sem padrão típico no modo A e sem pulsação </a:t>
            </a:r>
            <a:r>
              <a:rPr lang="pt-BR" dirty="0" err="1"/>
              <a:t>intrinseca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EED7C4-3904-704E-9D5A-798F9840E49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933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677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120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77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80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92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33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13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9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4756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93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432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
Segundo nível
Terceiro nível
Quarto nível
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5211-3420-434C-9D7D-080447940EBE}" type="datetimeFigureOut">
              <a:rPr lang="pt-BR" smtClean="0"/>
              <a:t>02/12/2019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3555-408F-DA44-805E-189CA00F73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3207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C863A-6285-0441-B1DB-880077280D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864902"/>
            <a:ext cx="6858000" cy="1790700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Athelas" panose="02000503000000020003" pitchFamily="2" charset="77"/>
              </a:rPr>
              <a:t>PERIPHERAL EXUDATIVE HEMORRHAGIC CHORIORETINOPATHY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700CFD-0C9E-A64B-B867-306B22394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2999" y="2938342"/>
            <a:ext cx="6858000" cy="1241822"/>
          </a:xfrm>
        </p:spPr>
        <p:txBody>
          <a:bodyPr>
            <a:normAutofit/>
          </a:bodyPr>
          <a:lstStyle/>
          <a:p>
            <a:r>
              <a:rPr lang="pt-BR" sz="2000" dirty="0">
                <a:latin typeface="Seravek ExtraLight" panose="020B0503040000020004" pitchFamily="34" charset="0"/>
              </a:rPr>
              <a:t>Felipe Muralha MD</a:t>
            </a:r>
          </a:p>
          <a:p>
            <a:r>
              <a:rPr lang="pt-BR" sz="1600" dirty="0">
                <a:latin typeface="Seravek ExtraLight" panose="020B0503040000020004" pitchFamily="34" charset="0"/>
              </a:rPr>
              <a:t>UNIFESP/EPM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DB1B22-3978-D44A-BB8B-830420D32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53" y="3772655"/>
            <a:ext cx="899054" cy="1039053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FCD7278C-6F4E-E54D-BC17-4189547B9C5E}"/>
              </a:ext>
            </a:extLst>
          </p:cNvPr>
          <p:cNvSpPr txBox="1">
            <a:spLocks/>
          </p:cNvSpPr>
          <p:nvPr/>
        </p:nvSpPr>
        <p:spPr>
          <a:xfrm>
            <a:off x="1143000" y="1821289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1950" dirty="0">
              <a:latin typeface="Seravek ExtraLight" panose="020B05030400000200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708C03C-D0A5-A34B-833F-487BE55E56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3063" y="3772654"/>
            <a:ext cx="1635874" cy="9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6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AE0874B-A1FA-054E-B58A-5F30C6EDE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6" y="0"/>
            <a:ext cx="66287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032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92383-D5B6-CC4E-BBA0-86E55AFA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Athelas" panose="02000503000000020003" pitchFamily="2" charset="77"/>
              </a:rPr>
              <a:t>Diagnostic</a:t>
            </a:r>
            <a:r>
              <a:rPr lang="pt-BR" dirty="0">
                <a:latin typeface="Athelas" panose="02000503000000020003" pitchFamily="2" charset="77"/>
              </a:rPr>
              <a:t> </a:t>
            </a:r>
            <a:r>
              <a:rPr lang="pt-BR" dirty="0" err="1">
                <a:latin typeface="Athelas" panose="02000503000000020003" pitchFamily="2" charset="77"/>
              </a:rPr>
              <a:t>Hypothesis</a:t>
            </a:r>
            <a:endParaRPr lang="pt-BR" dirty="0">
              <a:latin typeface="Athelas" panose="02000503000000020003" pitchFamily="2" charset="77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45C0D-E78D-2E49-9B82-200B6B4FB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8339986" cy="3263504"/>
          </a:xfrm>
        </p:spPr>
        <p:txBody>
          <a:bodyPr>
            <a:normAutofit/>
          </a:bodyPr>
          <a:lstStyle/>
          <a:p>
            <a:r>
              <a:rPr lang="pt-BR" sz="2200" dirty="0" err="1">
                <a:latin typeface="Seravek Light" panose="020B0503040000020004" pitchFamily="34" charset="0"/>
              </a:rPr>
              <a:t>Peripheral</a:t>
            </a:r>
            <a:r>
              <a:rPr lang="pt-BR" sz="2200" dirty="0">
                <a:latin typeface="Seravek Light" panose="020B0503040000020004" pitchFamily="34" charset="0"/>
              </a:rPr>
              <a:t> </a:t>
            </a:r>
            <a:r>
              <a:rPr lang="pt-BR" sz="2200" dirty="0" err="1">
                <a:latin typeface="Seravek Light" panose="020B0503040000020004" pitchFamily="34" charset="0"/>
              </a:rPr>
              <a:t>exudative</a:t>
            </a:r>
            <a:r>
              <a:rPr lang="pt-BR" sz="2200" dirty="0">
                <a:latin typeface="Seravek Light" panose="020B0503040000020004" pitchFamily="34" charset="0"/>
              </a:rPr>
              <a:t> </a:t>
            </a:r>
            <a:r>
              <a:rPr lang="pt-BR" sz="2200" dirty="0" err="1">
                <a:latin typeface="Seravek Light" panose="020B0503040000020004" pitchFamily="34" charset="0"/>
              </a:rPr>
              <a:t>hemorrhagic</a:t>
            </a:r>
            <a:r>
              <a:rPr lang="pt-BR" sz="2200" dirty="0">
                <a:latin typeface="Seravek Light" panose="020B0503040000020004" pitchFamily="34" charset="0"/>
              </a:rPr>
              <a:t> </a:t>
            </a:r>
            <a:r>
              <a:rPr lang="pt-BR" sz="2200" dirty="0" err="1">
                <a:latin typeface="Seravek Light" panose="020B0503040000020004" pitchFamily="34" charset="0"/>
              </a:rPr>
              <a:t>chorioretinopathy</a:t>
            </a:r>
            <a:r>
              <a:rPr lang="pt-BR" sz="2200" dirty="0">
                <a:latin typeface="Seravek Light" panose="020B0503040000020004" pitchFamily="34" charset="0"/>
              </a:rPr>
              <a:t> (PEHCR)</a:t>
            </a:r>
          </a:p>
          <a:p>
            <a:r>
              <a:rPr lang="pt-BR" sz="2200" dirty="0" err="1">
                <a:latin typeface="Seravek Light" panose="020B0503040000020004" pitchFamily="34" charset="0"/>
              </a:rPr>
              <a:t>Vasoproliferative</a:t>
            </a:r>
            <a:r>
              <a:rPr lang="pt-BR" sz="2200" dirty="0">
                <a:latin typeface="Seravek Light" panose="020B0503040000020004" pitchFamily="34" charset="0"/>
              </a:rPr>
              <a:t> tumor</a:t>
            </a:r>
          </a:p>
          <a:p>
            <a:r>
              <a:rPr lang="pt-BR" sz="2200" dirty="0" err="1">
                <a:latin typeface="Seravek Light" panose="020B0503040000020004" pitchFamily="34" charset="0"/>
              </a:rPr>
              <a:t>Choroidal</a:t>
            </a:r>
            <a:r>
              <a:rPr lang="pt-BR" sz="2200" dirty="0">
                <a:latin typeface="Seravek Light" panose="020B0503040000020004" pitchFamily="34" charset="0"/>
              </a:rPr>
              <a:t> melanoma</a:t>
            </a:r>
          </a:p>
        </p:txBody>
      </p:sp>
    </p:spTree>
    <p:extLst>
      <p:ext uri="{BB962C8B-B14F-4D97-AF65-F5344CB8AC3E}">
        <p14:creationId xmlns:p14="http://schemas.microsoft.com/office/powerpoint/2010/main" val="2669549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6537F72-37F1-F444-9F54-17DE1EF6D9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448" y="0"/>
            <a:ext cx="48291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9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18BCF8-1FBC-DF4D-8805-0A7825C889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448" y="0"/>
            <a:ext cx="48291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9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1CF7443-7B26-DC4C-98AE-712217CEF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448" y="0"/>
            <a:ext cx="48291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10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685B974-B6D7-BC42-8DB3-9CCABB4D1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7448" y="0"/>
            <a:ext cx="482910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8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3EA6E30-AC44-A048-A0F5-8F517CF66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888" y="1474668"/>
            <a:ext cx="3986700" cy="2420159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838D72D-E5DE-554A-ABB7-12A2580D0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70" y="1474668"/>
            <a:ext cx="3851210" cy="24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95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51D51D4-8B04-9C4E-BD7A-738BDA5E1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11" y="1410419"/>
            <a:ext cx="3872255" cy="242015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16F296F-9207-AD49-B9D7-CA0902EF0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046" y="1410419"/>
            <a:ext cx="3878597" cy="24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98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DCA5F9B-FCB6-C946-8EBB-8AE75C2737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7633" y="401129"/>
            <a:ext cx="5691967" cy="43540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EE45F86-1054-9F4D-B956-2B940DB889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19" y="1881232"/>
            <a:ext cx="1526966" cy="152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8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DFCB81B-2778-0E49-86C2-995533B6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227" y="327779"/>
            <a:ext cx="5706373" cy="43857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E62258-6D46-2C46-973A-18D5F0E374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336" y="1840828"/>
            <a:ext cx="1526966" cy="154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02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AEA982-9555-D54A-86BC-026FCF6EE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thelas" panose="02000503000000020003" pitchFamily="2" charset="77"/>
              </a:rPr>
              <a:t>Medical </a:t>
            </a:r>
            <a:r>
              <a:rPr lang="pt-BR" dirty="0" err="1">
                <a:latin typeface="Athelas" panose="02000503000000020003" pitchFamily="2" charset="77"/>
              </a:rPr>
              <a:t>History</a:t>
            </a:r>
            <a:endParaRPr lang="pt-BR" dirty="0">
              <a:latin typeface="Athelas" panose="02000503000000020003" pitchFamily="2" charset="77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E45A5C-F214-9746-B283-BEF509FAB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3347"/>
            <a:ext cx="7886700" cy="3263504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Seravek Light" panose="020B0503040000020004" pitchFamily="34" charset="0"/>
              </a:rPr>
              <a:t>Female, 83 years old, white</a:t>
            </a:r>
          </a:p>
          <a:p>
            <a:pPr algn="just"/>
            <a:endParaRPr lang="en-US" dirty="0">
              <a:latin typeface="Seravek Light" panose="020B0503040000020004" pitchFamily="34" charset="0"/>
            </a:endParaRPr>
          </a:p>
          <a:p>
            <a:pPr algn="just"/>
            <a:r>
              <a:rPr lang="en-US" dirty="0">
                <a:latin typeface="Seravek Light" panose="020B0503040000020004" pitchFamily="34" charset="0"/>
              </a:rPr>
              <a:t>Low visual acuity in the left eye for six months</a:t>
            </a:r>
          </a:p>
          <a:p>
            <a:pPr marL="0" indent="0">
              <a:buNone/>
            </a:pPr>
            <a:endParaRPr lang="en-US" dirty="0">
              <a:latin typeface="Seravek Light" panose="020B0503040000020004" pitchFamily="34" charset="0"/>
            </a:endParaRPr>
          </a:p>
          <a:p>
            <a:r>
              <a:rPr lang="en-US" b="1" dirty="0">
                <a:latin typeface="Seravek Light" panose="020B0503040000020004" pitchFamily="34" charset="0"/>
              </a:rPr>
              <a:t>Past Medical History</a:t>
            </a:r>
            <a:r>
              <a:rPr lang="en-US" dirty="0">
                <a:latin typeface="Seravek Light" panose="020B0503040000020004" pitchFamily="34" charset="0"/>
              </a:rPr>
              <a:t>: Systemic hypertension</a:t>
            </a:r>
          </a:p>
          <a:p>
            <a:endParaRPr lang="en-US" dirty="0">
              <a:latin typeface="Seravek Light" panose="020B0503040000020004" pitchFamily="34" charset="0"/>
            </a:endParaRPr>
          </a:p>
          <a:p>
            <a:r>
              <a:rPr lang="en-US" b="1" dirty="0">
                <a:latin typeface="Seravek Light" panose="020B0503040000020004" pitchFamily="34" charset="0"/>
              </a:rPr>
              <a:t>Past Ophthalmologic History: </a:t>
            </a:r>
            <a:r>
              <a:rPr lang="en-US" dirty="0">
                <a:latin typeface="Seravek Light" panose="020B0503040000020004" pitchFamily="34" charset="0"/>
              </a:rPr>
              <a:t>Phacoemulsification OU (2011)</a:t>
            </a:r>
          </a:p>
          <a:p>
            <a:pPr algn="just"/>
            <a:endParaRPr lang="en-US" dirty="0">
              <a:latin typeface="Seravek Light" panose="020B0503040000020004" pitchFamily="34" charset="0"/>
            </a:endParaRPr>
          </a:p>
          <a:p>
            <a:pPr algn="just"/>
            <a:endParaRPr lang="en-US" dirty="0">
              <a:latin typeface="Seravek" panose="020B0503040000020004" pitchFamily="34" charset="0"/>
            </a:endParaRPr>
          </a:p>
          <a:p>
            <a:pPr marL="0" indent="0">
              <a:buNone/>
            </a:pPr>
            <a:endParaRPr lang="pt-BR" dirty="0">
              <a:latin typeface="Seravek ExtraLight" panose="020B0503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817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492383-D5B6-CC4E-BBA0-86E55AFA4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thelas" panose="02000503000000020003" pitchFamily="2" charset="77"/>
              </a:rPr>
              <a:t>Management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C45C0D-E78D-2E49-9B82-200B6B4FB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>
                <a:latin typeface="Seravek Light" panose="020B0503040000020004" pitchFamily="34" charset="0"/>
              </a:rPr>
              <a:t>Observation</a:t>
            </a:r>
            <a:endParaRPr lang="pt-BR" dirty="0">
              <a:latin typeface="Seravek Light" panose="020B0503040000020004" pitchFamily="34" charset="0"/>
            </a:endParaRPr>
          </a:p>
          <a:p>
            <a:r>
              <a:rPr lang="pt-BR" dirty="0" err="1">
                <a:latin typeface="Seravek Light" panose="020B0503040000020004" pitchFamily="34" charset="0"/>
              </a:rPr>
              <a:t>Anti-VEGF</a:t>
            </a:r>
            <a:r>
              <a:rPr lang="pt-BR" dirty="0">
                <a:latin typeface="Seravek Light" panose="020B0503040000020004" pitchFamily="34" charset="0"/>
              </a:rPr>
              <a:t> </a:t>
            </a:r>
            <a:r>
              <a:rPr lang="pt-BR" dirty="0" err="1">
                <a:latin typeface="Seravek Light" panose="020B0503040000020004" pitchFamily="34" charset="0"/>
              </a:rPr>
              <a:t>injections</a:t>
            </a:r>
            <a:endParaRPr lang="pt-BR" dirty="0">
              <a:latin typeface="Seravek Light" panose="020B05030400000200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0113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D802A-7FC1-324D-B87C-8440F849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Athelas" panose="02000503000000020003" pitchFamily="2" charset="77"/>
              </a:rPr>
              <a:t>Follow</a:t>
            </a:r>
            <a:r>
              <a:rPr lang="pt-BR" dirty="0">
                <a:latin typeface="Athelas" panose="02000503000000020003" pitchFamily="2" charset="77"/>
              </a:rPr>
              <a:t> </a:t>
            </a:r>
            <a:r>
              <a:rPr lang="pt-BR" dirty="0" err="1">
                <a:latin typeface="Athelas" panose="02000503000000020003" pitchFamily="2" charset="77"/>
              </a:rPr>
              <a:t>up</a:t>
            </a:r>
            <a:r>
              <a:rPr lang="pt-BR" dirty="0">
                <a:latin typeface="Athelas" panose="02000503000000020003" pitchFamily="2" charset="77"/>
              </a:rPr>
              <a:t> – 2 </a:t>
            </a:r>
            <a:r>
              <a:rPr lang="pt-BR" dirty="0" err="1">
                <a:latin typeface="Athelas" panose="02000503000000020003" pitchFamily="2" charset="77"/>
              </a:rPr>
              <a:t>months</a:t>
            </a:r>
            <a:endParaRPr lang="pt-BR" dirty="0">
              <a:latin typeface="Athelas" panose="02000503000000020003" pitchFamily="2" charset="77"/>
            </a:endParaRPr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id="{A07105CE-7C6A-5E4C-88D4-9E2B98BB10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687515"/>
              </p:ext>
            </p:extLst>
          </p:nvPr>
        </p:nvGraphicFramePr>
        <p:xfrm>
          <a:off x="794227" y="1901226"/>
          <a:ext cx="7555545" cy="18565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675">
                  <a:extLst>
                    <a:ext uri="{9D8B030D-6E8A-4147-A177-3AD203B41FA5}">
                      <a16:colId xmlns:a16="http://schemas.microsoft.com/office/drawing/2014/main" val="4074773440"/>
                    </a:ext>
                  </a:extLst>
                </a:gridCol>
                <a:gridCol w="3102097">
                  <a:extLst>
                    <a:ext uri="{9D8B030D-6E8A-4147-A177-3AD203B41FA5}">
                      <a16:colId xmlns:a16="http://schemas.microsoft.com/office/drawing/2014/main" val="663967084"/>
                    </a:ext>
                  </a:extLst>
                </a:gridCol>
                <a:gridCol w="3018773">
                  <a:extLst>
                    <a:ext uri="{9D8B030D-6E8A-4147-A177-3AD203B41FA5}">
                      <a16:colId xmlns:a16="http://schemas.microsoft.com/office/drawing/2014/main" val="680295615"/>
                    </a:ext>
                  </a:extLst>
                </a:gridCol>
              </a:tblGrid>
              <a:tr h="426197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Right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Eye</a:t>
                      </a:r>
                      <a:endParaRPr lang="pt-BR" sz="16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Left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Eye</a:t>
                      </a:r>
                      <a:endParaRPr lang="pt-BR" sz="16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49167"/>
                  </a:ext>
                </a:extLst>
              </a:tr>
              <a:tr h="42619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Visual </a:t>
                      </a:r>
                      <a:r>
                        <a:rPr lang="pt-BR" sz="1600" dirty="0" err="1"/>
                        <a:t>Acuity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20/30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20/50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14122604"/>
                  </a:ext>
                </a:extLst>
              </a:tr>
              <a:tr h="5779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Anterior </a:t>
                      </a:r>
                      <a:r>
                        <a:rPr lang="pt-BR" sz="1600" dirty="0" err="1"/>
                        <a:t>Biomicroscopy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Clear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conjunctiva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clear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cornea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topic</a:t>
                      </a:r>
                      <a:r>
                        <a:rPr lang="pt-BR" sz="1600" dirty="0"/>
                        <a:t> IOL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Clear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conjunctiva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clear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cornea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topic</a:t>
                      </a:r>
                      <a:r>
                        <a:rPr lang="pt-BR" sz="1600" dirty="0"/>
                        <a:t> IOL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6180782"/>
                  </a:ext>
                </a:extLst>
              </a:tr>
              <a:tr h="42619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IOP (mmHg)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1865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357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533175-39DA-694C-9528-A02DA6D423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306" y="1621582"/>
            <a:ext cx="8329809" cy="213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1D802A-7FC1-324D-B87C-8440F849C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Athelas" panose="02000503000000020003" pitchFamily="2" charset="77"/>
              </a:rPr>
              <a:t>Ophthalmologic</a:t>
            </a:r>
            <a:r>
              <a:rPr lang="pt-BR" dirty="0">
                <a:latin typeface="Athelas" panose="02000503000000020003" pitchFamily="2" charset="77"/>
              </a:rPr>
              <a:t> </a:t>
            </a:r>
            <a:r>
              <a:rPr lang="pt-BR" dirty="0" err="1">
                <a:latin typeface="Athelas" panose="02000503000000020003" pitchFamily="2" charset="77"/>
              </a:rPr>
              <a:t>exam</a:t>
            </a:r>
            <a:endParaRPr lang="pt-BR" dirty="0">
              <a:latin typeface="Athelas" panose="02000503000000020003" pitchFamily="2" charset="77"/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BAEB46A-BF20-CB41-B851-90B14BFA17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369021"/>
              </p:ext>
            </p:extLst>
          </p:nvPr>
        </p:nvGraphicFramePr>
        <p:xfrm>
          <a:off x="628649" y="1801018"/>
          <a:ext cx="7688500" cy="185658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34675">
                  <a:extLst>
                    <a:ext uri="{9D8B030D-6E8A-4147-A177-3AD203B41FA5}">
                      <a16:colId xmlns:a16="http://schemas.microsoft.com/office/drawing/2014/main" val="4074773440"/>
                    </a:ext>
                  </a:extLst>
                </a:gridCol>
                <a:gridCol w="3142130">
                  <a:extLst>
                    <a:ext uri="{9D8B030D-6E8A-4147-A177-3AD203B41FA5}">
                      <a16:colId xmlns:a16="http://schemas.microsoft.com/office/drawing/2014/main" val="663967084"/>
                    </a:ext>
                  </a:extLst>
                </a:gridCol>
                <a:gridCol w="3111695">
                  <a:extLst>
                    <a:ext uri="{9D8B030D-6E8A-4147-A177-3AD203B41FA5}">
                      <a16:colId xmlns:a16="http://schemas.microsoft.com/office/drawing/2014/main" val="680295615"/>
                    </a:ext>
                  </a:extLst>
                </a:gridCol>
              </a:tblGrid>
              <a:tr h="426197">
                <a:tc>
                  <a:txBody>
                    <a:bodyPr/>
                    <a:lstStyle/>
                    <a:p>
                      <a:endParaRPr lang="pt-BR" sz="10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Right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Eye</a:t>
                      </a:r>
                      <a:endParaRPr lang="pt-BR" sz="16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Left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Eye</a:t>
                      </a:r>
                      <a:endParaRPr lang="pt-BR" sz="1600" dirty="0"/>
                    </a:p>
                  </a:txBody>
                  <a:tcPr marL="68580" marR="68580" marT="34290" marB="34290">
                    <a:solidFill>
                      <a:schemeClr val="bg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49167"/>
                  </a:ext>
                </a:extLst>
              </a:tr>
              <a:tr h="42619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Visual </a:t>
                      </a:r>
                      <a:r>
                        <a:rPr lang="pt-BR" sz="1600" dirty="0" err="1"/>
                        <a:t>Acuity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20/30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20/100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14122604"/>
                  </a:ext>
                </a:extLst>
              </a:tr>
              <a:tr h="57799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Anterior </a:t>
                      </a:r>
                      <a:r>
                        <a:rPr lang="pt-BR" sz="1600" dirty="0" err="1"/>
                        <a:t>Biomicroscopy</a:t>
                      </a:r>
                      <a:endParaRPr lang="pt-BR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Clear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conjunctiva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clear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cornea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topic</a:t>
                      </a:r>
                      <a:r>
                        <a:rPr lang="pt-BR" sz="1600" dirty="0"/>
                        <a:t> IOL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err="1"/>
                        <a:t>Clear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conjunctiva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clear</a:t>
                      </a:r>
                      <a:r>
                        <a:rPr lang="pt-BR" sz="1600" dirty="0"/>
                        <a:t> </a:t>
                      </a:r>
                      <a:r>
                        <a:rPr lang="pt-BR" sz="1600" dirty="0" err="1"/>
                        <a:t>cornea</a:t>
                      </a:r>
                      <a:r>
                        <a:rPr lang="pt-BR" sz="1600" dirty="0"/>
                        <a:t>, </a:t>
                      </a:r>
                      <a:r>
                        <a:rPr lang="pt-BR" sz="1600" dirty="0" err="1"/>
                        <a:t>topic</a:t>
                      </a:r>
                      <a:r>
                        <a:rPr lang="pt-BR" sz="1600" dirty="0"/>
                        <a:t> IOL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16180782"/>
                  </a:ext>
                </a:extLst>
              </a:tr>
              <a:tr h="42619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IOP (mmHg)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1865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9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8567013-9A00-4042-98B1-F89992DE5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192" y="0"/>
            <a:ext cx="5313616" cy="5143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7A95057-B0D6-9340-8862-E62775176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193" y="4825855"/>
            <a:ext cx="1221708" cy="3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1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62AB0C0-056C-1A49-8A7C-D526D95C43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192" y="0"/>
            <a:ext cx="5313616" cy="51435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7BAEE8C4-8656-134B-B72E-5BF97A29B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4895850"/>
            <a:ext cx="952500" cy="24765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BC4AF5E-24C5-474F-8594-288304F93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42" y="4895850"/>
            <a:ext cx="9525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38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DEF1763-8056-0C48-94C9-44F2C1C8A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581" y="0"/>
            <a:ext cx="6628789" cy="5143500"/>
          </a:xfrm>
        </p:spPr>
      </p:pic>
    </p:spTree>
    <p:extLst>
      <p:ext uri="{BB962C8B-B14F-4D97-AF65-F5344CB8AC3E}">
        <p14:creationId xmlns:p14="http://schemas.microsoft.com/office/powerpoint/2010/main" val="837578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274396F-2612-D744-8DA5-71F6D3E43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6" y="0"/>
            <a:ext cx="66287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374AB96-6B0E-3F45-91C5-1C86C7AF1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6" y="0"/>
            <a:ext cx="66287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7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A96D143-DA37-8D4F-BCC5-ABABC21E86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6" y="0"/>
            <a:ext cx="662878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49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3324</TotalTime>
  <Words>225</Words>
  <Application>Microsoft Macintosh PowerPoint</Application>
  <PresentationFormat>Apresentação na tela (16:9)</PresentationFormat>
  <Paragraphs>58</Paragraphs>
  <Slides>22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Athelas</vt:lpstr>
      <vt:lpstr>Calibri</vt:lpstr>
      <vt:lpstr>Calibri Light</vt:lpstr>
      <vt:lpstr>Seravek</vt:lpstr>
      <vt:lpstr>Seravek ExtraLight</vt:lpstr>
      <vt:lpstr>Seravek Light</vt:lpstr>
      <vt:lpstr>Tema do Office</vt:lpstr>
      <vt:lpstr>PERIPHERAL EXUDATIVE HEMORRHAGIC CHORIORETINOPATHY</vt:lpstr>
      <vt:lpstr>Medical History</vt:lpstr>
      <vt:lpstr>Ophthalmologic exam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Diagnostic Hypothesis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Management</vt:lpstr>
      <vt:lpstr>Follow up – 2 months</vt:lpstr>
      <vt:lpstr>Apresentação do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Clínico</dc:title>
  <dc:creator>Felipe Muralha</dc:creator>
  <cp:lastModifiedBy>Felipe Muralha</cp:lastModifiedBy>
  <cp:revision>35</cp:revision>
  <dcterms:created xsi:type="dcterms:W3CDTF">2019-08-28T00:14:06Z</dcterms:created>
  <dcterms:modified xsi:type="dcterms:W3CDTF">2019-12-02T23:55:07Z</dcterms:modified>
</cp:coreProperties>
</file>