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8800425"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707"/>
    <a:srgbClr val="FFB08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43" autoAdjust="0"/>
  </p:normalViewPr>
  <p:slideViewPr>
    <p:cSldViewPr snapToGrid="0">
      <p:cViewPr varScale="1">
        <p:scale>
          <a:sx n="31" d="100"/>
          <a:sy n="31"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63ACD-6E0E-4A75-81A7-1B4B0364DFD2}" type="datetimeFigureOut">
              <a:rPr lang="pt-BR" smtClean="0"/>
              <a:t>30/01/2020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702C1-D7A9-44C9-9892-1178C11D105F}" type="slidenum">
              <a:rPr lang="pt-BR" smtClean="0"/>
              <a:t>‹nº›</a:t>
            </a:fld>
            <a:endParaRPr lang="pt-BR"/>
          </a:p>
        </p:txBody>
      </p:sp>
    </p:spTree>
    <p:extLst>
      <p:ext uri="{BB962C8B-B14F-4D97-AF65-F5344CB8AC3E}">
        <p14:creationId xmlns:p14="http://schemas.microsoft.com/office/powerpoint/2010/main" val="3706968358"/>
      </p:ext>
    </p:extLst>
  </p:cSld>
  <p:clrMap bg1="lt1" tx1="dk1" bg2="lt2" tx2="dk2" accent1="accent1" accent2="accent2" accent3="accent3" accent4="accent4" accent5="accent5" accent6="accent6" hlink="hlink" folHlink="folHlink"/>
  <p:notesStyle>
    <a:lvl1pPr marL="0" algn="l" defTabSz="2159996" rtl="0" eaLnBrk="1" latinLnBrk="0" hangingPunct="1">
      <a:defRPr sz="2835" kern="1200">
        <a:solidFill>
          <a:schemeClr val="tx1"/>
        </a:solidFill>
        <a:latin typeface="+mn-lt"/>
        <a:ea typeface="+mn-ea"/>
        <a:cs typeface="+mn-cs"/>
      </a:defRPr>
    </a:lvl1pPr>
    <a:lvl2pPr marL="1079998" algn="l" defTabSz="2159996" rtl="0" eaLnBrk="1" latinLnBrk="0" hangingPunct="1">
      <a:defRPr sz="2835" kern="1200">
        <a:solidFill>
          <a:schemeClr val="tx1"/>
        </a:solidFill>
        <a:latin typeface="+mn-lt"/>
        <a:ea typeface="+mn-ea"/>
        <a:cs typeface="+mn-cs"/>
      </a:defRPr>
    </a:lvl2pPr>
    <a:lvl3pPr marL="2159996" algn="l" defTabSz="2159996" rtl="0" eaLnBrk="1" latinLnBrk="0" hangingPunct="1">
      <a:defRPr sz="2835" kern="1200">
        <a:solidFill>
          <a:schemeClr val="tx1"/>
        </a:solidFill>
        <a:latin typeface="+mn-lt"/>
        <a:ea typeface="+mn-ea"/>
        <a:cs typeface="+mn-cs"/>
      </a:defRPr>
    </a:lvl3pPr>
    <a:lvl4pPr marL="3239994" algn="l" defTabSz="2159996" rtl="0" eaLnBrk="1" latinLnBrk="0" hangingPunct="1">
      <a:defRPr sz="2835" kern="1200">
        <a:solidFill>
          <a:schemeClr val="tx1"/>
        </a:solidFill>
        <a:latin typeface="+mn-lt"/>
        <a:ea typeface="+mn-ea"/>
        <a:cs typeface="+mn-cs"/>
      </a:defRPr>
    </a:lvl4pPr>
    <a:lvl5pPr marL="4319991" algn="l" defTabSz="2159996" rtl="0" eaLnBrk="1" latinLnBrk="0" hangingPunct="1">
      <a:defRPr sz="2835" kern="1200">
        <a:solidFill>
          <a:schemeClr val="tx1"/>
        </a:solidFill>
        <a:latin typeface="+mn-lt"/>
        <a:ea typeface="+mn-ea"/>
        <a:cs typeface="+mn-cs"/>
      </a:defRPr>
    </a:lvl5pPr>
    <a:lvl6pPr marL="5399989" algn="l" defTabSz="2159996" rtl="0" eaLnBrk="1" latinLnBrk="0" hangingPunct="1">
      <a:defRPr sz="2835" kern="1200">
        <a:solidFill>
          <a:schemeClr val="tx1"/>
        </a:solidFill>
        <a:latin typeface="+mn-lt"/>
        <a:ea typeface="+mn-ea"/>
        <a:cs typeface="+mn-cs"/>
      </a:defRPr>
    </a:lvl6pPr>
    <a:lvl7pPr marL="6479987" algn="l" defTabSz="2159996" rtl="0" eaLnBrk="1" latinLnBrk="0" hangingPunct="1">
      <a:defRPr sz="2835" kern="1200">
        <a:solidFill>
          <a:schemeClr val="tx1"/>
        </a:solidFill>
        <a:latin typeface="+mn-lt"/>
        <a:ea typeface="+mn-ea"/>
        <a:cs typeface="+mn-cs"/>
      </a:defRPr>
    </a:lvl7pPr>
    <a:lvl8pPr marL="7559985" algn="l" defTabSz="2159996" rtl="0" eaLnBrk="1" latinLnBrk="0" hangingPunct="1">
      <a:defRPr sz="2835" kern="1200">
        <a:solidFill>
          <a:schemeClr val="tx1"/>
        </a:solidFill>
        <a:latin typeface="+mn-lt"/>
        <a:ea typeface="+mn-ea"/>
        <a:cs typeface="+mn-cs"/>
      </a:defRPr>
    </a:lvl8pPr>
    <a:lvl9pPr marL="8639983" algn="l" defTabSz="2159996" rtl="0" eaLnBrk="1" latinLnBrk="0" hangingPunct="1">
      <a:defRPr sz="283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2835" b="0" i="0" kern="1200" dirty="0" smtClean="0">
                <a:solidFill>
                  <a:schemeClr val="tx1"/>
                </a:solidFill>
                <a:effectLst/>
                <a:latin typeface="+mn-lt"/>
                <a:ea typeface="+mn-ea"/>
                <a:cs typeface="+mn-cs"/>
              </a:rPr>
              <a:t>purpose, methods, results and discussion</a:t>
            </a:r>
            <a:endParaRPr lang="pt-BR" dirty="0"/>
          </a:p>
        </p:txBody>
      </p:sp>
      <p:sp>
        <p:nvSpPr>
          <p:cNvPr id="4" name="Espaço Reservado para Número de Slide 3"/>
          <p:cNvSpPr>
            <a:spLocks noGrp="1"/>
          </p:cNvSpPr>
          <p:nvPr>
            <p:ph type="sldNum" sz="quarter" idx="10"/>
          </p:nvPr>
        </p:nvSpPr>
        <p:spPr/>
        <p:txBody>
          <a:bodyPr/>
          <a:lstStyle/>
          <a:p>
            <a:fld id="{023702C1-D7A9-44C9-9892-1178C11D105F}" type="slidenum">
              <a:rPr lang="pt-BR" smtClean="0"/>
              <a:t>1</a:t>
            </a:fld>
            <a:endParaRPr lang="pt-BR"/>
          </a:p>
        </p:txBody>
      </p:sp>
    </p:spTree>
    <p:extLst>
      <p:ext uri="{BB962C8B-B14F-4D97-AF65-F5344CB8AC3E}">
        <p14:creationId xmlns:p14="http://schemas.microsoft.com/office/powerpoint/2010/main" val="262880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600053" y="2651323"/>
            <a:ext cx="21600319" cy="5640152"/>
          </a:xfrm>
        </p:spPr>
        <p:txBody>
          <a:bodyPr anchor="b"/>
          <a:lstStyle>
            <a:lvl1pPr algn="ctr">
              <a:defRPr sz="14173"/>
            </a:lvl1pPr>
          </a:lstStyle>
          <a:p>
            <a:r>
              <a:rPr lang="pt-BR" smtClean="0"/>
              <a:t>Clique para editar o título mestre</a:t>
            </a:r>
            <a:endParaRPr lang="en-US" dirty="0"/>
          </a:p>
        </p:txBody>
      </p:sp>
      <p:sp>
        <p:nvSpPr>
          <p:cNvPr id="3" name="Subtitle 2"/>
          <p:cNvSpPr>
            <a:spLocks noGrp="1"/>
          </p:cNvSpPr>
          <p:nvPr>
            <p:ph type="subTitle" idx="1"/>
          </p:nvPr>
        </p:nvSpPr>
        <p:spPr>
          <a:xfrm>
            <a:off x="3600053" y="8508981"/>
            <a:ext cx="21600319" cy="3911355"/>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30/01/2020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25771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30/01/2020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31051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4" y="862524"/>
            <a:ext cx="6210092" cy="13729122"/>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980029" y="862524"/>
            <a:ext cx="18270270" cy="13729122"/>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30/01/2020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984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30/01/2020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77964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65029" y="4038862"/>
            <a:ext cx="24840367" cy="6738931"/>
          </a:xfrm>
        </p:spPr>
        <p:txBody>
          <a:bodyPr anchor="b"/>
          <a:lstStyle>
            <a:lvl1pPr>
              <a:defRPr sz="14173"/>
            </a:lvl1pPr>
          </a:lstStyle>
          <a:p>
            <a:r>
              <a:rPr lang="pt-BR" smtClean="0"/>
              <a:t>Clique para editar o título mestre</a:t>
            </a:r>
            <a:endParaRPr lang="en-US" dirty="0"/>
          </a:p>
        </p:txBody>
      </p:sp>
      <p:sp>
        <p:nvSpPr>
          <p:cNvPr id="3" name="Text Placeholder 2"/>
          <p:cNvSpPr>
            <a:spLocks noGrp="1"/>
          </p:cNvSpPr>
          <p:nvPr>
            <p:ph type="body" idx="1"/>
          </p:nvPr>
        </p:nvSpPr>
        <p:spPr>
          <a:xfrm>
            <a:off x="1965029" y="10841545"/>
            <a:ext cx="24840367" cy="3543845"/>
          </a:xfrm>
        </p:spPr>
        <p:txBody>
          <a:bodyPr/>
          <a:lstStyle>
            <a:lvl1pPr marL="0" indent="0">
              <a:buNone/>
              <a:defRPr sz="5669">
                <a:solidFill>
                  <a:schemeClr val="tx1">
                    <a:tint val="75000"/>
                  </a:schemeClr>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64A5C5DD-6F53-41E6-A040-038953023A3F}" type="datetimeFigureOut">
              <a:rPr lang="pt-BR" smtClean="0"/>
              <a:t>30/01/2020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54139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980029" y="4312617"/>
            <a:ext cx="12240181" cy="10279029"/>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14580215" y="4312617"/>
            <a:ext cx="12240181" cy="10279029"/>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64A5C5DD-6F53-41E6-A040-038953023A3F}" type="datetimeFigureOut">
              <a:rPr lang="pt-BR" smtClean="0"/>
              <a:t>30/01/2020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367517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983780" y="862524"/>
            <a:ext cx="24840367" cy="3131336"/>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983781" y="3971359"/>
            <a:ext cx="12183929"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pt-BR" smtClean="0"/>
              <a:t>Editar estilos de texto Mestre</a:t>
            </a:r>
          </a:p>
        </p:txBody>
      </p:sp>
      <p:sp>
        <p:nvSpPr>
          <p:cNvPr id="4" name="Content Placeholder 3"/>
          <p:cNvSpPr>
            <a:spLocks noGrp="1"/>
          </p:cNvSpPr>
          <p:nvPr>
            <p:ph sz="half" idx="2"/>
          </p:nvPr>
        </p:nvSpPr>
        <p:spPr>
          <a:xfrm>
            <a:off x="1983781" y="5917660"/>
            <a:ext cx="12183929" cy="8703987"/>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14580215" y="3971359"/>
            <a:ext cx="12243932"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pt-BR" smtClean="0"/>
              <a:t>Editar estilos de texto Mestre</a:t>
            </a:r>
          </a:p>
        </p:txBody>
      </p:sp>
      <p:sp>
        <p:nvSpPr>
          <p:cNvPr id="6" name="Content Placeholder 5"/>
          <p:cNvSpPr>
            <a:spLocks noGrp="1"/>
          </p:cNvSpPr>
          <p:nvPr>
            <p:ph sz="quarter" idx="4"/>
          </p:nvPr>
        </p:nvSpPr>
        <p:spPr>
          <a:xfrm>
            <a:off x="14580215" y="5917660"/>
            <a:ext cx="12243932" cy="8703987"/>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64A5C5DD-6F53-41E6-A040-038953023A3F}" type="datetimeFigureOut">
              <a:rPr lang="pt-BR" smtClean="0"/>
              <a:t>30/01/2020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311553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64A5C5DD-6F53-41E6-A040-038953023A3F}" type="datetimeFigureOut">
              <a:rPr lang="pt-BR" smtClean="0"/>
              <a:t>30/01/2020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80774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5C5DD-6F53-41E6-A040-038953023A3F}" type="datetimeFigureOut">
              <a:rPr lang="pt-BR" smtClean="0"/>
              <a:t>30/01/2020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40568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pt-BR" smtClean="0"/>
              <a:t>Clique para editar o título mestre</a:t>
            </a:r>
            <a:endParaRPr lang="en-US" dirty="0"/>
          </a:p>
        </p:txBody>
      </p:sp>
      <p:sp>
        <p:nvSpPr>
          <p:cNvPr id="3" name="Content Placeholder 2"/>
          <p:cNvSpPr>
            <a:spLocks noGrp="1"/>
          </p:cNvSpPr>
          <p:nvPr>
            <p:ph idx="1"/>
          </p:nvPr>
        </p:nvSpPr>
        <p:spPr>
          <a:xfrm>
            <a:off x="12243932" y="2332564"/>
            <a:ext cx="14580215" cy="11512811"/>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64A5C5DD-6F53-41E6-A040-038953023A3F}" type="datetimeFigureOut">
              <a:rPr lang="pt-BR" smtClean="0"/>
              <a:t>30/01/2020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08500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2243932" y="2332564"/>
            <a:ext cx="14580215" cy="11512811"/>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64A5C5DD-6F53-41E6-A040-038953023A3F}" type="datetimeFigureOut">
              <a:rPr lang="pt-BR" smtClean="0"/>
              <a:t>30/01/2020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07510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862524"/>
            <a:ext cx="24840367" cy="3131336"/>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980029" y="4312617"/>
            <a:ext cx="24840367" cy="10279029"/>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980029" y="15015407"/>
            <a:ext cx="6480096" cy="862523"/>
          </a:xfrm>
          <a:prstGeom prst="rect">
            <a:avLst/>
          </a:prstGeom>
        </p:spPr>
        <p:txBody>
          <a:bodyPr vert="horz" lIns="91440" tIns="45720" rIns="91440" bIns="45720" rtlCol="0" anchor="ctr"/>
          <a:lstStyle>
            <a:lvl1pPr algn="l">
              <a:defRPr sz="2835">
                <a:solidFill>
                  <a:schemeClr val="tx1">
                    <a:tint val="75000"/>
                  </a:schemeClr>
                </a:solidFill>
              </a:defRPr>
            </a:lvl1pPr>
          </a:lstStyle>
          <a:p>
            <a:fld id="{64A5C5DD-6F53-41E6-A040-038953023A3F}" type="datetimeFigureOut">
              <a:rPr lang="pt-BR" smtClean="0"/>
              <a:t>30/01/2020</a:t>
            </a:fld>
            <a:endParaRPr lang="pt-BR"/>
          </a:p>
        </p:txBody>
      </p:sp>
      <p:sp>
        <p:nvSpPr>
          <p:cNvPr id="5" name="Footer Placeholder 4"/>
          <p:cNvSpPr>
            <a:spLocks noGrp="1"/>
          </p:cNvSpPr>
          <p:nvPr>
            <p:ph type="ftr" sz="quarter" idx="3"/>
          </p:nvPr>
        </p:nvSpPr>
        <p:spPr>
          <a:xfrm>
            <a:off x="9540141" y="15015407"/>
            <a:ext cx="9720143" cy="862523"/>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0340300" y="15015407"/>
            <a:ext cx="6480096" cy="862523"/>
          </a:xfrm>
          <a:prstGeom prst="rect">
            <a:avLst/>
          </a:prstGeom>
        </p:spPr>
        <p:txBody>
          <a:bodyPr vert="horz" lIns="91440" tIns="45720" rIns="91440" bIns="45720" rtlCol="0" anchor="ctr"/>
          <a:lstStyle>
            <a:lvl1pPr algn="r">
              <a:defRPr sz="2835">
                <a:solidFill>
                  <a:schemeClr val="tx1">
                    <a:tint val="75000"/>
                  </a:schemeClr>
                </a:solidFill>
              </a:defRPr>
            </a:lvl1pPr>
          </a:lstStyle>
          <a:p>
            <a:fld id="{2B8E7747-C14A-4E68-9097-DDF26755E440}" type="slidenum">
              <a:rPr lang="pt-BR" smtClean="0"/>
              <a:t>‹nº›</a:t>
            </a:fld>
            <a:endParaRPr lang="pt-BR"/>
          </a:p>
        </p:txBody>
      </p:sp>
    </p:spTree>
    <p:extLst>
      <p:ext uri="{BB962C8B-B14F-4D97-AF65-F5344CB8AC3E}">
        <p14:creationId xmlns:p14="http://schemas.microsoft.com/office/powerpoint/2010/main" val="3300796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9pPr>
    </p:bodyStyle>
    <p:otherStyle>
      <a:defPPr>
        <a:defRPr lang="en-US"/>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ângulo 32"/>
          <p:cNvSpPr/>
          <p:nvPr/>
        </p:nvSpPr>
        <p:spPr>
          <a:xfrm>
            <a:off x="19154392" y="12204323"/>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p:cNvSpPr/>
          <p:nvPr/>
        </p:nvSpPr>
        <p:spPr>
          <a:xfrm>
            <a:off x="9901971" y="7304451"/>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p:cNvSpPr/>
          <p:nvPr/>
        </p:nvSpPr>
        <p:spPr>
          <a:xfrm>
            <a:off x="755403" y="12809040"/>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755404" y="11499653"/>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755404" y="6653552"/>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723608" y="4928681"/>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922023" y="779202"/>
            <a:ext cx="24178421" cy="4018244"/>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b="1" dirty="0" err="1">
                <a:latin typeface="Arial" panose="020B0604020202020204" pitchFamily="34" charset="0"/>
                <a:cs typeface="Arial" panose="020B0604020202020204" pitchFamily="34" charset="0"/>
              </a:rPr>
              <a:t>Subretinal</a:t>
            </a:r>
            <a:r>
              <a:rPr lang="pt-BR" sz="6000" b="1" dirty="0">
                <a:latin typeface="Arial" panose="020B0604020202020204" pitchFamily="34" charset="0"/>
                <a:cs typeface="Arial" panose="020B0604020202020204" pitchFamily="34" charset="0"/>
              </a:rPr>
              <a:t> </a:t>
            </a:r>
            <a:r>
              <a:rPr lang="pt-BR" sz="6000" b="1" dirty="0" err="1">
                <a:latin typeface="Arial" panose="020B0604020202020204" pitchFamily="34" charset="0"/>
                <a:cs typeface="Arial" panose="020B0604020202020204" pitchFamily="34" charset="0"/>
              </a:rPr>
              <a:t>Perfluoroctane</a:t>
            </a:r>
            <a:r>
              <a:rPr lang="pt-BR" sz="6000" b="1" dirty="0">
                <a:latin typeface="Arial" panose="020B0604020202020204" pitchFamily="34" charset="0"/>
                <a:cs typeface="Arial" panose="020B0604020202020204" pitchFamily="34" charset="0"/>
              </a:rPr>
              <a:t> </a:t>
            </a:r>
            <a:r>
              <a:rPr lang="pt-BR" sz="6000" b="1" dirty="0" err="1">
                <a:latin typeface="Arial" panose="020B0604020202020204" pitchFamily="34" charset="0"/>
                <a:cs typeface="Arial" panose="020B0604020202020204" pitchFamily="34" charset="0"/>
              </a:rPr>
              <a:t>After</a:t>
            </a:r>
            <a:r>
              <a:rPr lang="pt-BR" sz="6000" b="1" dirty="0">
                <a:latin typeface="Arial" panose="020B0604020202020204" pitchFamily="34" charset="0"/>
                <a:cs typeface="Arial" panose="020B0604020202020204" pitchFamily="34" charset="0"/>
              </a:rPr>
              <a:t> </a:t>
            </a:r>
            <a:r>
              <a:rPr lang="pt-BR" sz="6000" b="1" dirty="0" err="1">
                <a:latin typeface="Arial" panose="020B0604020202020204" pitchFamily="34" charset="0"/>
                <a:cs typeface="Arial" panose="020B0604020202020204" pitchFamily="34" charset="0"/>
              </a:rPr>
              <a:t>Vitrectomy</a:t>
            </a:r>
            <a:r>
              <a:rPr lang="pt-BR" sz="6000" b="1" dirty="0">
                <a:latin typeface="Arial" panose="020B0604020202020204" pitchFamily="34" charset="0"/>
                <a:cs typeface="Arial" panose="020B0604020202020204" pitchFamily="34" charset="0"/>
              </a:rPr>
              <a:t> </a:t>
            </a:r>
            <a:r>
              <a:rPr lang="pt-BR" sz="6000" b="1" dirty="0" err="1">
                <a:latin typeface="Arial" panose="020B0604020202020204" pitchFamily="34" charset="0"/>
                <a:cs typeface="Arial" panose="020B0604020202020204" pitchFamily="34" charset="0"/>
              </a:rPr>
              <a:t>Surgery</a:t>
            </a:r>
            <a:r>
              <a:rPr lang="pt-BR" sz="6000" b="1" dirty="0">
                <a:latin typeface="Arial" panose="020B0604020202020204" pitchFamily="34" charset="0"/>
                <a:cs typeface="Arial" panose="020B0604020202020204" pitchFamily="34" charset="0"/>
              </a:rPr>
              <a:t>: Case </a:t>
            </a:r>
            <a:r>
              <a:rPr lang="pt-BR" sz="6000" b="1" dirty="0" err="1" smtClean="0">
                <a:latin typeface="Arial" panose="020B0604020202020204" pitchFamily="34" charset="0"/>
                <a:cs typeface="Arial" panose="020B0604020202020204" pitchFamily="34" charset="0"/>
              </a:rPr>
              <a:t>Study</a:t>
            </a:r>
            <a:endParaRPr lang="pt-BR" sz="6000" b="1" dirty="0">
              <a:latin typeface="Arial" panose="020B0604020202020204" pitchFamily="34" charset="0"/>
              <a:cs typeface="Arial" panose="020B0604020202020204" pitchFamily="34" charset="0"/>
            </a:endParaRPr>
          </a:p>
          <a:p>
            <a:pPr algn="ctr"/>
            <a:endParaRPr lang="pt-BR" sz="5400" b="1" dirty="0">
              <a:latin typeface="Arial" panose="020B0604020202020204" pitchFamily="34" charset="0"/>
              <a:cs typeface="Arial" panose="020B0604020202020204" pitchFamily="34" charset="0"/>
            </a:endParaRPr>
          </a:p>
          <a:p>
            <a:pPr algn="ctr"/>
            <a:r>
              <a:rPr lang="pt-BR" sz="2800" b="1" dirty="0">
                <a:latin typeface="Arial" panose="020B0604020202020204" pitchFamily="34" charset="0"/>
                <a:cs typeface="Arial" panose="020B0604020202020204" pitchFamily="34" charset="0"/>
              </a:rPr>
              <a:t>Rafael Garcia, </a:t>
            </a:r>
            <a:r>
              <a:rPr lang="pt-BR" sz="2800" b="1" dirty="0" err="1">
                <a:latin typeface="Arial" panose="020B0604020202020204" pitchFamily="34" charset="0"/>
                <a:cs typeface="Arial" panose="020B0604020202020204" pitchFamily="34" charset="0"/>
              </a:rPr>
              <a:t>Nathália</a:t>
            </a:r>
            <a:r>
              <a:rPr lang="pt-BR" sz="2800" b="1" dirty="0">
                <a:latin typeface="Arial" panose="020B0604020202020204" pitchFamily="34" charset="0"/>
                <a:cs typeface="Arial" panose="020B0604020202020204" pitchFamily="34" charset="0"/>
              </a:rPr>
              <a:t> </a:t>
            </a:r>
            <a:r>
              <a:rPr lang="pt-BR" sz="2800" b="1" dirty="0" err="1">
                <a:latin typeface="Arial" panose="020B0604020202020204" pitchFamily="34" charset="0"/>
                <a:cs typeface="Arial" panose="020B0604020202020204" pitchFamily="34" charset="0"/>
              </a:rPr>
              <a:t>Nishiyama</a:t>
            </a:r>
            <a:r>
              <a:rPr lang="pt-BR" sz="2800" b="1" dirty="0">
                <a:latin typeface="Arial" panose="020B0604020202020204" pitchFamily="34" charset="0"/>
                <a:cs typeface="Arial" panose="020B0604020202020204" pitchFamily="34" charset="0"/>
              </a:rPr>
              <a:t> </a:t>
            </a:r>
            <a:r>
              <a:rPr lang="pt-BR" sz="2800" b="1" dirty="0" err="1">
                <a:latin typeface="Arial" panose="020B0604020202020204" pitchFamily="34" charset="0"/>
                <a:cs typeface="Arial" panose="020B0604020202020204" pitchFamily="34" charset="0"/>
              </a:rPr>
              <a:t>Tondelli</a:t>
            </a:r>
            <a:r>
              <a:rPr lang="pt-BR" sz="2800" b="1" dirty="0">
                <a:latin typeface="Arial" panose="020B0604020202020204" pitchFamily="34" charset="0"/>
                <a:cs typeface="Arial" panose="020B0604020202020204" pitchFamily="34" charset="0"/>
              </a:rPr>
              <a:t>, Mariângela </a:t>
            </a:r>
            <a:r>
              <a:rPr lang="pt-BR" sz="2800" b="1" dirty="0" err="1">
                <a:latin typeface="Arial" panose="020B0604020202020204" pitchFamily="34" charset="0"/>
                <a:cs typeface="Arial" panose="020B0604020202020204" pitchFamily="34" charset="0"/>
              </a:rPr>
              <a:t>Zanon</a:t>
            </a:r>
            <a:r>
              <a:rPr lang="pt-BR" sz="2800" b="1" dirty="0">
                <a:latin typeface="Arial" panose="020B0604020202020204" pitchFamily="34" charset="0"/>
                <a:cs typeface="Arial" panose="020B0604020202020204" pitchFamily="34" charset="0"/>
              </a:rPr>
              <a:t> </a:t>
            </a:r>
            <a:r>
              <a:rPr lang="pt-BR" sz="2800" b="1" dirty="0" err="1">
                <a:latin typeface="Arial" panose="020B0604020202020204" pitchFamily="34" charset="0"/>
                <a:cs typeface="Arial" panose="020B0604020202020204" pitchFamily="34" charset="0"/>
              </a:rPr>
              <a:t>Casoni</a:t>
            </a:r>
            <a:r>
              <a:rPr lang="pt-BR" sz="2800" b="1" dirty="0">
                <a:latin typeface="Arial" panose="020B0604020202020204" pitchFamily="34" charset="0"/>
                <a:cs typeface="Arial" panose="020B0604020202020204" pitchFamily="34" charset="0"/>
              </a:rPr>
              <a:t> , Amanda Venturini Arantes , Paulo Henrique Horizonte , Leandro </a:t>
            </a:r>
            <a:r>
              <a:rPr lang="pt-BR" sz="2800" b="1" dirty="0" err="1">
                <a:latin typeface="Arial" panose="020B0604020202020204" pitchFamily="34" charset="0"/>
                <a:cs typeface="Arial" panose="020B0604020202020204" pitchFamily="34" charset="0"/>
              </a:rPr>
              <a:t>Pocay</a:t>
            </a:r>
            <a:r>
              <a:rPr lang="pt-BR" sz="2800" b="1" dirty="0">
                <a:latin typeface="Arial" panose="020B0604020202020204" pitchFamily="34" charset="0"/>
                <a:cs typeface="Arial" panose="020B0604020202020204" pitchFamily="34" charset="0"/>
              </a:rPr>
              <a:t> Alves da Silva , Raimunda Cristina Mendonça Freire de Oliveira , André Marcelo V. Gomes </a:t>
            </a:r>
            <a:endParaRPr lang="pt-BR" sz="2800" b="1" dirty="0" smtClean="0">
              <a:latin typeface="Arial" panose="020B0604020202020204" pitchFamily="34" charset="0"/>
              <a:cs typeface="Arial" panose="020B0604020202020204" pitchFamily="34" charset="0"/>
            </a:endParaRPr>
          </a:p>
          <a:p>
            <a:pPr algn="ctr"/>
            <a:endParaRPr lang="pt-BR" sz="2800" b="1" dirty="0">
              <a:latin typeface="Arial" panose="020B0604020202020204" pitchFamily="34" charset="0"/>
              <a:cs typeface="Arial" panose="020B0604020202020204" pitchFamily="34" charset="0"/>
            </a:endParaRPr>
          </a:p>
          <a:p>
            <a:pPr algn="ctr"/>
            <a:r>
              <a:rPr lang="pt-BR" sz="2800" b="1" i="1" dirty="0" smtClean="0">
                <a:latin typeface="Arial" panose="020B0604020202020204" pitchFamily="34" charset="0"/>
                <a:cs typeface="Arial" panose="020B0604020202020204" pitchFamily="34" charset="0"/>
              </a:rPr>
              <a:t>Instituto </a:t>
            </a:r>
            <a:r>
              <a:rPr lang="pt-BR" sz="2800" b="1" i="1" dirty="0" err="1" smtClean="0">
                <a:latin typeface="Arial" panose="020B0604020202020204" pitchFamily="34" charset="0"/>
                <a:cs typeface="Arial" panose="020B0604020202020204" pitchFamily="34" charset="0"/>
              </a:rPr>
              <a:t>Suel</a:t>
            </a:r>
            <a:r>
              <a:rPr lang="pt-BR" sz="2800" b="1" i="1" dirty="0" smtClean="0">
                <a:latin typeface="Arial" panose="020B0604020202020204" pitchFamily="34" charset="0"/>
                <a:cs typeface="Arial" panose="020B0604020202020204" pitchFamily="34" charset="0"/>
              </a:rPr>
              <a:t> Abujamra </a:t>
            </a:r>
            <a:endParaRPr lang="pt-BR" sz="2800" b="1" i="1" dirty="0">
              <a:latin typeface="Arial" panose="020B0604020202020204" pitchFamily="34" charset="0"/>
              <a:cs typeface="Arial" panose="020B0604020202020204" pitchFamily="34" charset="0"/>
            </a:endParaRPr>
          </a:p>
        </p:txBody>
      </p:sp>
      <p:pic>
        <p:nvPicPr>
          <p:cNvPr id="6" name="Imagem 5"/>
          <p:cNvPicPr>
            <a:picLocks noChangeAspect="1"/>
          </p:cNvPicPr>
          <p:nvPr/>
        </p:nvPicPr>
        <p:blipFill>
          <a:blip r:embed="rId3"/>
          <a:stretch>
            <a:fillRect/>
          </a:stretch>
        </p:blipFill>
        <p:spPr>
          <a:xfrm>
            <a:off x="881643" y="824306"/>
            <a:ext cx="2824491" cy="2671048"/>
          </a:xfrm>
          <a:prstGeom prst="rect">
            <a:avLst/>
          </a:prstGeom>
        </p:spPr>
      </p:pic>
      <p:sp>
        <p:nvSpPr>
          <p:cNvPr id="7" name="Retângulo 6"/>
          <p:cNvSpPr/>
          <p:nvPr/>
        </p:nvSpPr>
        <p:spPr>
          <a:xfrm>
            <a:off x="617957" y="484092"/>
            <a:ext cx="27698376" cy="150069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 Box 526"/>
          <p:cNvSpPr txBox="1">
            <a:spLocks noChangeArrowheads="1"/>
          </p:cNvSpPr>
          <p:nvPr/>
        </p:nvSpPr>
        <p:spPr bwMode="auto">
          <a:xfrm>
            <a:off x="755406" y="5616640"/>
            <a:ext cx="8667006" cy="786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2400" dirty="0"/>
              <a:t>To describe a case of </a:t>
            </a:r>
            <a:r>
              <a:rPr lang="en-US" altLang="pt-BR" sz="2400" dirty="0" err="1"/>
              <a:t>Subretinal</a:t>
            </a:r>
            <a:r>
              <a:rPr lang="en-US" altLang="pt-BR" sz="2400" dirty="0"/>
              <a:t> </a:t>
            </a:r>
            <a:r>
              <a:rPr lang="en-US" altLang="pt-BR" sz="2400" dirty="0" err="1"/>
              <a:t>Perfluoroctane</a:t>
            </a:r>
            <a:r>
              <a:rPr lang="en-US" altLang="pt-BR" sz="2400" dirty="0"/>
              <a:t> After </a:t>
            </a:r>
            <a:r>
              <a:rPr lang="en-US" altLang="pt-BR" sz="2400"/>
              <a:t>Vitrectomy </a:t>
            </a:r>
            <a:r>
              <a:rPr lang="en-US" altLang="pt-BR" sz="2400" smtClean="0"/>
              <a:t>Surgery.</a:t>
            </a:r>
            <a:endParaRPr lang="en-US" altLang="pt-BR" sz="2400" dirty="0"/>
          </a:p>
        </p:txBody>
      </p:sp>
      <p:sp>
        <p:nvSpPr>
          <p:cNvPr id="9"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723608" y="5038476"/>
            <a:ext cx="19415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PURPOSE</a:t>
            </a:r>
            <a:endParaRPr lang="pt-BR" altLang="pt-BR" sz="2999" b="1" dirty="0">
              <a:latin typeface="Tahoma" panose="020B0604030504040204" pitchFamily="34" charset="0"/>
            </a:endParaRPr>
          </a:p>
        </p:txBody>
      </p:sp>
      <p:sp>
        <p:nvSpPr>
          <p:cNvPr id="19" name="Text Box 526"/>
          <p:cNvSpPr txBox="1">
            <a:spLocks noChangeArrowheads="1"/>
          </p:cNvSpPr>
          <p:nvPr/>
        </p:nvSpPr>
        <p:spPr bwMode="auto">
          <a:xfrm>
            <a:off x="9926989" y="4946441"/>
            <a:ext cx="8667006" cy="257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2400" dirty="0" err="1" smtClean="0"/>
              <a:t>Fundoscopy</a:t>
            </a:r>
            <a:r>
              <a:rPr lang="en-US" altLang="pt-BR" sz="2400" dirty="0" smtClean="0"/>
              <a:t> </a:t>
            </a:r>
            <a:r>
              <a:rPr lang="en-US" altLang="pt-BR" sz="2400" dirty="0"/>
              <a:t>revealed </a:t>
            </a:r>
            <a:r>
              <a:rPr lang="en-US" altLang="pt-BR" sz="2400" dirty="0" err="1"/>
              <a:t>subretinal</a:t>
            </a:r>
            <a:r>
              <a:rPr lang="en-US" altLang="pt-BR" sz="2400" dirty="0"/>
              <a:t> perfluorocarbon drops in the macula of the left </a:t>
            </a:r>
            <a:r>
              <a:rPr lang="en-US" altLang="pt-BR" sz="2400" dirty="0" err="1"/>
              <a:t>eye.The</a:t>
            </a:r>
            <a:r>
              <a:rPr lang="en-US" altLang="pt-BR" sz="2400" dirty="0"/>
              <a:t> OCT showed the typical omega sign. A posterior vitrectomy was performed with perfluorocarbon aspiration with a 39-Gauge cannula. The post-op OCT demonstrated an important anatomical improvement. Moreover, the BCVA of the left eye improved to </a:t>
            </a:r>
            <a:r>
              <a:rPr lang="en-US" altLang="pt-BR" sz="2400" dirty="0" smtClean="0"/>
              <a:t>20/200.</a:t>
            </a:r>
            <a:endParaRPr lang="en-US" altLang="pt-BR" sz="2400" dirty="0"/>
          </a:p>
          <a:p>
            <a:pPr algn="just" eaLnBrk="1" hangingPunct="1">
              <a:spcBef>
                <a:spcPct val="0"/>
              </a:spcBef>
              <a:buFontTx/>
              <a:buNone/>
            </a:pPr>
            <a:endParaRPr lang="en-US" altLang="pt-BR" sz="2000" dirty="0"/>
          </a:p>
        </p:txBody>
      </p:sp>
      <p:sp>
        <p:nvSpPr>
          <p:cNvPr id="21" name="Text Box 526"/>
          <p:cNvSpPr txBox="1">
            <a:spLocks noChangeArrowheads="1"/>
          </p:cNvSpPr>
          <p:nvPr/>
        </p:nvSpPr>
        <p:spPr bwMode="auto">
          <a:xfrm>
            <a:off x="722630" y="7356819"/>
            <a:ext cx="8667006" cy="411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buNone/>
            </a:pPr>
            <a:r>
              <a:rPr lang="en-US" sz="2400" dirty="0">
                <a:cs typeface="Arial" panose="020B0604020202020204" pitchFamily="34" charset="0"/>
              </a:rPr>
              <a:t>Perfluorocarbons (PFC) are synthetic compounds of high density and low viscosity. They are commonly used intraoperatively to manage cases of </a:t>
            </a:r>
            <a:r>
              <a:rPr lang="en-US" sz="2400" dirty="0" err="1">
                <a:cs typeface="Arial" panose="020B0604020202020204" pitchFamily="34" charset="0"/>
              </a:rPr>
              <a:t>rhegmatogenous</a:t>
            </a:r>
            <a:r>
              <a:rPr lang="en-US" sz="2400" dirty="0">
                <a:cs typeface="Arial" panose="020B0604020202020204" pitchFamily="34" charset="0"/>
              </a:rPr>
              <a:t> retinal </a:t>
            </a:r>
            <a:r>
              <a:rPr lang="en-US" sz="2400" dirty="0" err="1">
                <a:cs typeface="Arial" panose="020B0604020202020204" pitchFamily="34" charset="0"/>
              </a:rPr>
              <a:t>detachment.They</a:t>
            </a:r>
            <a:r>
              <a:rPr lang="en-US" sz="2400" dirty="0">
                <a:cs typeface="Arial" panose="020B0604020202020204" pitchFamily="34" charset="0"/>
              </a:rPr>
              <a:t> aid in intraocular surgical maneuvers to drain the </a:t>
            </a:r>
            <a:r>
              <a:rPr lang="en-US" sz="2400" dirty="0" err="1">
                <a:cs typeface="Arial" panose="020B0604020202020204" pitchFamily="34" charset="0"/>
              </a:rPr>
              <a:t>subretinal</a:t>
            </a:r>
            <a:r>
              <a:rPr lang="en-US" sz="2400" dirty="0">
                <a:cs typeface="Arial" panose="020B0604020202020204" pitchFamily="34" charset="0"/>
              </a:rPr>
              <a:t> fluid. </a:t>
            </a:r>
            <a:r>
              <a:rPr lang="en-US" sz="2400" dirty="0" err="1">
                <a:cs typeface="Arial" panose="020B0604020202020204" pitchFamily="34" charset="0"/>
              </a:rPr>
              <a:t>Perfluoroctane</a:t>
            </a:r>
            <a:r>
              <a:rPr lang="en-US" sz="2400" dirty="0">
                <a:cs typeface="Arial" panose="020B0604020202020204" pitchFamily="34" charset="0"/>
              </a:rPr>
              <a:t> (C8F18) is the one used in vitreoretinal surgeries, filling the vitreous cavity and generating internal retinal pressure against the retinal pigmented epithelium, reattaching the retina. PFC are toxic to the retina, but residual drops in the vitreous cavity can remain for up to 6 months without complications. Nevertheless, when in the </a:t>
            </a:r>
            <a:r>
              <a:rPr lang="en-US" sz="2400" dirty="0" err="1">
                <a:cs typeface="Arial" panose="020B0604020202020204" pitchFamily="34" charset="0"/>
              </a:rPr>
              <a:t>subretinal</a:t>
            </a:r>
            <a:r>
              <a:rPr lang="en-US" sz="2400" dirty="0">
                <a:cs typeface="Arial" panose="020B0604020202020204" pitchFamily="34" charset="0"/>
              </a:rPr>
              <a:t> space, they are not tolerated.</a:t>
            </a:r>
          </a:p>
        </p:txBody>
      </p:sp>
      <p:sp>
        <p:nvSpPr>
          <p:cNvPr id="22"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755404" y="6795482"/>
            <a:ext cx="3235151"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smtClean="0">
                <a:latin typeface="Tahoma" panose="020B0604030504040204" pitchFamily="34" charset="0"/>
              </a:rPr>
              <a:t>INTRODUCTION</a:t>
            </a:r>
            <a:endParaRPr lang="pt-BR" altLang="pt-BR" sz="2999" b="1" dirty="0">
              <a:latin typeface="Tahoma" panose="020B0604030504040204" pitchFamily="34" charset="0"/>
            </a:endParaRPr>
          </a:p>
        </p:txBody>
      </p:sp>
      <p:sp>
        <p:nvSpPr>
          <p:cNvPr id="24" name="Text Box 526"/>
          <p:cNvSpPr txBox="1">
            <a:spLocks noChangeArrowheads="1"/>
          </p:cNvSpPr>
          <p:nvPr/>
        </p:nvSpPr>
        <p:spPr bwMode="auto">
          <a:xfrm>
            <a:off x="776117" y="12259166"/>
            <a:ext cx="8522015" cy="47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2800" dirty="0"/>
              <a:t>Medical records review</a:t>
            </a:r>
          </a:p>
        </p:txBody>
      </p:sp>
      <p:sp>
        <p:nvSpPr>
          <p:cNvPr id="25"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776117" y="11589147"/>
            <a:ext cx="2036105"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smtClean="0">
                <a:latin typeface="Tahoma" panose="020B0604030504040204" pitchFamily="34" charset="0"/>
              </a:rPr>
              <a:t>METHODS</a:t>
            </a:r>
            <a:endParaRPr lang="pt-BR" altLang="pt-BR" sz="2999" b="1" dirty="0">
              <a:latin typeface="Tahoma" panose="020B0604030504040204" pitchFamily="34" charset="0"/>
            </a:endParaRPr>
          </a:p>
        </p:txBody>
      </p:sp>
      <p:sp>
        <p:nvSpPr>
          <p:cNvPr id="26"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859545" y="12969987"/>
            <a:ext cx="1837332"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smtClean="0">
                <a:latin typeface="Tahoma" panose="020B0604030504040204" pitchFamily="34" charset="0"/>
              </a:rPr>
              <a:t>RESULTS</a:t>
            </a:r>
            <a:endParaRPr lang="pt-BR" altLang="pt-BR" sz="2999" b="1" dirty="0">
              <a:latin typeface="Tahoma" panose="020B0604030504040204" pitchFamily="34" charset="0"/>
            </a:endParaRPr>
          </a:p>
        </p:txBody>
      </p:sp>
      <p:sp>
        <p:nvSpPr>
          <p:cNvPr id="27"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10099737" y="7356819"/>
            <a:ext cx="2622804"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smtClean="0">
                <a:latin typeface="Tahoma" panose="020B0604030504040204" pitchFamily="34" charset="0"/>
              </a:rPr>
              <a:t>DISCUSSION</a:t>
            </a:r>
            <a:endParaRPr lang="pt-BR" altLang="pt-BR" sz="2999" b="1" dirty="0">
              <a:latin typeface="Tahoma" panose="020B0604030504040204" pitchFamily="34" charset="0"/>
            </a:endParaRPr>
          </a:p>
        </p:txBody>
      </p:sp>
      <p:sp>
        <p:nvSpPr>
          <p:cNvPr id="28" name="Text Box 526"/>
          <p:cNvSpPr txBox="1">
            <a:spLocks noChangeArrowheads="1"/>
          </p:cNvSpPr>
          <p:nvPr/>
        </p:nvSpPr>
        <p:spPr bwMode="auto">
          <a:xfrm>
            <a:off x="9901971" y="8236133"/>
            <a:ext cx="8667006" cy="374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2400" dirty="0"/>
              <a:t>PFC cannot be left in the vitreous cavity for a long time, due to its toxicity and dispersion. PFC toxicity occurs both because of its chemical composition and its mechanical effects. Its high specific gravity causes rupture of the photoreceptors and narrowing of the outer plexiform layer. The dispersion occurs through the formation of droplets when in contact with the residual vitreous, causing a decrease in the optical transparency of the cavity and predisposing to </a:t>
            </a:r>
            <a:r>
              <a:rPr lang="en-US" altLang="pt-BR" sz="2400" dirty="0" err="1"/>
              <a:t>subretinal</a:t>
            </a:r>
            <a:r>
              <a:rPr lang="en-US" altLang="pt-BR" sz="2400" dirty="0"/>
              <a:t> migration. When in large quantities it can lead to a severe inflammatory response and. consequent important vision loss. </a:t>
            </a:r>
          </a:p>
        </p:txBody>
      </p:sp>
      <p:sp>
        <p:nvSpPr>
          <p:cNvPr id="29"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19342695" y="12301076"/>
            <a:ext cx="3145383"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smtClean="0">
                <a:latin typeface="Tahoma" panose="020B0604030504040204" pitchFamily="34" charset="0"/>
              </a:rPr>
              <a:t>BIBLIOGRAPHY</a:t>
            </a:r>
            <a:endParaRPr lang="pt-BR" altLang="pt-BR" sz="2999" b="1" dirty="0">
              <a:latin typeface="Tahoma" panose="020B0604030504040204" pitchFamily="34" charset="0"/>
            </a:endParaRPr>
          </a:p>
        </p:txBody>
      </p:sp>
      <p:sp>
        <p:nvSpPr>
          <p:cNvPr id="30" name="Text Box 526"/>
          <p:cNvSpPr txBox="1">
            <a:spLocks noChangeArrowheads="1"/>
          </p:cNvSpPr>
          <p:nvPr/>
        </p:nvSpPr>
        <p:spPr bwMode="auto">
          <a:xfrm>
            <a:off x="19154392" y="13174522"/>
            <a:ext cx="8667006" cy="201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1600" dirty="0"/>
              <a:t>1- </a:t>
            </a:r>
            <a:r>
              <a:rPr lang="en-US" altLang="pt-BR" sz="1600" dirty="0" err="1"/>
              <a:t>Tewari</a:t>
            </a:r>
            <a:r>
              <a:rPr lang="en-US" altLang="pt-BR" sz="1600" dirty="0"/>
              <a:t> A1, </a:t>
            </a:r>
            <a:r>
              <a:rPr lang="en-US" altLang="pt-BR" sz="1600" dirty="0" err="1"/>
              <a:t>Eliott</a:t>
            </a:r>
            <a:r>
              <a:rPr lang="en-US" altLang="pt-BR" sz="1600" dirty="0"/>
              <a:t> D, Singh CN, Garcia-Valenzuela E, Ito Y, Abrams GW. Changes in retinal sensitivity from retained </a:t>
            </a:r>
            <a:r>
              <a:rPr lang="en-US" altLang="pt-BR" sz="1600" dirty="0" err="1"/>
              <a:t>subretinal</a:t>
            </a:r>
            <a:r>
              <a:rPr lang="en-US" altLang="pt-BR" sz="1600" dirty="0"/>
              <a:t> perfluorocarbon liquid. Retina. 2009 Feb;29(2):</a:t>
            </a:r>
            <a:r>
              <a:rPr lang="en-US" altLang="pt-BR" sz="1600" dirty="0" smtClean="0"/>
              <a:t>248-50</a:t>
            </a:r>
            <a:r>
              <a:rPr lang="en-US" sz="1600" dirty="0" smtClean="0">
                <a:cs typeface="Arial" panose="020B0604020202020204" pitchFamily="34" charset="0"/>
              </a:rPr>
              <a:t> </a:t>
            </a:r>
          </a:p>
          <a:p>
            <a:pPr algn="just">
              <a:spcBef>
                <a:spcPct val="0"/>
              </a:spcBef>
              <a:buNone/>
            </a:pPr>
            <a:r>
              <a:rPr lang="en-US" sz="1600" dirty="0" smtClean="0">
                <a:cs typeface="Arial" panose="020B0604020202020204" pitchFamily="34" charset="0"/>
              </a:rPr>
              <a:t>2. </a:t>
            </a:r>
            <a:r>
              <a:rPr lang="en-US" sz="1600" dirty="0" err="1" smtClean="0">
                <a:cs typeface="Arial" panose="020B0604020202020204" pitchFamily="34" charset="0"/>
              </a:rPr>
              <a:t>Lavezzol</a:t>
            </a:r>
            <a:r>
              <a:rPr lang="en-US" sz="1600" dirty="0" smtClean="0">
                <a:cs typeface="Arial" panose="020B0604020202020204" pitchFamily="34" charset="0"/>
              </a:rPr>
              <a:t> </a:t>
            </a:r>
            <a:r>
              <a:rPr lang="en-US" sz="1600" dirty="0">
                <a:cs typeface="Arial" panose="020B0604020202020204" pitchFamily="34" charset="0"/>
              </a:rPr>
              <a:t>MM, </a:t>
            </a:r>
            <a:r>
              <a:rPr lang="en-US" sz="1600" dirty="0" err="1">
                <a:cs typeface="Arial" panose="020B0604020202020204" pitchFamily="34" charset="0"/>
              </a:rPr>
              <a:t>Hokazonoll</a:t>
            </a:r>
            <a:r>
              <a:rPr lang="en-US" sz="1600" dirty="0">
                <a:cs typeface="Arial" panose="020B0604020202020204" pitchFamily="34" charset="0"/>
              </a:rPr>
              <a:t> K, Zacharias LC, </a:t>
            </a:r>
            <a:r>
              <a:rPr lang="en-US" sz="1600" dirty="0" err="1">
                <a:cs typeface="Arial" panose="020B0604020202020204" pitchFamily="34" charset="0"/>
              </a:rPr>
              <a:t>TtakahashiII</a:t>
            </a:r>
            <a:r>
              <a:rPr lang="en-US" sz="1600" dirty="0">
                <a:cs typeface="Arial" panose="020B0604020202020204" pitchFamily="34" charset="0"/>
              </a:rPr>
              <a:t> WY- </a:t>
            </a:r>
            <a:r>
              <a:rPr lang="en-US" sz="1600" dirty="0" err="1">
                <a:cs typeface="Arial" panose="020B0604020202020204" pitchFamily="34" charset="0"/>
              </a:rPr>
              <a:t>Perfluoro</a:t>
            </a:r>
            <a:r>
              <a:rPr lang="en-US" sz="1600" dirty="0">
                <a:cs typeface="Arial" panose="020B0604020202020204" pitchFamily="34" charset="0"/>
              </a:rPr>
              <a:t>-n-octane in orbital cavity after posterior vitrectomy and suture of eye perforating injury: case report. </a:t>
            </a:r>
            <a:r>
              <a:rPr lang="en-US" sz="1600" dirty="0" err="1">
                <a:cs typeface="Arial" panose="020B0604020202020204" pitchFamily="34" charset="0"/>
              </a:rPr>
              <a:t>Arq</a:t>
            </a:r>
            <a:r>
              <a:rPr lang="en-US" sz="1600" dirty="0">
                <a:cs typeface="Arial" panose="020B0604020202020204" pitchFamily="34" charset="0"/>
              </a:rPr>
              <a:t>. Bras. </a:t>
            </a:r>
            <a:r>
              <a:rPr lang="en-US" sz="1600" dirty="0" err="1">
                <a:cs typeface="Arial" panose="020B0604020202020204" pitchFamily="34" charset="0"/>
              </a:rPr>
              <a:t>Oftalmol</a:t>
            </a:r>
            <a:r>
              <a:rPr lang="en-US" sz="1600" dirty="0">
                <a:cs typeface="Arial" panose="020B0604020202020204" pitchFamily="34" charset="0"/>
              </a:rPr>
              <a:t>. vol.74 no.4 São Paulo July/Aug. 2011</a:t>
            </a:r>
            <a:r>
              <a:rPr lang="en-US" sz="1600" dirty="0" smtClean="0">
                <a:cs typeface="Arial" panose="020B0604020202020204" pitchFamily="34" charset="0"/>
              </a:rPr>
              <a:t>.</a:t>
            </a:r>
          </a:p>
          <a:p>
            <a:pPr algn="just">
              <a:spcBef>
                <a:spcPct val="0"/>
              </a:spcBef>
              <a:buNone/>
            </a:pPr>
            <a:r>
              <a:rPr lang="pt-BR" sz="1600" dirty="0">
                <a:cs typeface="Arial" panose="020B0604020202020204" pitchFamily="34" charset="0"/>
              </a:rPr>
              <a:t>3. Marcos Ávila e David Isaac– </a:t>
            </a:r>
            <a:r>
              <a:rPr lang="pt-BR" sz="1600" dirty="0" err="1">
                <a:cs typeface="Arial" panose="020B0604020202020204" pitchFamily="34" charset="0"/>
              </a:rPr>
              <a:t>Vitrectomia</a:t>
            </a:r>
            <a:r>
              <a:rPr lang="pt-BR" sz="1600" dirty="0">
                <a:cs typeface="Arial" panose="020B0604020202020204" pitchFamily="34" charset="0"/>
              </a:rPr>
              <a:t> 20, 23 e 25G – Rio de Janeiro: Cultura Médica; Guanabara Koogan, 2010. </a:t>
            </a:r>
            <a:endParaRPr lang="pt-BR" sz="1600" dirty="0" smtClean="0">
              <a:cs typeface="Arial" panose="020B0604020202020204" pitchFamily="34" charset="0"/>
            </a:endParaRPr>
          </a:p>
          <a:p>
            <a:pPr algn="just">
              <a:spcBef>
                <a:spcPct val="0"/>
              </a:spcBef>
              <a:buNone/>
            </a:pPr>
            <a:r>
              <a:rPr lang="en-US" sz="1600" dirty="0" smtClean="0">
                <a:cs typeface="Arial" panose="020B0604020202020204" pitchFamily="34" charset="0"/>
              </a:rPr>
              <a:t>4- Basic </a:t>
            </a:r>
            <a:r>
              <a:rPr lang="en-US" sz="1600" dirty="0">
                <a:cs typeface="Arial" panose="020B0604020202020204" pitchFamily="34" charset="0"/>
              </a:rPr>
              <a:t>and Clinical Science Course 2016-2017 American Academy of Ophthalmology</a:t>
            </a:r>
          </a:p>
        </p:txBody>
      </p:sp>
      <p:sp>
        <p:nvSpPr>
          <p:cNvPr id="2" name="CaixaDeTexto 1"/>
          <p:cNvSpPr txBox="1"/>
          <p:nvPr/>
        </p:nvSpPr>
        <p:spPr>
          <a:xfrm rot="10800000" flipV="1">
            <a:off x="776117" y="13540067"/>
            <a:ext cx="8442576"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78-year-old male patient presented with a history of phacoemulsification surgery with IOL implantation and posterior vitrectomy in the left eye 11 months ago. His best corrected visual acuity (BCVA) was 20/80 in the right eye and 20/600 in the left eye. </a:t>
            </a: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3402" y="12187612"/>
            <a:ext cx="4613509" cy="2933266"/>
          </a:xfrm>
          <a:prstGeom prst="rect">
            <a:avLst/>
          </a:prstGeom>
        </p:spPr>
      </p:pic>
      <p:pic>
        <p:nvPicPr>
          <p:cNvPr id="4" name="Image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06911" y="13540067"/>
            <a:ext cx="4516636" cy="1607369"/>
          </a:xfrm>
          <a:prstGeom prst="rect">
            <a:avLst/>
          </a:prstGeom>
        </p:spPr>
      </p:pic>
      <p:pic>
        <p:nvPicPr>
          <p:cNvPr id="10" name="Imagem 9"/>
          <p:cNvPicPr>
            <a:picLocks noChangeAspect="1"/>
          </p:cNvPicPr>
          <p:nvPr/>
        </p:nvPicPr>
        <p:blipFill rotWithShape="1">
          <a:blip r:embed="rId6">
            <a:extLst>
              <a:ext uri="{28A0092B-C50C-407E-A947-70E740481C1C}">
                <a14:useLocalDpi xmlns:a14="http://schemas.microsoft.com/office/drawing/2010/main" val="0"/>
              </a:ext>
            </a:extLst>
          </a:blip>
          <a:srcRect l="14623" t="3185" r="11877" b="10310"/>
          <a:stretch/>
        </p:blipFill>
        <p:spPr>
          <a:xfrm>
            <a:off x="23648977" y="4928680"/>
            <a:ext cx="4452456" cy="3292235"/>
          </a:xfrm>
          <a:prstGeom prst="rect">
            <a:avLst/>
          </a:prstGeom>
        </p:spPr>
      </p:pic>
      <p:pic>
        <p:nvPicPr>
          <p:cNvPr id="11" name="Imagem 10"/>
          <p:cNvPicPr>
            <a:picLocks noChangeAspect="1"/>
          </p:cNvPicPr>
          <p:nvPr/>
        </p:nvPicPr>
        <p:blipFill rotWithShape="1">
          <a:blip r:embed="rId7" cstate="print">
            <a:extLst>
              <a:ext uri="{28A0092B-C50C-407E-A947-70E740481C1C}">
                <a14:useLocalDpi xmlns:a14="http://schemas.microsoft.com/office/drawing/2010/main" val="0"/>
              </a:ext>
            </a:extLst>
          </a:blip>
          <a:srcRect l="3304" t="3806" r="6704" b="3763"/>
          <a:stretch/>
        </p:blipFill>
        <p:spPr>
          <a:xfrm>
            <a:off x="19154392" y="8613539"/>
            <a:ext cx="4219958" cy="3462464"/>
          </a:xfrm>
          <a:prstGeom prst="rect">
            <a:avLst/>
          </a:prstGeom>
        </p:spPr>
      </p:pic>
      <p:pic>
        <p:nvPicPr>
          <p:cNvPr id="12" name="Imagem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105352" y="4928680"/>
            <a:ext cx="4543625" cy="3292235"/>
          </a:xfrm>
          <a:prstGeom prst="rect">
            <a:avLst/>
          </a:prstGeom>
        </p:spPr>
      </p:pic>
      <p:sp>
        <p:nvSpPr>
          <p:cNvPr id="13" name="CaixaDeTexto 12"/>
          <p:cNvSpPr txBox="1"/>
          <p:nvPr/>
        </p:nvSpPr>
        <p:spPr>
          <a:xfrm>
            <a:off x="14692364" y="12178578"/>
            <a:ext cx="3991029" cy="945299"/>
          </a:xfrm>
          <a:prstGeom prst="rect">
            <a:avLst/>
          </a:prstGeom>
          <a:noFill/>
        </p:spPr>
        <p:txBody>
          <a:bodyPr wrap="square" rtlCol="0">
            <a:spAutoFit/>
          </a:bodyPr>
          <a:lstStyle/>
          <a:p>
            <a:endParaRPr lang="en-US" dirty="0"/>
          </a:p>
          <a:p>
            <a:r>
              <a:rPr lang="en-US" dirty="0">
                <a:latin typeface="Arial" panose="020B0604020202020204" pitchFamily="34" charset="0"/>
                <a:cs typeface="Arial" panose="020B0604020202020204" pitchFamily="34" charset="0"/>
              </a:rPr>
              <a:t>Fig. 1 and 2: OCT of the left eye before and after the second surgery.</a:t>
            </a:r>
          </a:p>
        </p:txBody>
      </p:sp>
      <p:sp>
        <p:nvSpPr>
          <p:cNvPr id="14" name="CaixaDeTexto 13"/>
          <p:cNvSpPr txBox="1"/>
          <p:nvPr/>
        </p:nvSpPr>
        <p:spPr>
          <a:xfrm>
            <a:off x="19105352" y="7961910"/>
            <a:ext cx="7605480" cy="646331"/>
          </a:xfrm>
          <a:prstGeom prst="rect">
            <a:avLst/>
          </a:prstGeom>
          <a:noFill/>
        </p:spPr>
        <p:txBody>
          <a:bodyPr wrap="none" rtlCol="0">
            <a:spAutoFit/>
          </a:bodyPr>
          <a:lstStyle/>
          <a:p>
            <a:endParaRPr lang="en-US" dirty="0"/>
          </a:p>
          <a:p>
            <a:r>
              <a:rPr lang="en-US" dirty="0">
                <a:latin typeface="Arial" panose="020B0604020202020204" pitchFamily="34" charset="0"/>
                <a:cs typeface="Arial" panose="020B0604020202020204" pitchFamily="34" charset="0"/>
              </a:rPr>
              <a:t>Fig 3 and 4. </a:t>
            </a:r>
            <a:r>
              <a:rPr lang="en-US" dirty="0" err="1">
                <a:latin typeface="Arial" panose="020B0604020202020204" pitchFamily="34" charset="0"/>
                <a:cs typeface="Arial" panose="020B0604020202020204" pitchFamily="34" charset="0"/>
              </a:rPr>
              <a:t>Retinography</a:t>
            </a:r>
            <a:r>
              <a:rPr lang="en-US" dirty="0">
                <a:latin typeface="Arial" panose="020B0604020202020204" pitchFamily="34" charset="0"/>
                <a:cs typeface="Arial" panose="020B0604020202020204" pitchFamily="34" charset="0"/>
              </a:rPr>
              <a:t> of the left eye before and after </a:t>
            </a:r>
            <a:r>
              <a:rPr lang="en-US" dirty="0" smtClean="0">
                <a:latin typeface="Arial" panose="020B0604020202020204" pitchFamily="34" charset="0"/>
                <a:cs typeface="Arial" panose="020B0604020202020204" pitchFamily="34" charset="0"/>
              </a:rPr>
              <a:t>second surgery.</a:t>
            </a:r>
            <a:endParaRPr lang="en-US" dirty="0">
              <a:latin typeface="Arial" panose="020B0604020202020204" pitchFamily="34" charset="0"/>
              <a:cs typeface="Arial" panose="020B0604020202020204" pitchFamily="34" charset="0"/>
            </a:endParaRPr>
          </a:p>
        </p:txBody>
      </p:sp>
      <p:sp>
        <p:nvSpPr>
          <p:cNvPr id="15" name="CaixaDeTexto 14"/>
          <p:cNvSpPr txBox="1"/>
          <p:nvPr/>
        </p:nvSpPr>
        <p:spPr>
          <a:xfrm>
            <a:off x="23530664" y="9921885"/>
            <a:ext cx="4451467"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Fig. 5: Fluorescence angiography of the left eye after the second surgery</a:t>
            </a:r>
          </a:p>
        </p:txBody>
      </p:sp>
    </p:spTree>
    <p:extLst>
      <p:ext uri="{BB962C8B-B14F-4D97-AF65-F5344CB8AC3E}">
        <p14:creationId xmlns:p14="http://schemas.microsoft.com/office/powerpoint/2010/main" val="3170642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TotalTime>
  <Words>547</Words>
  <Application>Microsoft Office PowerPoint</Application>
  <PresentationFormat>Personalizar</PresentationFormat>
  <Paragraphs>28</Paragraphs>
  <Slides>1</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vt:i4>
      </vt:variant>
    </vt:vector>
  </HeadingPairs>
  <TitlesOfParts>
    <vt:vector size="7" baseType="lpstr">
      <vt:lpstr>MS PGothic</vt:lpstr>
      <vt:lpstr>Arial</vt:lpstr>
      <vt:lpstr>Calibri</vt:lpstr>
      <vt:lpstr>Calibri Light</vt:lpstr>
      <vt:lpstr>Tahoma</vt:lpstr>
      <vt:lpstr>Tema do Office</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Andréia Novelli</dc:creator>
  <cp:lastModifiedBy>Usuário do Windows</cp:lastModifiedBy>
  <cp:revision>27</cp:revision>
  <dcterms:created xsi:type="dcterms:W3CDTF">2020-01-26T21:00:22Z</dcterms:created>
  <dcterms:modified xsi:type="dcterms:W3CDTF">2020-01-31T01:50:04Z</dcterms:modified>
</cp:coreProperties>
</file>