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j-lt"/>
        <a:ea typeface="+mj-ea"/>
        <a:cs typeface="+mj-cs"/>
        <a:sym typeface="Calibri"/>
      </a:defRPr>
    </a:lvl1pPr>
    <a:lvl2pPr indent="228600" defTabSz="4320540" latinLnBrk="0">
      <a:defRPr sz="1200">
        <a:latin typeface="+mj-lt"/>
        <a:ea typeface="+mj-ea"/>
        <a:cs typeface="+mj-cs"/>
        <a:sym typeface="Calibri"/>
      </a:defRPr>
    </a:lvl2pPr>
    <a:lvl3pPr indent="457200" defTabSz="4320540" latinLnBrk="0">
      <a:defRPr sz="1200">
        <a:latin typeface="+mj-lt"/>
        <a:ea typeface="+mj-ea"/>
        <a:cs typeface="+mj-cs"/>
        <a:sym typeface="Calibri"/>
      </a:defRPr>
    </a:lvl3pPr>
    <a:lvl4pPr indent="685800" defTabSz="4320540" latinLnBrk="0">
      <a:defRPr sz="1200">
        <a:latin typeface="+mj-lt"/>
        <a:ea typeface="+mj-ea"/>
        <a:cs typeface="+mj-cs"/>
        <a:sym typeface="Calibri"/>
      </a:defRPr>
    </a:lvl4pPr>
    <a:lvl5pPr indent="914400" defTabSz="4320540" latinLnBrk="0">
      <a:defRPr sz="1200">
        <a:latin typeface="+mj-lt"/>
        <a:ea typeface="+mj-ea"/>
        <a:cs typeface="+mj-cs"/>
        <a:sym typeface="Calibri"/>
      </a:defRPr>
    </a:lvl5pPr>
    <a:lvl6pPr indent="1143000" defTabSz="4320540" latinLnBrk="0">
      <a:defRPr sz="1200">
        <a:latin typeface="+mj-lt"/>
        <a:ea typeface="+mj-ea"/>
        <a:cs typeface="+mj-cs"/>
        <a:sym typeface="Calibri"/>
      </a:defRPr>
    </a:lvl6pPr>
    <a:lvl7pPr indent="1371600" defTabSz="4320540" latinLnBrk="0">
      <a:defRPr sz="1200">
        <a:latin typeface="+mj-lt"/>
        <a:ea typeface="+mj-ea"/>
        <a:cs typeface="+mj-cs"/>
        <a:sym typeface="Calibri"/>
      </a:defRPr>
    </a:lvl7pPr>
    <a:lvl8pPr indent="1600200" defTabSz="4320540" latinLnBrk="0">
      <a:defRPr sz="1200">
        <a:latin typeface="+mj-lt"/>
        <a:ea typeface="+mj-ea"/>
        <a:cs typeface="+mj-cs"/>
        <a:sym typeface="Calibri"/>
      </a:defRPr>
    </a:lvl8pPr>
    <a:lvl9pPr indent="1828800" defTabSz="432054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3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6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78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48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8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4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8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3744640" y="9577364"/>
            <a:ext cx="26930992" cy="3570452"/>
          </a:xfrm>
          <a:prstGeom prst="rect">
            <a:avLst/>
          </a:prstGeom>
        </p:spPr>
        <p:txBody>
          <a:bodyPr/>
          <a:lstStyle/>
          <a:p>
            <a:pPr>
              <a:defRPr b="0"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59337" y="18002299"/>
            <a:ext cx="26210912" cy="16705857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Fuso de Krukenberg</a:t>
            </a:r>
          </a:p>
          <a:p>
            <a:pPr>
              <a:defRPr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Na biomicroscopia observa-se presença de uma faixa de pigmentos ceráticos depositados verticalmente em padrão fusiforme sobre o endotélio corneano, que denomina-se Fuso de Krukenberg. 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O padrão de depósito dos pigmentos está relacionado a corrente de convecção do humor aquoso.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Em estudo clinicopatológico (Teoria de Campbell), o atrito entre o epitélio pigmentar iriano periférico e os feixes zonulares anteriores é responsável pela liberação dos pigmentos que circulam no aquoso e depositam no seio camerular e na face posterior da córnea.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26878219" y="1152428"/>
            <a:ext cx="3866595" cy="3570453"/>
            <a:chOff x="0" y="0"/>
            <a:chExt cx="3866594" cy="3570451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5" y="66391"/>
              <a:ext cx="3661382" cy="3304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3866595" cy="35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7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6" y="1152428"/>
            <a:ext cx="13115943" cy="35704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Foto 06-10-2017 16 38 37.jpg" descr="Foto 06-10-2017 16 38 3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5768" y="11283590"/>
            <a:ext cx="29226164" cy="2757860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HSL.jpg"/>
          <p:cNvGrpSpPr/>
          <p:nvPr/>
        </p:nvGrpSpPr>
        <p:grpSpPr>
          <a:xfrm>
            <a:off x="26878219" y="1152428"/>
            <a:ext cx="3866595" cy="3570453"/>
            <a:chOff x="0" y="0"/>
            <a:chExt cx="3866594" cy="3570451"/>
          </a:xfrm>
        </p:grpSpPr>
        <p:pic>
          <p:nvPicPr>
            <p:cNvPr id="120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605" y="66391"/>
              <a:ext cx="3661382" cy="3304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" name="HSL.jpg" descr="HSL.jp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-1"/>
              <a:ext cx="3866595" cy="35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3" name="IMG_2750.PNG" descr="IMG_275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3776" y="1152428"/>
            <a:ext cx="13115943" cy="35704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