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1" r:id="rId7"/>
    <p:sldId id="269" r:id="rId8"/>
    <p:sldId id="270" r:id="rId9"/>
    <p:sldId id="27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928" autoAdjust="0"/>
  </p:normalViewPr>
  <p:slideViewPr>
    <p:cSldViewPr>
      <p:cViewPr varScale="1">
        <p:scale>
          <a:sx n="77" d="100"/>
          <a:sy n="77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559C-CA55-4F24-B1E2-743D14B8056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D6C6-9387-4A3D-B951-9E2FE1A181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conservative management, laser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membranectomy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pneumatic displacement of the hemorrhage by an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intravitreal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injection of gas with or without recombinant tissue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plasminogen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activator, and pars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vitrectomy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should be considered.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D6C6-9387-4A3D-B951-9E2FE1A181D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D6C6-9387-4A3D-B951-9E2FE1A181D0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Inferior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vitreous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hemorrhage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D6C6-9387-4A3D-B951-9E2FE1A181D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present case shows that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Nd:YAG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laser posterior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hyaloidotomy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simple, quick and less invasive approach to patients with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premacular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hemorrhages, offering fast recover of visual acuity in these cases.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D6C6-9387-4A3D-B951-9E2FE1A181D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6ADE-8BF9-4520-B5AF-8CE617166473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93B9-0C29-4B8C-ADB1-5EC903D02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16177"/>
            <a:ext cx="7772400" cy="1655765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Nd</a:t>
            </a:r>
            <a:r>
              <a:rPr lang="pt-BR" dirty="0" smtClean="0"/>
              <a:t>:YAG </a:t>
            </a:r>
            <a:r>
              <a:rPr lang="pt-BR" i="1" dirty="0" smtClean="0"/>
              <a:t>LASER </a:t>
            </a:r>
            <a:r>
              <a:rPr lang="pt-BR" dirty="0" smtClean="0"/>
              <a:t>POSTERIOR HYALOIDOTOMY IN VALSALVA RETINOPATHY – CASE REPORT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4414" y="4672018"/>
            <a:ext cx="6557986" cy="900122"/>
          </a:xfrm>
        </p:spPr>
        <p:txBody>
          <a:bodyPr>
            <a:normAutofit/>
          </a:bodyPr>
          <a:lstStyle/>
          <a:p>
            <a:r>
              <a:rPr lang="pt-BR" sz="2000" cap="small" dirty="0" err="1" smtClean="0"/>
              <a:t>Presenter</a:t>
            </a:r>
            <a:r>
              <a:rPr lang="pt-BR" sz="2000" cap="small" dirty="0" smtClean="0"/>
              <a:t> </a:t>
            </a:r>
            <a:r>
              <a:rPr lang="pt-BR" sz="2000" cap="small" dirty="0" err="1" smtClean="0"/>
              <a:t>Author</a:t>
            </a:r>
            <a:r>
              <a:rPr lang="pt-BR" sz="2000" cap="small" dirty="0" smtClean="0"/>
              <a:t>: Dr. Eduardo da Silva Eli</a:t>
            </a:r>
          </a:p>
          <a:p>
            <a:r>
              <a:rPr lang="pt-BR" sz="2000" cap="small" dirty="0" err="1" smtClean="0"/>
              <a:t>Co-Author</a:t>
            </a:r>
            <a:r>
              <a:rPr lang="pt-BR" sz="2000" cap="small" dirty="0" smtClean="0"/>
              <a:t>: Dr. Marcelo </a:t>
            </a:r>
            <a:r>
              <a:rPr lang="pt-BR" sz="2000" cap="small" dirty="0" err="1" smtClean="0"/>
              <a:t>Brillinger</a:t>
            </a:r>
            <a:r>
              <a:rPr lang="pt-BR" sz="2000" cap="small" dirty="0" smtClean="0"/>
              <a:t> </a:t>
            </a:r>
            <a:r>
              <a:rPr lang="pt-BR" sz="2000" cap="small" dirty="0" err="1" smtClean="0"/>
              <a:t>Novello</a:t>
            </a:r>
            <a:r>
              <a:rPr lang="pt-BR" sz="2000" cap="small" dirty="0" smtClean="0"/>
              <a:t> </a:t>
            </a:r>
            <a:endParaRPr lang="pt-BR" sz="2000" dirty="0"/>
          </a:p>
        </p:txBody>
      </p:sp>
      <p:pic>
        <p:nvPicPr>
          <p:cNvPr id="1026" name="Picture 2" descr="ImagemRegio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03" y="571480"/>
            <a:ext cx="148747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714480" y="50004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cap="small" dirty="0" smtClean="0"/>
              <a:t>Estado de Santa Catarina</a:t>
            </a:r>
            <a:endParaRPr lang="pt-BR" dirty="0" smtClean="0"/>
          </a:p>
          <a:p>
            <a:pPr algn="just"/>
            <a:r>
              <a:rPr lang="pt-BR" cap="small" dirty="0" smtClean="0"/>
              <a:t>Secretaria de Estado da Saúde</a:t>
            </a:r>
            <a:endParaRPr lang="pt-BR" dirty="0" smtClean="0"/>
          </a:p>
          <a:p>
            <a:pPr algn="just"/>
            <a:r>
              <a:rPr lang="pt-BR" cap="small" dirty="0" smtClean="0"/>
              <a:t>Hospital Regional de São José Dr. Homero de Miranda Gomes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1435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Provisional </a:t>
            </a:r>
            <a:r>
              <a:rPr lang="pt-BR" sz="2800" dirty="0" err="1" smtClean="0"/>
              <a:t>Diagnosis</a:t>
            </a:r>
            <a:r>
              <a:rPr lang="pt-BR" sz="2800" dirty="0" smtClean="0"/>
              <a:t>:</a:t>
            </a:r>
          </a:p>
          <a:p>
            <a:pPr algn="just">
              <a:buNone/>
            </a:pPr>
            <a:endParaRPr lang="pt-BR" sz="2800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85786" y="1928802"/>
            <a:ext cx="778674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BR" sz="2400" dirty="0" smtClean="0"/>
              <a:t>V</a:t>
            </a:r>
            <a:r>
              <a:rPr kumimoji="0" lang="pt-B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alsalva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Retinopathy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85804" y="2500306"/>
            <a:ext cx="822960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Differential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Diagnosis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14390" y="3071810"/>
            <a:ext cx="7786742" cy="33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2400" dirty="0" smtClean="0"/>
              <a:t>Arterial </a:t>
            </a:r>
            <a:r>
              <a:rPr lang="pt-BR" sz="2400" dirty="0" err="1" smtClean="0"/>
              <a:t>macroaneurysm</a:t>
            </a:r>
            <a:r>
              <a:rPr lang="pt-BR" sz="2400" dirty="0" smtClean="0"/>
              <a:t>;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pt-BR" sz="1200" dirty="0" smtClean="0"/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2400" dirty="0" err="1" smtClean="0"/>
              <a:t>Terson’s</a:t>
            </a:r>
            <a:r>
              <a:rPr lang="pt-BR" sz="2400" dirty="0" smtClean="0"/>
              <a:t> </a:t>
            </a:r>
            <a:r>
              <a:rPr lang="pt-BR" sz="2400" dirty="0" err="1" smtClean="0"/>
              <a:t>syndrome</a:t>
            </a:r>
            <a:r>
              <a:rPr lang="pt-BR" sz="2400" dirty="0" smtClean="0"/>
              <a:t>;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pt-BR" sz="1200" dirty="0" smtClean="0"/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2400" dirty="0" smtClean="0"/>
              <a:t>Posterior </a:t>
            </a:r>
            <a:r>
              <a:rPr lang="pt-BR" sz="2400" dirty="0" err="1" smtClean="0"/>
              <a:t>vitreous</a:t>
            </a:r>
            <a:r>
              <a:rPr lang="pt-BR" sz="2400" dirty="0" smtClean="0"/>
              <a:t> </a:t>
            </a:r>
            <a:r>
              <a:rPr lang="pt-BR" sz="2400" dirty="0" err="1" smtClean="0"/>
              <a:t>detachment</a:t>
            </a:r>
            <a:r>
              <a:rPr lang="pt-BR" sz="2400" dirty="0" smtClean="0"/>
              <a:t>;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pt-BR" sz="1200" dirty="0" smtClean="0"/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2400" dirty="0" err="1" smtClean="0"/>
              <a:t>Anemic</a:t>
            </a:r>
            <a:r>
              <a:rPr lang="pt-BR" sz="2400" dirty="0" smtClean="0"/>
              <a:t> </a:t>
            </a:r>
            <a:r>
              <a:rPr lang="pt-BR" sz="2400" dirty="0" err="1" smtClean="0"/>
              <a:t>retinopathy</a:t>
            </a:r>
            <a:r>
              <a:rPr lang="pt-BR" sz="2400" dirty="0" smtClean="0"/>
              <a:t>;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pt-BR" sz="1200" dirty="0" smtClean="0"/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2400" dirty="0" err="1" smtClean="0"/>
              <a:t>Sickle</a:t>
            </a:r>
            <a:r>
              <a:rPr lang="pt-BR" sz="2400" dirty="0" smtClean="0"/>
              <a:t> </a:t>
            </a:r>
            <a:r>
              <a:rPr lang="pt-BR" sz="2400" dirty="0" err="1" smtClean="0"/>
              <a:t>cell</a:t>
            </a:r>
            <a:r>
              <a:rPr lang="pt-BR" sz="2400" dirty="0" smtClean="0"/>
              <a:t> </a:t>
            </a:r>
            <a:r>
              <a:rPr lang="pt-BR" sz="2400" dirty="0" err="1" smtClean="0"/>
              <a:t>retinopathy</a:t>
            </a:r>
            <a:r>
              <a:rPr lang="pt-BR" sz="2400" dirty="0" smtClean="0"/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1500174"/>
            <a:ext cx="822960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/>
              <a:t>Management </a:t>
            </a:r>
            <a:r>
              <a:rPr lang="pt-BR" sz="2800" dirty="0" err="1" smtClean="0"/>
              <a:t>options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5744" y="2214554"/>
            <a:ext cx="8001056" cy="364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pt-B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Conservative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2400" dirty="0" err="1" smtClean="0"/>
              <a:t>Nd</a:t>
            </a:r>
            <a:r>
              <a:rPr lang="pt-BR" sz="2400" dirty="0" smtClean="0"/>
              <a:t>:YAG </a:t>
            </a:r>
            <a:r>
              <a:rPr lang="pt-BR" sz="2400" i="1" dirty="0" smtClean="0"/>
              <a:t>laser </a:t>
            </a:r>
            <a:r>
              <a:rPr lang="pt-BR" sz="2400" dirty="0" smtClean="0"/>
              <a:t>posterior </a:t>
            </a:r>
            <a:r>
              <a:rPr lang="pt-BR" sz="2400" dirty="0" err="1" smtClean="0"/>
              <a:t>hyaloidotomy</a:t>
            </a:r>
            <a:r>
              <a:rPr lang="pt-BR" sz="2400" dirty="0" smtClean="0"/>
              <a:t>;</a:t>
            </a:r>
            <a:endParaRPr kumimoji="0" lang="pt-B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Pneumatic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recombinant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plasminogen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activator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plana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vitrectomy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1500174"/>
            <a:ext cx="822960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2285992"/>
            <a:ext cx="8001056" cy="364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2400" dirty="0" err="1" smtClean="0"/>
              <a:t>Performed</a:t>
            </a:r>
            <a:r>
              <a:rPr lang="pt-BR" sz="2400" dirty="0" smtClean="0"/>
              <a:t> </a:t>
            </a:r>
            <a:r>
              <a:rPr lang="pt-BR" sz="2400" dirty="0" err="1" smtClean="0"/>
              <a:t>Nd</a:t>
            </a:r>
            <a:r>
              <a:rPr lang="pt-BR" sz="2400" dirty="0" smtClean="0"/>
              <a:t>:YAG </a:t>
            </a:r>
            <a:r>
              <a:rPr lang="pt-BR" sz="2400" i="1" dirty="0" smtClean="0"/>
              <a:t>laser </a:t>
            </a:r>
            <a:r>
              <a:rPr lang="pt-BR" sz="2400" dirty="0" smtClean="0"/>
              <a:t>posterior </a:t>
            </a:r>
            <a:r>
              <a:rPr lang="pt-BR" sz="2400" dirty="0" err="1" smtClean="0"/>
              <a:t>hyaloidotomy</a:t>
            </a:r>
            <a:r>
              <a:rPr lang="pt-BR" sz="2400" dirty="0" smtClean="0"/>
              <a:t> 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same</a:t>
            </a:r>
            <a:r>
              <a:rPr lang="pt-BR" sz="2400" dirty="0" smtClean="0"/>
              <a:t> </a:t>
            </a:r>
            <a:r>
              <a:rPr lang="pt-BR" sz="2400" dirty="0" err="1" smtClean="0"/>
              <a:t>day</a:t>
            </a:r>
            <a:r>
              <a:rPr lang="pt-BR" sz="2400" dirty="0" smtClean="0"/>
              <a:t> (5.5 – 6.0 </a:t>
            </a:r>
            <a:r>
              <a:rPr lang="pt-BR" sz="2400" dirty="0" err="1" smtClean="0"/>
              <a:t>mJ</a:t>
            </a:r>
            <a:r>
              <a:rPr lang="pt-BR" sz="2400" dirty="0" smtClean="0"/>
              <a:t>, 15 </a:t>
            </a:r>
            <a:r>
              <a:rPr lang="pt-BR" sz="2400" dirty="0" err="1" smtClean="0"/>
              <a:t>shots</a:t>
            </a:r>
            <a:r>
              <a:rPr lang="pt-BR" sz="2400" dirty="0" smtClean="0"/>
              <a:t>);</a:t>
            </a:r>
            <a:endParaRPr lang="pt-BR" sz="2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BR" sz="2400" dirty="0" err="1" smtClean="0"/>
              <a:t>Oriented</a:t>
            </a:r>
            <a:r>
              <a:rPr lang="pt-BR" sz="2400" dirty="0" smtClean="0"/>
              <a:t> </a:t>
            </a:r>
            <a:r>
              <a:rPr lang="pt-BR" sz="2400" dirty="0" err="1" smtClean="0"/>
              <a:t>raised</a:t>
            </a:r>
            <a:r>
              <a:rPr lang="pt-BR" sz="2400" dirty="0" smtClean="0"/>
              <a:t> </a:t>
            </a:r>
            <a:r>
              <a:rPr lang="pt-BR" sz="2400" dirty="0" err="1" smtClean="0"/>
              <a:t>headboard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Follow-up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14354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 err="1" smtClean="0"/>
              <a:t>After</a:t>
            </a:r>
            <a:r>
              <a:rPr lang="pt-BR" sz="2800" dirty="0" smtClean="0"/>
              <a:t> </a:t>
            </a:r>
            <a:r>
              <a:rPr lang="pt-BR" sz="2800" dirty="0" err="1" smtClean="0"/>
              <a:t>Nd</a:t>
            </a:r>
            <a:r>
              <a:rPr lang="pt-BR" sz="2800" dirty="0" smtClean="0"/>
              <a:t>:YAG </a:t>
            </a:r>
            <a:r>
              <a:rPr lang="pt-BR" sz="2800" i="1" dirty="0" smtClean="0"/>
              <a:t>laser </a:t>
            </a:r>
            <a:r>
              <a:rPr lang="pt-BR" sz="2800" dirty="0" smtClean="0"/>
              <a:t>posterior </a:t>
            </a:r>
            <a:r>
              <a:rPr lang="pt-BR" sz="2800" dirty="0" err="1" smtClean="0"/>
              <a:t>hyaloidotomy</a:t>
            </a:r>
            <a:r>
              <a:rPr lang="pt-BR" sz="2800" dirty="0" smtClean="0"/>
              <a:t> (10/22/19):</a:t>
            </a:r>
          </a:p>
          <a:p>
            <a:pPr algn="just">
              <a:buNone/>
            </a:pPr>
            <a:endParaRPr lang="pt-BR" sz="2800" dirty="0" smtClean="0"/>
          </a:p>
        </p:txBody>
      </p:sp>
      <p:pic>
        <p:nvPicPr>
          <p:cNvPr id="4" name="Imagem 3" descr="20191022172224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0165" y="2000240"/>
            <a:ext cx="6607983" cy="440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/>
          </a:bodyPr>
          <a:lstStyle/>
          <a:p>
            <a:pPr algn="just"/>
            <a:r>
              <a:rPr lang="pt-BR" sz="2800" dirty="0" err="1" smtClean="0"/>
              <a:t>Follow-up</a:t>
            </a:r>
            <a:r>
              <a:rPr lang="pt-BR" sz="2800" dirty="0" smtClean="0"/>
              <a:t> (10/24/19):</a:t>
            </a:r>
          </a:p>
          <a:p>
            <a:pPr algn="just">
              <a:buNone/>
            </a:pPr>
            <a:endParaRPr lang="pt-BR" sz="2800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4632524"/>
              </p:ext>
            </p:extLst>
          </p:nvPr>
        </p:nvGraphicFramePr>
        <p:xfrm>
          <a:off x="571472" y="2928934"/>
          <a:ext cx="8072493" cy="210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1"/>
                <a:gridCol w="2690831"/>
                <a:gridCol w="2690831"/>
              </a:tblGrid>
              <a:tr h="3923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 EYE</a:t>
                      </a:r>
                      <a:endParaRPr lang="en-US" dirty="0"/>
                    </a:p>
                  </a:txBody>
                  <a:tcPr/>
                </a:tc>
              </a:tr>
              <a:tr h="4291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20/20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20/40</a:t>
                      </a:r>
                      <a:endParaRPr lang="en-US" b="1" dirty="0"/>
                    </a:p>
                  </a:txBody>
                  <a:tcPr/>
                </a:tc>
              </a:tr>
              <a:tr h="4291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291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Biomicroscopy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4291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Fundus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normal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pictures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1435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10/24/19:</a:t>
            </a:r>
          </a:p>
          <a:p>
            <a:pPr algn="just">
              <a:buNone/>
            </a:pPr>
            <a:endParaRPr lang="pt-BR" sz="2800" dirty="0" smtClean="0"/>
          </a:p>
        </p:txBody>
      </p:sp>
      <p:pic>
        <p:nvPicPr>
          <p:cNvPr id="5" name="Imagem 4" descr="20191024174321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6715172" cy="4476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1435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10/24/19:</a:t>
            </a:r>
          </a:p>
          <a:p>
            <a:pPr algn="just">
              <a:buNone/>
            </a:pPr>
            <a:endParaRPr lang="pt-BR" sz="2800" dirty="0" smtClean="0"/>
          </a:p>
        </p:txBody>
      </p:sp>
      <p:pic>
        <p:nvPicPr>
          <p:cNvPr id="6" name="Imagem 5" descr="20191024174325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8727" y="2000240"/>
            <a:ext cx="6679421" cy="445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1500174"/>
            <a:ext cx="822960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2285992"/>
            <a:ext cx="8001056" cy="364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err="1" smtClean="0"/>
              <a:t>Nd:YAG</a:t>
            </a:r>
            <a:r>
              <a:rPr lang="en-US" sz="2400" dirty="0" smtClean="0"/>
              <a:t> laser posterior </a:t>
            </a:r>
            <a:r>
              <a:rPr lang="en-US" sz="2400" dirty="0" err="1" smtClean="0"/>
              <a:t>hyaloidotomy</a:t>
            </a:r>
            <a:r>
              <a:rPr lang="en-US" sz="2400" dirty="0" smtClean="0"/>
              <a:t> is a quick and less invasive approach to patients with large </a:t>
            </a:r>
            <a:r>
              <a:rPr lang="en-US" sz="2400" dirty="0" err="1" smtClean="0"/>
              <a:t>premacular</a:t>
            </a:r>
            <a:r>
              <a:rPr lang="en-US" sz="2400" smtClean="0"/>
              <a:t> hemorrhages offering </a:t>
            </a:r>
            <a:r>
              <a:rPr lang="en-US" sz="2400" dirty="0" smtClean="0"/>
              <a:t>fast recover of visual acuity;</a:t>
            </a:r>
            <a:endParaRPr kumimoji="0" lang="pt-B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ID: MJL, 28 </a:t>
            </a:r>
            <a:r>
              <a:rPr lang="pt-BR" sz="2800" dirty="0" err="1" smtClean="0"/>
              <a:t>years-old</a:t>
            </a:r>
            <a:r>
              <a:rPr lang="pt-BR" sz="2800" dirty="0" smtClean="0"/>
              <a:t>, </a:t>
            </a:r>
            <a:r>
              <a:rPr lang="pt-BR" sz="2800" dirty="0" err="1" smtClean="0"/>
              <a:t>female</a:t>
            </a:r>
            <a:r>
              <a:rPr lang="pt-BR" sz="2800" dirty="0" smtClean="0"/>
              <a:t>;</a:t>
            </a:r>
          </a:p>
          <a:p>
            <a:pPr algn="just">
              <a:buNone/>
            </a:pPr>
            <a:endParaRPr lang="pt-BR" sz="1400" dirty="0" smtClean="0"/>
          </a:p>
          <a:p>
            <a:pPr algn="just"/>
            <a:r>
              <a:rPr lang="pt-BR" sz="2800" dirty="0" err="1" smtClean="0"/>
              <a:t>History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present</a:t>
            </a:r>
            <a:r>
              <a:rPr lang="pt-BR" sz="2800" dirty="0" smtClean="0"/>
              <a:t> </a:t>
            </a:r>
            <a:r>
              <a:rPr lang="pt-BR" sz="2800" dirty="0" err="1" smtClean="0"/>
              <a:t>illness</a:t>
            </a:r>
            <a:r>
              <a:rPr lang="pt-BR" sz="2800" dirty="0" smtClean="0"/>
              <a:t>: 7-</a:t>
            </a:r>
            <a:r>
              <a:rPr lang="pt-BR" sz="2800" dirty="0" err="1" smtClean="0"/>
              <a:t>day</a:t>
            </a:r>
            <a:r>
              <a:rPr lang="pt-BR" sz="2800" dirty="0" smtClean="0"/>
              <a:t> </a:t>
            </a:r>
            <a:r>
              <a:rPr lang="pt-BR" sz="2800" dirty="0" err="1" smtClean="0"/>
              <a:t>history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sudden</a:t>
            </a:r>
            <a:r>
              <a:rPr lang="pt-BR" sz="2800" dirty="0" smtClean="0"/>
              <a:t>, </a:t>
            </a:r>
            <a:r>
              <a:rPr lang="pt-BR" sz="2800" dirty="0" err="1" smtClean="0"/>
              <a:t>painless</a:t>
            </a:r>
            <a:r>
              <a:rPr lang="pt-BR" sz="2800" dirty="0" smtClean="0"/>
              <a:t> </a:t>
            </a:r>
            <a:r>
              <a:rPr lang="pt-BR" sz="2800" dirty="0" err="1" smtClean="0"/>
              <a:t>vision</a:t>
            </a:r>
            <a:r>
              <a:rPr lang="pt-BR" sz="2800" dirty="0" smtClean="0"/>
              <a:t> </a:t>
            </a:r>
            <a:r>
              <a:rPr lang="pt-BR" sz="2800" dirty="0" err="1" smtClean="0"/>
              <a:t>loss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left</a:t>
            </a:r>
            <a:r>
              <a:rPr lang="pt-BR" sz="2800" dirty="0" smtClean="0"/>
              <a:t> </a:t>
            </a:r>
            <a:r>
              <a:rPr lang="pt-BR" sz="2800" dirty="0" err="1" smtClean="0"/>
              <a:t>eye</a:t>
            </a:r>
            <a:r>
              <a:rPr lang="pt-BR" sz="2800" dirty="0" smtClean="0"/>
              <a:t>, </a:t>
            </a:r>
            <a:r>
              <a:rPr lang="pt-BR" sz="2800" dirty="0" err="1" smtClean="0"/>
              <a:t>after</a:t>
            </a:r>
            <a:r>
              <a:rPr lang="pt-BR" sz="2800" dirty="0" smtClean="0"/>
              <a:t> </a:t>
            </a:r>
            <a:r>
              <a:rPr lang="pt-BR" sz="2800" dirty="0" err="1" smtClean="0"/>
              <a:t>vomiting</a:t>
            </a:r>
            <a:r>
              <a:rPr lang="pt-BR" sz="2800" dirty="0" smtClean="0"/>
              <a:t> </a:t>
            </a:r>
            <a:r>
              <a:rPr lang="pt-BR" sz="2800" dirty="0" err="1" smtClean="0"/>
              <a:t>episode</a:t>
            </a:r>
            <a:r>
              <a:rPr lang="pt-BR" sz="2800" dirty="0" smtClean="0"/>
              <a:t>;</a:t>
            </a:r>
          </a:p>
          <a:p>
            <a:pPr algn="just">
              <a:buNone/>
            </a:pPr>
            <a:endParaRPr lang="pt-BR" sz="1400" dirty="0" smtClean="0"/>
          </a:p>
          <a:p>
            <a:pPr algn="just"/>
            <a:r>
              <a:rPr lang="pt-BR" sz="2800" dirty="0" smtClean="0"/>
              <a:t>No </a:t>
            </a:r>
            <a:r>
              <a:rPr lang="pt-BR" sz="2800" dirty="0" err="1" smtClean="0"/>
              <a:t>history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: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7488" y="4071942"/>
            <a:ext cx="542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sz="2200" dirty="0" smtClean="0"/>
              <a:t>Trauma </a:t>
            </a:r>
            <a:r>
              <a:rPr lang="pt-BR" sz="2200" dirty="0" err="1" smtClean="0"/>
              <a:t>or</a:t>
            </a:r>
            <a:r>
              <a:rPr lang="pt-BR" sz="2200" dirty="0" smtClean="0"/>
              <a:t> </a:t>
            </a:r>
            <a:r>
              <a:rPr lang="pt-BR" sz="2200" dirty="0" err="1" smtClean="0"/>
              <a:t>other</a:t>
            </a:r>
            <a:r>
              <a:rPr lang="pt-BR" sz="2200" dirty="0" smtClean="0"/>
              <a:t> </a:t>
            </a:r>
            <a:r>
              <a:rPr lang="pt-BR" sz="2200" dirty="0" err="1" smtClean="0"/>
              <a:t>symptoms</a:t>
            </a:r>
            <a:r>
              <a:rPr lang="pt-BR" sz="2200" dirty="0" smtClean="0"/>
              <a:t>;</a:t>
            </a:r>
          </a:p>
          <a:p>
            <a:endParaRPr lang="pt-BR" sz="1400" dirty="0" smtClean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 </a:t>
            </a:r>
            <a:r>
              <a:rPr lang="pt-BR" sz="2200" dirty="0" err="1" smtClean="0"/>
              <a:t>Comorbidities</a:t>
            </a:r>
            <a:r>
              <a:rPr lang="pt-BR" sz="2200" dirty="0" smtClean="0"/>
              <a:t>;</a:t>
            </a:r>
          </a:p>
          <a:p>
            <a:endParaRPr lang="pt-BR" sz="1400" dirty="0" smtClean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 </a:t>
            </a:r>
            <a:r>
              <a:rPr lang="pt-BR" sz="2200" dirty="0" err="1" smtClean="0"/>
              <a:t>Previous</a:t>
            </a:r>
            <a:r>
              <a:rPr lang="pt-BR" sz="2200" dirty="0" smtClean="0"/>
              <a:t> ocular </a:t>
            </a:r>
            <a:r>
              <a:rPr lang="pt-BR" sz="2200" dirty="0" err="1" smtClean="0"/>
              <a:t>surgeries</a:t>
            </a:r>
            <a:r>
              <a:rPr lang="pt-BR" sz="2200" dirty="0" smtClean="0"/>
              <a:t>;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Ocular </a:t>
            </a:r>
            <a:r>
              <a:rPr lang="pt-BR" sz="2800" dirty="0" err="1" smtClean="0"/>
              <a:t>examination</a:t>
            </a:r>
            <a:r>
              <a:rPr lang="pt-BR" sz="2800" dirty="0" smtClean="0"/>
              <a:t> (10/22/19):</a:t>
            </a:r>
          </a:p>
          <a:p>
            <a:pPr algn="just">
              <a:buNone/>
            </a:pPr>
            <a:endParaRPr lang="pt-BR" sz="2800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4632524"/>
              </p:ext>
            </p:extLst>
          </p:nvPr>
        </p:nvGraphicFramePr>
        <p:xfrm>
          <a:off x="500034" y="2571744"/>
          <a:ext cx="8158161" cy="200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387"/>
                <a:gridCol w="2719387"/>
                <a:gridCol w="2719387"/>
              </a:tblGrid>
              <a:tr h="4000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 EYE</a:t>
                      </a:r>
                      <a:endParaRPr lang="en-US" dirty="0"/>
                    </a:p>
                  </a:txBody>
                  <a:tcPr/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20/20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Hand motion</a:t>
                      </a:r>
                      <a:endParaRPr lang="en-US" b="1" dirty="0"/>
                    </a:p>
                  </a:txBody>
                  <a:tcPr/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Biomicroscopy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Fundus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pictures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pictures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pic>
        <p:nvPicPr>
          <p:cNvPr id="5" name="Imagem 4" descr="20191022120751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000924" cy="466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pic>
        <p:nvPicPr>
          <p:cNvPr id="7" name="Imagem 6" descr="20191022120819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000924" cy="466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pic>
        <p:nvPicPr>
          <p:cNvPr id="4" name="Imagem 3" descr="LU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71612"/>
            <a:ext cx="7754651" cy="45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pic>
        <p:nvPicPr>
          <p:cNvPr id="7" name="Imagem 6" descr="LUZ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71612"/>
            <a:ext cx="7786742" cy="460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pic>
        <p:nvPicPr>
          <p:cNvPr id="4" name="Imagem 3" descr="LUZ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7803531" cy="461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CASE REPORT</a:t>
            </a:r>
            <a:endParaRPr lang="pt-BR" b="1" dirty="0"/>
          </a:p>
        </p:txBody>
      </p:sp>
      <p:pic>
        <p:nvPicPr>
          <p:cNvPr id="5" name="Imagem 4" descr="LUZM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7786742" cy="460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365</Words>
  <Application>Microsoft Office PowerPoint</Application>
  <PresentationFormat>Apresentação na tela (4:3)</PresentationFormat>
  <Paragraphs>100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Nd:YAG LASER POSTERIOR HYALOIDOTOMY IN VALSALVA RETINOPATHY – 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elies</dc:creator>
  <cp:lastModifiedBy>elies</cp:lastModifiedBy>
  <cp:revision>22</cp:revision>
  <dcterms:created xsi:type="dcterms:W3CDTF">2019-11-18T12:41:55Z</dcterms:created>
  <dcterms:modified xsi:type="dcterms:W3CDTF">2019-11-25T16:24:34Z</dcterms:modified>
</cp:coreProperties>
</file>