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02">
          <p15:clr>
            <a:srgbClr val="A4A3A4"/>
          </p15:clr>
        </p15:guide>
        <p15:guide id="2" pos="9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343" autoAdjust="0"/>
  </p:normalViewPr>
  <p:slideViewPr>
    <p:cSldViewPr snapToGrid="0">
      <p:cViewPr varScale="1">
        <p:scale>
          <a:sx n="51" d="100"/>
          <a:sy n="51" d="100"/>
        </p:scale>
        <p:origin x="336" y="384"/>
      </p:cViewPr>
      <p:guideLst>
        <p:guide orient="horz" pos="5102"/>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pPr/>
              <a:t>27/01/2020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pPr/>
              <a:t>‹#›</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pPr/>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pPr/>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pPr/>
              <a:t>‹#›</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pPr/>
              <a:t>27/01/2020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pPr/>
              <a:t>‹#›</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31521" y="806823"/>
            <a:ext cx="27249120" cy="3521337"/>
          </a:xfrm>
          <a:prstGeom prst="rect">
            <a:avLst/>
          </a:prstGeom>
          <a:solidFill>
            <a:srgbClr val="A90707"/>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latin typeface="Arial" pitchFamily="34" charset="0"/>
                <a:cs typeface="Arial" pitchFamily="34" charset="0"/>
              </a:rPr>
              <a:t>               Butterfly-shaped pattern dystrophy: a case report</a:t>
            </a:r>
          </a:p>
          <a:p>
            <a:pPr algn="ctr"/>
            <a:endParaRPr lang="en-US" sz="4800" b="1" dirty="0">
              <a:latin typeface="Arial" pitchFamily="34" charset="0"/>
              <a:cs typeface="Arial" pitchFamily="34" charset="0"/>
            </a:endParaRPr>
          </a:p>
          <a:p>
            <a:pPr algn="ctr"/>
            <a:endParaRPr lang="pt-BR" sz="4800" dirty="0">
              <a:latin typeface="Arial" pitchFamily="34" charset="0"/>
              <a:cs typeface="Arial" pitchFamily="34" charset="0"/>
            </a:endParaRPr>
          </a:p>
          <a:p>
            <a:pPr algn="ctr"/>
            <a:endParaRPr lang="pt-BR" sz="3200" dirty="0"/>
          </a:p>
        </p:txBody>
      </p:sp>
      <p:pic>
        <p:nvPicPr>
          <p:cNvPr id="6" name="Imagem 5"/>
          <p:cNvPicPr>
            <a:picLocks noChangeAspect="1"/>
          </p:cNvPicPr>
          <p:nvPr/>
        </p:nvPicPr>
        <p:blipFill>
          <a:blip r:embed="rId3" cstate="print"/>
          <a:stretch>
            <a:fillRect/>
          </a:stretch>
        </p:blipFill>
        <p:spPr>
          <a:xfrm>
            <a:off x="1159838" y="1260872"/>
            <a:ext cx="2824491" cy="2671048"/>
          </a:xfrm>
          <a:prstGeom prst="rect">
            <a:avLst/>
          </a:prstGeom>
        </p:spPr>
      </p:pic>
      <p:sp>
        <p:nvSpPr>
          <p:cNvPr id="7" name="Retângulo 6"/>
          <p:cNvSpPr/>
          <p:nvPr/>
        </p:nvSpPr>
        <p:spPr>
          <a:xfrm>
            <a:off x="396240" y="396240"/>
            <a:ext cx="27920093" cy="1542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643058" y="5195174"/>
            <a:ext cx="6660000" cy="958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3100" dirty="0" err="1"/>
              <a:t>Patternn</a:t>
            </a:r>
            <a:r>
              <a:rPr lang="en-US" sz="3100" dirty="0"/>
              <a:t> dystrophies (PD) are a group of </a:t>
            </a:r>
            <a:r>
              <a:rPr lang="en-US" sz="3100" dirty="0" err="1"/>
              <a:t>autosomal</a:t>
            </a:r>
            <a:r>
              <a:rPr lang="en-US" sz="3100" dirty="0"/>
              <a:t> dominant diseases, caused by mutations in the RDS gene. They are characterized by </a:t>
            </a:r>
            <a:r>
              <a:rPr lang="en-US" sz="3100" dirty="0" err="1"/>
              <a:t>lipofuscin</a:t>
            </a:r>
            <a:r>
              <a:rPr lang="en-US" sz="3100" dirty="0"/>
              <a:t> accumulation in the retinal pigment epithelium (RPE). The diagnosis of PD is based on the pattern of pigment deposition in the RPE. </a:t>
            </a:r>
            <a:r>
              <a:rPr lang="en-US" sz="3100" dirty="0" err="1"/>
              <a:t>Metamorphopsia</a:t>
            </a:r>
            <a:r>
              <a:rPr lang="en-US" sz="3100" dirty="0"/>
              <a:t> and a slight decrease in vision are common presenting symptoms, although lots of cases are just asymptomatic. According to the distribution of the pigment, PD are separated into 5 different categories. Butterfly-shaped pattern dystrophy (BPD) is one of them, and is defined by a bilateral accumulation of yellowish or pigmented material in a butterfly-like pattern at the level of the RPE.</a:t>
            </a:r>
            <a:endParaRPr lang="en-US" altLang="pt-BR" sz="3100" dirty="0">
              <a:cs typeface="Arial" pitchFamily="34" charset="0"/>
            </a:endParaRPr>
          </a:p>
        </p:txBody>
      </p:sp>
      <p:sp>
        <p:nvSpPr>
          <p:cNvPr id="19" name="Text Box 526"/>
          <p:cNvSpPr txBox="1">
            <a:spLocks noChangeArrowheads="1"/>
          </p:cNvSpPr>
          <p:nvPr/>
        </p:nvSpPr>
        <p:spPr bwMode="auto">
          <a:xfrm>
            <a:off x="7738582" y="6226240"/>
            <a:ext cx="6660000" cy="958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3100" dirty="0"/>
              <a:t>A 77-year-old female patient presented with long-term bilateral visual loss. Her best corrected visual acuity was 20/100 in the right eye and 20/80 in the left eye. She was under treatment for hypothyroidism and diabetes mellitus. </a:t>
            </a:r>
            <a:r>
              <a:rPr lang="en-US" sz="3100" dirty="0" err="1"/>
              <a:t>Fundoscopy</a:t>
            </a:r>
            <a:r>
              <a:rPr lang="en-US" sz="3100" dirty="0"/>
              <a:t> revealed macular </a:t>
            </a:r>
            <a:r>
              <a:rPr lang="en-US" sz="3100" dirty="0" err="1"/>
              <a:t>pigmentary</a:t>
            </a:r>
            <a:r>
              <a:rPr lang="en-US" sz="3100" dirty="0"/>
              <a:t> alteration, with multiple points of RPE atrophy, in an usual configuration that resemble the wings of a butterfly, especially in the right eye. Fluorescein angiography imaging demonstrated macular butterfly-shaped lesions, compatible with BPD. Macular OCT  showed areas of EPR atrophy and no </a:t>
            </a:r>
            <a:r>
              <a:rPr lang="en-US" sz="3100" dirty="0" err="1"/>
              <a:t>intraretinal</a:t>
            </a:r>
            <a:r>
              <a:rPr lang="en-US" sz="3100" dirty="0"/>
              <a:t> fluid. Our diagnosis was a BPD without complications and we decided to maintain clinical follow-up.</a:t>
            </a:r>
            <a:endParaRPr lang="en-US" altLang="pt-BR" sz="3100" dirty="0">
              <a:latin typeface="Times New Roman" panose="02020603050405020304" pitchFamily="18" charset="0"/>
              <a:cs typeface="Times New Roman" panose="02020603050405020304" pitchFamily="18" charset="0"/>
            </a:endParaRP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2744130" y="4587407"/>
            <a:ext cx="3239959" cy="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3200" b="1" u="sng" dirty="0">
                <a:cs typeface="Arial" pitchFamily="34" charset="0"/>
              </a:rPr>
              <a:t>INTRODUCTION</a:t>
            </a:r>
            <a:endParaRPr lang="pt-BR" altLang="pt-BR" sz="3200" b="1" u="sng" dirty="0">
              <a:cs typeface="Arial" pitchFamily="34" charset="0"/>
            </a:endParaRPr>
          </a:p>
        </p:txBody>
      </p:sp>
      <p:sp>
        <p:nvSpPr>
          <p:cNvPr id="24" name="Text Box 526"/>
          <p:cNvSpPr txBox="1">
            <a:spLocks noChangeArrowheads="1"/>
          </p:cNvSpPr>
          <p:nvPr/>
        </p:nvSpPr>
        <p:spPr bwMode="auto">
          <a:xfrm>
            <a:off x="913174" y="13877762"/>
            <a:ext cx="8667006" cy="35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r>
              <a:rPr lang="en-US" altLang="pt-BR" sz="2000" dirty="0">
                <a:latin typeface="Times New Roman" panose="02020603050405020304" pitchFamily="18" charset="0"/>
                <a:cs typeface="Times New Roman" panose="02020603050405020304" pitchFamily="18" charset="0"/>
              </a:rPr>
              <a:t>.</a:t>
            </a: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9915772" y="4592568"/>
            <a:ext cx="2193199" cy="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3200" b="1" u="sng" dirty="0">
                <a:cs typeface="Arial" pitchFamily="34" charset="0"/>
              </a:rPr>
              <a:t>METHODS</a:t>
            </a:r>
            <a:endParaRPr lang="pt-BR" altLang="pt-BR" sz="3200" b="1" u="sng" dirty="0">
              <a:cs typeface="Arial"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9964699" y="5660433"/>
            <a:ext cx="1979999" cy="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3200" b="1" u="sng" dirty="0">
                <a:cs typeface="Arial" pitchFamily="34" charset="0"/>
              </a:rPr>
              <a:t>RESULTS</a:t>
            </a:r>
            <a:endParaRPr lang="pt-BR" altLang="pt-BR" sz="3200" b="1" u="sng" dirty="0">
              <a:cs typeface="Arial"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23609878" y="4626114"/>
            <a:ext cx="2650054" cy="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3200" b="1" u="sng" dirty="0">
                <a:cs typeface="Arial" pitchFamily="34" charset="0"/>
              </a:rPr>
              <a:t>DISCUSSION</a:t>
            </a:r>
            <a:endParaRPr lang="pt-BR" altLang="pt-BR" sz="3200" b="1" u="sng" dirty="0">
              <a:cs typeface="Arial" pitchFamily="34" charset="0"/>
            </a:endParaRPr>
          </a:p>
        </p:txBody>
      </p:sp>
      <p:sp>
        <p:nvSpPr>
          <p:cNvPr id="28" name="Text Box 526"/>
          <p:cNvSpPr txBox="1">
            <a:spLocks noChangeArrowheads="1"/>
          </p:cNvSpPr>
          <p:nvPr/>
        </p:nvSpPr>
        <p:spPr bwMode="auto">
          <a:xfrm>
            <a:off x="21366480" y="5203478"/>
            <a:ext cx="6660000" cy="743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3100" dirty="0"/>
              <a:t>Similar to all pattern dystrophies, BPD patients are commonly asymptomatic in their twenties and thirties. However, after their fifties the disease can progress, causing photoreceptors dysfunction and markedly reduced visual acuity. There is no specific treatment for BPD, and interventions are aimed at controlling complications like </a:t>
            </a:r>
            <a:r>
              <a:rPr lang="en-US" sz="3100" dirty="0" err="1"/>
              <a:t>choroidal</a:t>
            </a:r>
            <a:r>
              <a:rPr lang="en-US" sz="3100" dirty="0"/>
              <a:t> </a:t>
            </a:r>
            <a:r>
              <a:rPr lang="en-US" sz="3100" dirty="0" err="1"/>
              <a:t>neovascular</a:t>
            </a:r>
            <a:r>
              <a:rPr lang="en-US" sz="3100" dirty="0"/>
              <a:t> membranes. In such cases, </a:t>
            </a:r>
            <a:r>
              <a:rPr lang="en-US" sz="3100" dirty="0" err="1"/>
              <a:t>intravitreal</a:t>
            </a:r>
            <a:r>
              <a:rPr lang="en-US" sz="3100" dirty="0"/>
              <a:t> anti-VEGF therapy is advised. Fortunately, vision loss is often slowly progressive, which maintains reasonable vision throughout life.</a:t>
            </a:r>
            <a:endParaRPr lang="en-US" altLang="pt-BR" sz="3100" dirty="0">
              <a:cs typeface="Arial" pitchFamily="34" charset="0"/>
            </a:endParaRPr>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23264208" y="12975784"/>
            <a:ext cx="3334537" cy="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3200" b="1" u="sng" dirty="0">
                <a:cs typeface="Arial" pitchFamily="34" charset="0"/>
              </a:rPr>
              <a:t>BIBLIOGRAPHY</a:t>
            </a:r>
            <a:endParaRPr lang="pt-BR" altLang="pt-BR" sz="3200" b="1" u="sng" dirty="0">
              <a:cs typeface="Arial" pitchFamily="34" charset="0"/>
            </a:endParaRPr>
          </a:p>
        </p:txBody>
      </p:sp>
      <p:sp>
        <p:nvSpPr>
          <p:cNvPr id="30" name="Text Box 526"/>
          <p:cNvSpPr txBox="1">
            <a:spLocks noChangeArrowheads="1"/>
          </p:cNvSpPr>
          <p:nvPr/>
        </p:nvSpPr>
        <p:spPr bwMode="auto">
          <a:xfrm>
            <a:off x="21366480" y="13703917"/>
            <a:ext cx="6900554" cy="215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pt-BR" sz="1800" dirty="0"/>
              <a:t>SCHACHAT, A. P. , WILKINSON, C. P.,  HINTON, D. R., </a:t>
            </a:r>
            <a:r>
              <a:rPr lang="pt-BR" sz="1800" dirty="0" err="1"/>
              <a:t>et</a:t>
            </a:r>
            <a:r>
              <a:rPr lang="pt-BR" sz="1800" dirty="0"/>
              <a:t> </a:t>
            </a:r>
            <a:r>
              <a:rPr lang="pt-BR" sz="1800" dirty="0" err="1"/>
              <a:t>al</a:t>
            </a:r>
            <a:r>
              <a:rPr lang="pt-BR" sz="1800" dirty="0"/>
              <a:t>; </a:t>
            </a:r>
            <a:r>
              <a:rPr lang="pt-BR" sz="1800" dirty="0" err="1"/>
              <a:t>Ryan's</a:t>
            </a:r>
            <a:r>
              <a:rPr lang="pt-BR" sz="1800" dirty="0"/>
              <a:t> Retina. 6 ed. Rio de Janeiro: Ed. Elsevier, 2017</a:t>
            </a:r>
          </a:p>
          <a:p>
            <a:pPr algn="just"/>
            <a:r>
              <a:rPr lang="en-US" sz="1800" dirty="0"/>
              <a:t>Rahman, N. et. al. Macular dystrophies: clinical and imaging features, molecular genetics and therapeutic options. British Journal of Ophthalmology, </a:t>
            </a:r>
            <a:r>
              <a:rPr lang="en-US" sz="1800" dirty="0" err="1"/>
              <a:t>bjophthalmol</a:t>
            </a:r>
            <a:r>
              <a:rPr lang="en-US" sz="1800" dirty="0"/>
              <a:t>–2019–315086.</a:t>
            </a:r>
          </a:p>
          <a:p>
            <a:pPr algn="just">
              <a:buNone/>
            </a:pPr>
            <a:endParaRPr lang="pt-BR" sz="1800" dirty="0"/>
          </a:p>
          <a:p>
            <a:pPr algn="just">
              <a:buNone/>
            </a:pPr>
            <a:endParaRPr lang="pt-BR" sz="1800" dirty="0"/>
          </a:p>
        </p:txBody>
      </p:sp>
      <p:sp>
        <p:nvSpPr>
          <p:cNvPr id="17" name="CaixaDeTexto 16"/>
          <p:cNvSpPr txBox="1"/>
          <p:nvPr/>
        </p:nvSpPr>
        <p:spPr>
          <a:xfrm>
            <a:off x="4480560" y="2438400"/>
            <a:ext cx="23012400" cy="1754326"/>
          </a:xfrm>
          <a:prstGeom prst="rect">
            <a:avLst/>
          </a:prstGeom>
          <a:noFill/>
        </p:spPr>
        <p:txBody>
          <a:bodyPr wrap="square" rtlCol="0">
            <a:spAutoFit/>
          </a:bodyPr>
          <a:lstStyle/>
          <a:p>
            <a:pPr algn="ctr"/>
            <a:r>
              <a:rPr lang="pt-BR" sz="3600" dirty="0">
                <a:latin typeface="Arial" pitchFamily="34" charset="0"/>
                <a:cs typeface="Arial" pitchFamily="34" charset="0"/>
              </a:rPr>
              <a:t>Rafael Garcia, Anésio Ruiz Neto, Nina Rosa </a:t>
            </a:r>
            <a:r>
              <a:rPr lang="pt-BR" sz="3600" dirty="0" err="1">
                <a:latin typeface="Arial" pitchFamily="34" charset="0"/>
                <a:cs typeface="Arial" pitchFamily="34" charset="0"/>
              </a:rPr>
              <a:t>Konichi</a:t>
            </a:r>
            <a:r>
              <a:rPr lang="pt-BR" sz="3600" dirty="0">
                <a:latin typeface="Arial" pitchFamily="34" charset="0"/>
                <a:cs typeface="Arial" pitchFamily="34" charset="0"/>
              </a:rPr>
              <a:t> da Silva, Henrique Monteiro </a:t>
            </a:r>
            <a:r>
              <a:rPr lang="pt-BR" sz="3600" dirty="0" err="1">
                <a:latin typeface="Arial" pitchFamily="34" charset="0"/>
                <a:cs typeface="Arial" pitchFamily="34" charset="0"/>
              </a:rPr>
              <a:t>Leber</a:t>
            </a:r>
            <a:r>
              <a:rPr lang="pt-BR" sz="3600" dirty="0">
                <a:latin typeface="Arial" pitchFamily="34" charset="0"/>
                <a:cs typeface="Arial" pitchFamily="34" charset="0"/>
              </a:rPr>
              <a:t>, Paulo Henrique Horizonte, Andréia Novelli, Leandro </a:t>
            </a:r>
            <a:r>
              <a:rPr lang="pt-BR" sz="3600" dirty="0" err="1">
                <a:latin typeface="Arial" pitchFamily="34" charset="0"/>
                <a:cs typeface="Arial" pitchFamily="34" charset="0"/>
              </a:rPr>
              <a:t>Pocay</a:t>
            </a:r>
            <a:r>
              <a:rPr lang="pt-BR" sz="3600" dirty="0">
                <a:latin typeface="Arial" pitchFamily="34" charset="0"/>
                <a:cs typeface="Arial" pitchFamily="34" charset="0"/>
              </a:rPr>
              <a:t>, André Marcelo Vieira Gomes </a:t>
            </a:r>
          </a:p>
          <a:p>
            <a:pPr algn="ctr"/>
            <a:r>
              <a:rPr lang="pt-BR" sz="3600" b="1" dirty="0">
                <a:latin typeface="Arial" pitchFamily="34" charset="0"/>
                <a:cs typeface="Arial" pitchFamily="34" charset="0"/>
              </a:rPr>
              <a:t>Instituto Suel Abujamra</a:t>
            </a:r>
          </a:p>
        </p:txBody>
      </p:sp>
      <p:sp>
        <p:nvSpPr>
          <p:cNvPr id="18" name="CaixaDeTexto 17"/>
          <p:cNvSpPr txBox="1"/>
          <p:nvPr/>
        </p:nvSpPr>
        <p:spPr>
          <a:xfrm>
            <a:off x="7406640" y="5059680"/>
            <a:ext cx="7040880" cy="584775"/>
          </a:xfrm>
          <a:prstGeom prst="rect">
            <a:avLst/>
          </a:prstGeom>
          <a:noFill/>
        </p:spPr>
        <p:txBody>
          <a:bodyPr wrap="square" rtlCol="0">
            <a:spAutoFit/>
          </a:bodyPr>
          <a:lstStyle/>
          <a:p>
            <a:pPr algn="ctr"/>
            <a:r>
              <a:rPr lang="en-US" sz="3100" dirty="0">
                <a:latin typeface="Arial" pitchFamily="34" charset="0"/>
                <a:cs typeface="Arial" pitchFamily="34" charset="0"/>
              </a:rPr>
              <a:t>Medical record review</a:t>
            </a:r>
            <a:r>
              <a:rPr lang="en-US" sz="3100" dirty="0"/>
              <a:t> </a:t>
            </a:r>
            <a:endParaRPr lang="pt-BR" sz="3100" dirty="0"/>
          </a:p>
        </p:txBody>
      </p:sp>
      <p:pic>
        <p:nvPicPr>
          <p:cNvPr id="1026" name="Picture 2" descr="C:\Users\Neto\Desktop\IMG-20200126-WA0018.jpg"/>
          <p:cNvPicPr>
            <a:picLocks noChangeAspect="1" noChangeArrowheads="1"/>
          </p:cNvPicPr>
          <p:nvPr/>
        </p:nvPicPr>
        <p:blipFill>
          <a:blip r:embed="rId4" cstate="print"/>
          <a:srcRect/>
          <a:stretch>
            <a:fillRect/>
          </a:stretch>
        </p:blipFill>
        <p:spPr bwMode="auto">
          <a:xfrm>
            <a:off x="14545153" y="5275254"/>
            <a:ext cx="3309623" cy="2859722"/>
          </a:xfrm>
          <a:prstGeom prst="rect">
            <a:avLst/>
          </a:prstGeom>
          <a:noFill/>
        </p:spPr>
      </p:pic>
      <p:pic>
        <p:nvPicPr>
          <p:cNvPr id="1027" name="Picture 3" descr="C:\Users\Neto\Desktop\IMG-20200126-WA0019.jpg"/>
          <p:cNvPicPr>
            <a:picLocks noChangeAspect="1" noChangeArrowheads="1"/>
          </p:cNvPicPr>
          <p:nvPr/>
        </p:nvPicPr>
        <p:blipFill>
          <a:blip r:embed="rId5" cstate="print"/>
          <a:srcRect/>
          <a:stretch>
            <a:fillRect/>
          </a:stretch>
        </p:blipFill>
        <p:spPr bwMode="auto">
          <a:xfrm>
            <a:off x="17851749" y="5283504"/>
            <a:ext cx="3386293" cy="2865120"/>
          </a:xfrm>
          <a:prstGeom prst="rect">
            <a:avLst/>
          </a:prstGeom>
          <a:noFill/>
        </p:spPr>
      </p:pic>
      <p:pic>
        <p:nvPicPr>
          <p:cNvPr id="1028" name="Picture 4" descr="C:\Users\Neto\Desktop\IMG-20200126-WA0016.jpg"/>
          <p:cNvPicPr>
            <a:picLocks noChangeAspect="1" noChangeArrowheads="1"/>
          </p:cNvPicPr>
          <p:nvPr/>
        </p:nvPicPr>
        <p:blipFill>
          <a:blip r:embed="rId6" cstate="print"/>
          <a:srcRect/>
          <a:stretch>
            <a:fillRect/>
          </a:stretch>
        </p:blipFill>
        <p:spPr bwMode="auto">
          <a:xfrm>
            <a:off x="14599603" y="8877872"/>
            <a:ext cx="3332197" cy="2858400"/>
          </a:xfrm>
          <a:prstGeom prst="rect">
            <a:avLst/>
          </a:prstGeom>
          <a:noFill/>
        </p:spPr>
      </p:pic>
      <p:pic>
        <p:nvPicPr>
          <p:cNvPr id="1029" name="Picture 5" descr="C:\Users\Neto\Desktop\IMG-20200126-WA0017.jpg"/>
          <p:cNvPicPr>
            <a:picLocks noChangeAspect="1" noChangeArrowheads="1"/>
          </p:cNvPicPr>
          <p:nvPr/>
        </p:nvPicPr>
        <p:blipFill>
          <a:blip r:embed="rId7" cstate="print"/>
          <a:srcRect/>
          <a:stretch>
            <a:fillRect/>
          </a:stretch>
        </p:blipFill>
        <p:spPr bwMode="auto">
          <a:xfrm>
            <a:off x="17922558" y="8878829"/>
            <a:ext cx="3314087" cy="2858400"/>
          </a:xfrm>
          <a:prstGeom prst="rect">
            <a:avLst/>
          </a:prstGeom>
          <a:noFill/>
        </p:spPr>
      </p:pic>
      <p:pic>
        <p:nvPicPr>
          <p:cNvPr id="2" name="Picture 2" descr="C:\Users\Neto\Desktop\macular.jpg"/>
          <p:cNvPicPr>
            <a:picLocks noChangeAspect="1" noChangeArrowheads="1"/>
          </p:cNvPicPr>
          <p:nvPr/>
        </p:nvPicPr>
        <p:blipFill>
          <a:blip r:embed="rId8" cstate="print"/>
          <a:srcRect/>
          <a:stretch>
            <a:fillRect/>
          </a:stretch>
        </p:blipFill>
        <p:spPr bwMode="auto">
          <a:xfrm>
            <a:off x="14525098" y="12528644"/>
            <a:ext cx="3351600" cy="2284905"/>
          </a:xfrm>
          <a:prstGeom prst="rect">
            <a:avLst/>
          </a:prstGeom>
          <a:noFill/>
        </p:spPr>
      </p:pic>
      <p:pic>
        <p:nvPicPr>
          <p:cNvPr id="3" name="Picture 3" descr="C:\Users\Neto\Desktop\macular 2.jpg"/>
          <p:cNvPicPr>
            <a:picLocks noChangeAspect="1" noChangeArrowheads="1"/>
          </p:cNvPicPr>
          <p:nvPr/>
        </p:nvPicPr>
        <p:blipFill>
          <a:blip r:embed="rId9" cstate="print"/>
          <a:srcRect/>
          <a:stretch>
            <a:fillRect/>
          </a:stretch>
        </p:blipFill>
        <p:spPr bwMode="auto">
          <a:xfrm>
            <a:off x="17861281" y="12548033"/>
            <a:ext cx="3352800" cy="2265247"/>
          </a:xfrm>
          <a:prstGeom prst="rect">
            <a:avLst/>
          </a:prstGeom>
          <a:noFill/>
        </p:spPr>
      </p:pic>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378</Words>
  <Application>Microsoft Macintosh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Arial</vt:lpstr>
      <vt:lpstr>Calibri</vt:lpstr>
      <vt:lpstr>Calibri Light</vt:lpstr>
      <vt:lpstr>Times New Roman</vt:lpstr>
      <vt:lpstr>Tema do Office</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Rafael Garcia</cp:lastModifiedBy>
  <cp:revision>31</cp:revision>
  <dcterms:created xsi:type="dcterms:W3CDTF">2020-01-26T21:00:22Z</dcterms:created>
  <dcterms:modified xsi:type="dcterms:W3CDTF">2020-01-27T23:31:21Z</dcterms:modified>
</cp:coreProperties>
</file>