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xlsx" ContentType="application/vnd.openxmlformats-officedocument.spreadsheetml.sheet"/>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
  </p:notesMasterIdLst>
  <p:handoutMasterIdLst>
    <p:handoutMasterId r:id="rId4"/>
  </p:handoutMasterIdLst>
  <p:sldIdLst>
    <p:sldId id="257" r:id="rId2"/>
  </p:sldIdLst>
  <p:sldSz cx="51206400" cy="28803600"/>
  <p:notesSz cx="6858000" cy="9144000"/>
  <p:defaultTextStyle>
    <a:defPPr>
      <a:defRPr lang="pt-BR"/>
    </a:defPPr>
    <a:lvl1pPr marL="0" algn="l" defTabSz="3071884" rtl="0" eaLnBrk="1" latinLnBrk="0" hangingPunct="1">
      <a:defRPr sz="6111" kern="1200">
        <a:solidFill>
          <a:schemeClr val="tx1"/>
        </a:solidFill>
        <a:latin typeface="+mn-lt"/>
        <a:ea typeface="+mn-ea"/>
        <a:cs typeface="+mn-cs"/>
      </a:defRPr>
    </a:lvl1pPr>
    <a:lvl2pPr marL="1535941" algn="l" defTabSz="3071884" rtl="0" eaLnBrk="1" latinLnBrk="0" hangingPunct="1">
      <a:defRPr sz="6111" kern="1200">
        <a:solidFill>
          <a:schemeClr val="tx1"/>
        </a:solidFill>
        <a:latin typeface="+mn-lt"/>
        <a:ea typeface="+mn-ea"/>
        <a:cs typeface="+mn-cs"/>
      </a:defRPr>
    </a:lvl2pPr>
    <a:lvl3pPr marL="3071884" algn="l" defTabSz="3071884" rtl="0" eaLnBrk="1" latinLnBrk="0" hangingPunct="1">
      <a:defRPr sz="6111" kern="1200">
        <a:solidFill>
          <a:schemeClr val="tx1"/>
        </a:solidFill>
        <a:latin typeface="+mn-lt"/>
        <a:ea typeface="+mn-ea"/>
        <a:cs typeface="+mn-cs"/>
      </a:defRPr>
    </a:lvl3pPr>
    <a:lvl4pPr marL="4607823" algn="l" defTabSz="3071884" rtl="0" eaLnBrk="1" latinLnBrk="0" hangingPunct="1">
      <a:defRPr sz="6111" kern="1200">
        <a:solidFill>
          <a:schemeClr val="tx1"/>
        </a:solidFill>
        <a:latin typeface="+mn-lt"/>
        <a:ea typeface="+mn-ea"/>
        <a:cs typeface="+mn-cs"/>
      </a:defRPr>
    </a:lvl4pPr>
    <a:lvl5pPr marL="6143766" algn="l" defTabSz="3071884" rtl="0" eaLnBrk="1" latinLnBrk="0" hangingPunct="1">
      <a:defRPr sz="6111" kern="1200">
        <a:solidFill>
          <a:schemeClr val="tx1"/>
        </a:solidFill>
        <a:latin typeface="+mn-lt"/>
        <a:ea typeface="+mn-ea"/>
        <a:cs typeface="+mn-cs"/>
      </a:defRPr>
    </a:lvl5pPr>
    <a:lvl6pPr marL="7679705" algn="l" defTabSz="3071884" rtl="0" eaLnBrk="1" latinLnBrk="0" hangingPunct="1">
      <a:defRPr sz="6111" kern="1200">
        <a:solidFill>
          <a:schemeClr val="tx1"/>
        </a:solidFill>
        <a:latin typeface="+mn-lt"/>
        <a:ea typeface="+mn-ea"/>
        <a:cs typeface="+mn-cs"/>
      </a:defRPr>
    </a:lvl6pPr>
    <a:lvl7pPr marL="9215648" algn="l" defTabSz="3071884" rtl="0" eaLnBrk="1" latinLnBrk="0" hangingPunct="1">
      <a:defRPr sz="6111" kern="1200">
        <a:solidFill>
          <a:schemeClr val="tx1"/>
        </a:solidFill>
        <a:latin typeface="+mn-lt"/>
        <a:ea typeface="+mn-ea"/>
        <a:cs typeface="+mn-cs"/>
      </a:defRPr>
    </a:lvl7pPr>
    <a:lvl8pPr marL="10751589" algn="l" defTabSz="3071884" rtl="0" eaLnBrk="1" latinLnBrk="0" hangingPunct="1">
      <a:defRPr sz="6111" kern="1200">
        <a:solidFill>
          <a:schemeClr val="tx1"/>
        </a:solidFill>
        <a:latin typeface="+mn-lt"/>
        <a:ea typeface="+mn-ea"/>
        <a:cs typeface="+mn-cs"/>
      </a:defRPr>
    </a:lvl8pPr>
    <a:lvl9pPr marL="12287530" algn="l" defTabSz="3071884" rtl="0" eaLnBrk="1" latinLnBrk="0" hangingPunct="1">
      <a:defRPr sz="611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072" userDrawn="1">
          <p15:clr>
            <a:srgbClr val="A4A3A4"/>
          </p15:clr>
        </p15:guide>
        <p15:guide id="2" pos="16129"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9700"/>
    <a:srgbClr val="B37713"/>
    <a:srgbClr val="059144"/>
    <a:srgbClr val="0A5E8C"/>
    <a:srgbClr val="146280"/>
    <a:srgbClr val="3B6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69" autoAdjust="0"/>
    <p:restoredTop sz="95141"/>
  </p:normalViewPr>
  <p:slideViewPr>
    <p:cSldViewPr>
      <p:cViewPr>
        <p:scale>
          <a:sx n="50" d="100"/>
          <a:sy n="50" d="100"/>
        </p:scale>
        <p:origin x="144" y="-2872"/>
      </p:cViewPr>
      <p:guideLst>
        <p:guide orient="horz" pos="9072"/>
        <p:guide pos="16129"/>
      </p:guideLst>
    </p:cSldViewPr>
  </p:slideViewPr>
  <p:notesTextViewPr>
    <p:cViewPr>
      <p:scale>
        <a:sx n="100" d="100"/>
        <a:sy n="100" d="100"/>
      </p:scale>
      <p:origin x="0" y="0"/>
    </p:cViewPr>
  </p:notesTextViewPr>
  <p:notesViewPr>
    <p:cSldViewPr>
      <p:cViewPr varScale="1">
        <p:scale>
          <a:sx n="56" d="100"/>
          <a:sy n="56" d="100"/>
        </p:scale>
        <p:origin x="-288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handoutMaster" Target="handoutMasters/handoutMaster1.xml"/><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Planilha_do_Microsoft_Excel1.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Planilha_do_Microsoft_Excel2.xlsx"/></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Planilha_do_Microsoft_Excel3.xlsx"/></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package" Target="../embeddings/Planilha_do_Microsoft_Excel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r>
              <a:rPr lang="en-US" sz="3600" b="0" dirty="0"/>
              <a:t>Gender</a:t>
            </a:r>
          </a:p>
        </c:rich>
      </c:tx>
      <c:layout/>
      <c:overlay val="0"/>
      <c:spPr>
        <a:noFill/>
        <a:ln>
          <a:noFill/>
        </a:ln>
        <a:effectLst/>
      </c:spPr>
      <c:txPr>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endParaRPr lang="pt-B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Plan1!$B$1</c:f>
              <c:strCache>
                <c:ptCount val="1"/>
                <c:pt idx="0">
                  <c:v>Gender</c:v>
                </c:pt>
              </c:strCache>
            </c:strRef>
          </c:tx>
          <c:dPt>
            <c:idx val="0"/>
            <c:bubble3D val="0"/>
            <c:spPr>
              <a:solidFill>
                <a:schemeClr val="accent4">
                  <a:shade val="76000"/>
                </a:schemeClr>
              </a:solidFill>
              <a:ln w="25400">
                <a:solidFill>
                  <a:schemeClr val="lt1"/>
                </a:solidFill>
              </a:ln>
              <a:effectLst/>
              <a:sp3d contourW="25400">
                <a:contourClr>
                  <a:schemeClr val="lt1"/>
                </a:contourClr>
              </a:sp3d>
            </c:spPr>
          </c:dPt>
          <c:dPt>
            <c:idx val="1"/>
            <c:bubble3D val="0"/>
            <c:spPr>
              <a:solidFill>
                <a:schemeClr val="accent4">
                  <a:tint val="77000"/>
                </a:schemeClr>
              </a:solidFill>
              <a:ln w="25400">
                <a:solidFill>
                  <a:schemeClr val="lt1"/>
                </a:solidFill>
              </a:ln>
              <a:effectLst/>
              <a:sp3d contourW="25400">
                <a:contourClr>
                  <a:schemeClr val="lt1"/>
                </a:contourClr>
              </a:sp3d>
            </c:spPr>
          </c:dPt>
          <c:dLbls>
            <c:dLbl>
              <c:idx val="0"/>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tx1">
                          <a:lumMod val="75000"/>
                          <a:lumOff val="25000"/>
                        </a:schemeClr>
                      </a:solidFill>
                      <a:latin typeface="Mangal" charset="0"/>
                      <a:ea typeface="Mangal" charset="0"/>
                      <a:cs typeface="Mangal" charset="0"/>
                    </a:defRPr>
                  </a:pPr>
                  <a:endParaRPr lang="pt-BR"/>
                </a:p>
              </c:txPr>
              <c:dLblPos val="ctr"/>
              <c:showLegendKey val="0"/>
              <c:showVal val="1"/>
              <c:showCatName val="0"/>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tx1">
                          <a:lumMod val="75000"/>
                          <a:lumOff val="25000"/>
                        </a:schemeClr>
                      </a:solidFill>
                      <a:latin typeface="Mangal" charset="0"/>
                      <a:ea typeface="Mangal" charset="0"/>
                      <a:cs typeface="Mangal" charset="0"/>
                    </a:defRPr>
                  </a:pPr>
                  <a:endParaRPr lang="pt-BR"/>
                </a:p>
              </c:txPr>
              <c:dLblPos val="ct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tx1">
                        <a:lumMod val="75000"/>
                        <a:lumOff val="25000"/>
                      </a:schemeClr>
                    </a:solidFill>
                    <a:latin typeface="Mangal" charset="0"/>
                    <a:ea typeface="Mangal" charset="0"/>
                    <a:cs typeface="Mangal" charset="0"/>
                  </a:defRPr>
                </a:pPr>
                <a:endParaRPr lang="pt-BR"/>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Plan1!$A$2:$A$3</c:f>
              <c:strCache>
                <c:ptCount val="2"/>
                <c:pt idx="0">
                  <c:v>Male</c:v>
                </c:pt>
                <c:pt idx="1">
                  <c:v>Female</c:v>
                </c:pt>
              </c:strCache>
            </c:strRef>
          </c:cat>
          <c:val>
            <c:numRef>
              <c:f>Plan1!$B$2:$B$3</c:f>
              <c:numCache>
                <c:formatCode>0.00%</c:formatCode>
                <c:ptCount val="2"/>
                <c:pt idx="0">
                  <c:v>0.403</c:v>
                </c:pt>
                <c:pt idx="1">
                  <c:v>0.597</c:v>
                </c:pt>
              </c:numCache>
            </c:numRef>
          </c:val>
        </c:ser>
        <c:dLbls>
          <c:dLblPos val="ctr"/>
          <c:showLegendKey val="0"/>
          <c:showVal val="1"/>
          <c:showCatName val="0"/>
          <c:showSerName val="0"/>
          <c:showPercent val="0"/>
          <c:showBubbleSize val="0"/>
          <c:showLeaderLines val="1"/>
        </c:dLbls>
      </c:pie3DChart>
      <c:spPr>
        <a:noFill/>
        <a:ln>
          <a:noFill/>
        </a:ln>
        <a:effectLst/>
      </c:spPr>
    </c:plotArea>
    <c:legend>
      <c:legendPos val="b"/>
      <c:layout>
        <c:manualLayout>
          <c:xMode val="edge"/>
          <c:yMode val="edge"/>
          <c:x val="0.203841271858785"/>
          <c:y val="0.785585527119371"/>
          <c:w val="0.558267133628648"/>
          <c:h val="0.214414472880628"/>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6"/>
    </mc:Choice>
    <mc:Fallback>
      <c:style val="6"/>
    </mc:Fallback>
  </mc:AlternateContent>
  <c:chart>
    <c:title>
      <c:layout/>
      <c:overlay val="0"/>
      <c:spPr>
        <a:noFill/>
        <a:ln>
          <a:noFill/>
        </a:ln>
        <a:effectLst/>
      </c:spPr>
      <c:txPr>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endParaRPr lang="pt-B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Plan1!$B$1</c:f>
              <c:strCache>
                <c:ptCount val="1"/>
                <c:pt idx="0">
                  <c:v>Severe stages of DR / DM type</c:v>
                </c:pt>
              </c:strCache>
            </c:strRef>
          </c:tx>
          <c:dPt>
            <c:idx val="0"/>
            <c:bubble3D val="0"/>
            <c:spPr>
              <a:solidFill>
                <a:schemeClr val="accent4">
                  <a:shade val="76000"/>
                </a:schemeClr>
              </a:solidFill>
              <a:ln w="25400">
                <a:solidFill>
                  <a:schemeClr val="lt1"/>
                </a:solidFill>
              </a:ln>
              <a:effectLst/>
              <a:sp3d contourW="25400">
                <a:contourClr>
                  <a:schemeClr val="lt1"/>
                </a:contourClr>
              </a:sp3d>
            </c:spPr>
          </c:dPt>
          <c:dPt>
            <c:idx val="1"/>
            <c:bubble3D val="0"/>
            <c:spPr>
              <a:solidFill>
                <a:schemeClr val="accent4">
                  <a:tint val="77000"/>
                </a:schemeClr>
              </a:solidFill>
              <a:ln w="25400">
                <a:solidFill>
                  <a:schemeClr val="lt1"/>
                </a:solidFill>
              </a:ln>
              <a:effectLst/>
              <a:sp3d contourW="25400">
                <a:contourClr>
                  <a:schemeClr val="lt1"/>
                </a:contourClr>
              </a:sp3d>
            </c:spPr>
          </c:dPt>
          <c:cat>
            <c:strRef>
              <c:f>Plan1!$A$2:$A$3</c:f>
              <c:strCache>
                <c:ptCount val="2"/>
                <c:pt idx="0">
                  <c:v>Insulin dependent</c:v>
                </c:pt>
                <c:pt idx="1">
                  <c:v>Non-Insulin dependent</c:v>
                </c:pt>
              </c:strCache>
            </c:strRef>
          </c:cat>
          <c:val>
            <c:numRef>
              <c:f>Plan1!$B$2:$B$3</c:f>
              <c:numCache>
                <c:formatCode>General</c:formatCode>
                <c:ptCount val="2"/>
                <c:pt idx="0">
                  <c:v>8.2</c:v>
                </c:pt>
                <c:pt idx="1">
                  <c:v>3.2</c:v>
                </c:pt>
              </c:numCache>
            </c:numRef>
          </c:val>
        </c:ser>
        <c:dLbls>
          <c:showLegendKey val="0"/>
          <c:showVal val="0"/>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6"/>
    </mc:Choice>
    <mc:Fallback>
      <c:style val="6"/>
    </mc:Fallback>
  </mc:AlternateContent>
  <c:chart>
    <c:title>
      <c:layout/>
      <c:overlay val="0"/>
      <c:spPr>
        <a:noFill/>
        <a:ln>
          <a:noFill/>
        </a:ln>
        <a:effectLst/>
      </c:spPr>
      <c:txPr>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barChart>
        <c:barDir val="bar"/>
        <c:grouping val="clustered"/>
        <c:varyColors val="0"/>
        <c:ser>
          <c:idx val="0"/>
          <c:order val="0"/>
          <c:tx>
            <c:strRef>
              <c:f>Plan1!$B$1</c:f>
              <c:strCache>
                <c:ptCount val="1"/>
                <c:pt idx="0">
                  <c:v>Duration of DM</c:v>
                </c:pt>
              </c:strCache>
            </c:strRef>
          </c:tx>
          <c:spPr>
            <a:solidFill>
              <a:schemeClr val="accent4"/>
            </a:solidFill>
            <a:ln>
              <a:noFill/>
            </a:ln>
            <a:effectLst/>
          </c:spPr>
          <c:invertIfNegative val="0"/>
          <c:cat>
            <c:strRef>
              <c:f>Plan1!$A$2:$A$6</c:f>
              <c:strCache>
                <c:ptCount val="5"/>
                <c:pt idx="0">
                  <c:v>0-5 years</c:v>
                </c:pt>
                <c:pt idx="1">
                  <c:v>6-10 years</c:v>
                </c:pt>
                <c:pt idx="2">
                  <c:v>11-20 years</c:v>
                </c:pt>
                <c:pt idx="3">
                  <c:v>&gt; 20 years</c:v>
                </c:pt>
                <c:pt idx="4">
                  <c:v>not informed</c:v>
                </c:pt>
              </c:strCache>
            </c:strRef>
          </c:cat>
          <c:val>
            <c:numRef>
              <c:f>Plan1!$B$2:$B$6</c:f>
              <c:numCache>
                <c:formatCode>General</c:formatCode>
                <c:ptCount val="5"/>
                <c:pt idx="0">
                  <c:v>37.0</c:v>
                </c:pt>
                <c:pt idx="1">
                  <c:v>38.0</c:v>
                </c:pt>
                <c:pt idx="2">
                  <c:v>73.0</c:v>
                </c:pt>
                <c:pt idx="3">
                  <c:v>31.0</c:v>
                </c:pt>
                <c:pt idx="4">
                  <c:v>4.0</c:v>
                </c:pt>
              </c:numCache>
            </c:numRef>
          </c:val>
        </c:ser>
        <c:dLbls>
          <c:showLegendKey val="0"/>
          <c:showVal val="0"/>
          <c:showCatName val="0"/>
          <c:showSerName val="0"/>
          <c:showPercent val="0"/>
          <c:showBubbleSize val="0"/>
        </c:dLbls>
        <c:gapWidth val="219"/>
        <c:axId val="-2007163696"/>
        <c:axId val="-1992037104"/>
      </c:barChart>
      <c:catAx>
        <c:axId val="-2007163696"/>
        <c:scaling>
          <c:orientation val="minMax"/>
        </c:scaling>
        <c:delete val="0"/>
        <c:axPos val="l"/>
        <c:numFmt formatCode="_-&quot;R$&quot;* #,##0.00_-;\-&quot;R$&quot;* #,##0.00_-;_-&quot;R$&quot;* &quot;-&quot;??_-;_-@_-"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pt-BR"/>
          </a:p>
        </c:txPr>
        <c:crossAx val="-1992037104"/>
        <c:crosses val="autoZero"/>
        <c:auto val="1"/>
        <c:lblAlgn val="ctr"/>
        <c:lblOffset val="100"/>
        <c:noMultiLvlLbl val="0"/>
      </c:catAx>
      <c:valAx>
        <c:axId val="-19920371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pt-BR"/>
          </a:p>
        </c:txPr>
        <c:crossAx val="-20071636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6"/>
    </mc:Choice>
    <mc:Fallback>
      <c:style val="6"/>
    </mc:Fallback>
  </mc:AlternateContent>
  <c:chart>
    <c:title>
      <c:layout/>
      <c:overlay val="0"/>
      <c:spPr>
        <a:noFill/>
        <a:ln>
          <a:noFill/>
        </a:ln>
        <a:effectLst/>
      </c:spPr>
      <c:txPr>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barChart>
        <c:barDir val="bar"/>
        <c:grouping val="clustered"/>
        <c:varyColors val="0"/>
        <c:ser>
          <c:idx val="0"/>
          <c:order val="0"/>
          <c:tx>
            <c:strRef>
              <c:f>Plan1!$B$1</c:f>
              <c:strCache>
                <c:ptCount val="1"/>
                <c:pt idx="0">
                  <c:v>Prevalence of DR</c:v>
                </c:pt>
              </c:strCache>
            </c:strRef>
          </c:tx>
          <c:spPr>
            <a:solidFill>
              <a:schemeClr val="accent4"/>
            </a:solidFill>
            <a:ln>
              <a:noFill/>
            </a:ln>
            <a:effectLst/>
          </c:spPr>
          <c:invertIfNegative val="0"/>
          <c:cat>
            <c:strRef>
              <c:f>Plan1!$A$2:$A$3</c:f>
              <c:strCache>
                <c:ptCount val="2"/>
                <c:pt idx="0">
                  <c:v>5 years of DM</c:v>
                </c:pt>
                <c:pt idx="1">
                  <c:v>After 15 years of DM</c:v>
                </c:pt>
              </c:strCache>
            </c:strRef>
          </c:cat>
          <c:val>
            <c:numRef>
              <c:f>Plan1!$B$2:$B$3</c:f>
              <c:numCache>
                <c:formatCode>0.00%</c:formatCode>
                <c:ptCount val="2"/>
                <c:pt idx="0">
                  <c:v>0.6057</c:v>
                </c:pt>
                <c:pt idx="1">
                  <c:v>0.8823</c:v>
                </c:pt>
              </c:numCache>
            </c:numRef>
          </c:val>
        </c:ser>
        <c:dLbls>
          <c:showLegendKey val="0"/>
          <c:showVal val="0"/>
          <c:showCatName val="0"/>
          <c:showSerName val="0"/>
          <c:showPercent val="0"/>
          <c:showBubbleSize val="0"/>
        </c:dLbls>
        <c:gapWidth val="182"/>
        <c:axId val="1813095264"/>
        <c:axId val="1816866400"/>
      </c:barChart>
      <c:catAx>
        <c:axId val="18130952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pt-BR"/>
          </a:p>
        </c:txPr>
        <c:crossAx val="1816866400"/>
        <c:crosses val="autoZero"/>
        <c:auto val="1"/>
        <c:lblAlgn val="ctr"/>
        <c:lblOffset val="100"/>
        <c:noMultiLvlLbl val="0"/>
      </c:catAx>
      <c:valAx>
        <c:axId val="1816866400"/>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pt-BR"/>
          </a:p>
        </c:txPr>
        <c:crossAx val="18130952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withinLinear" id="17">
  <a:schemeClr val="accent4"/>
</cs:colorStyle>
</file>

<file path=ppt/charts/colors2.xml><?xml version="1.0" encoding="utf-8"?>
<cs:colorStyle xmlns:cs="http://schemas.microsoft.com/office/drawing/2012/chartStyle" xmlns:a="http://schemas.openxmlformats.org/drawingml/2006/main" meth="withinLinear" id="17">
  <a:schemeClr val="accent4"/>
</cs:colorStyle>
</file>

<file path=ppt/charts/colors3.xml><?xml version="1.0" encoding="utf-8"?>
<cs:colorStyle xmlns:cs="http://schemas.microsoft.com/office/drawing/2012/chartStyle" xmlns:a="http://schemas.openxmlformats.org/drawingml/2006/main" meth="withinLinear" id="17">
  <a:schemeClr val="accent4"/>
</cs:colorStyle>
</file>

<file path=ppt/charts/colors4.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F6838F9-64AB-4554-BA16-C42399560E00}" type="datetimeFigureOut">
              <a:rPr lang="pt-BR" smtClean="0"/>
              <a:t>03/02/20</a:t>
            </a:fld>
            <a:endParaRPr lang="pt-BR"/>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D22039-3D27-41D9-89D5-73AB15AA17DC}" type="slidenum">
              <a:rPr lang="pt-BR" smtClean="0"/>
              <a:t>‹n.º›</a:t>
            </a:fld>
            <a:endParaRPr lang="pt-BR"/>
          </a:p>
        </p:txBody>
      </p:sp>
    </p:spTree>
    <p:extLst>
      <p:ext uri="{BB962C8B-B14F-4D97-AF65-F5344CB8AC3E}">
        <p14:creationId xmlns:p14="http://schemas.microsoft.com/office/powerpoint/2010/main" val="19303408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2C451D-8D73-3640-A19F-B254AAE967DA}" type="datetimeFigureOut">
              <a:rPr lang="pt-BR" smtClean="0"/>
              <a:t>03/02/20</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Clique para editar os estilos de texto mestres</a:t>
            </a:r>
          </a:p>
          <a:p>
            <a:pPr lvl="1"/>
            <a:r>
              <a:rPr lang="en-US"/>
              <a:t>Segundo nível</a:t>
            </a:r>
          </a:p>
          <a:p>
            <a:pPr lvl="2"/>
            <a:r>
              <a:rPr lang="en-US"/>
              <a:t>Terceiro nível</a:t>
            </a:r>
          </a:p>
          <a:p>
            <a:pPr lvl="3"/>
            <a:r>
              <a:rPr lang="en-US"/>
              <a:t>Quarto nível</a:t>
            </a:r>
          </a:p>
          <a:p>
            <a:pPr lvl="4"/>
            <a:r>
              <a:rPr lang="en-US"/>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9CD9A2-6A12-1341-A2A5-60E87D3DF6BE}" type="slidenum">
              <a:rPr lang="pt-BR" smtClean="0"/>
              <a:t>‹n.º›</a:t>
            </a:fld>
            <a:endParaRPr lang="pt-BR"/>
          </a:p>
        </p:txBody>
      </p:sp>
    </p:spTree>
    <p:extLst>
      <p:ext uri="{BB962C8B-B14F-4D97-AF65-F5344CB8AC3E}">
        <p14:creationId xmlns:p14="http://schemas.microsoft.com/office/powerpoint/2010/main" val="965620727"/>
      </p:ext>
    </p:extLst>
  </p:cSld>
  <p:clrMap bg1="lt1" tx1="dk1" bg2="lt2" tx2="dk2" accent1="accent1" accent2="accent2" accent3="accent3" accent4="accent4" accent5="accent5" accent6="accent6" hlink="hlink" folHlink="folHlink"/>
  <p:notesStyle>
    <a:lvl1pPr marL="0" algn="l" defTabSz="2069254" rtl="0" eaLnBrk="1" latinLnBrk="0" hangingPunct="1">
      <a:defRPr sz="2716" kern="1200">
        <a:solidFill>
          <a:schemeClr val="tx1"/>
        </a:solidFill>
        <a:latin typeface="+mn-lt"/>
        <a:ea typeface="+mn-ea"/>
        <a:cs typeface="+mn-cs"/>
      </a:defRPr>
    </a:lvl1pPr>
    <a:lvl2pPr marL="1034627" algn="l" defTabSz="2069254" rtl="0" eaLnBrk="1" latinLnBrk="0" hangingPunct="1">
      <a:defRPr sz="2716" kern="1200">
        <a:solidFill>
          <a:schemeClr val="tx1"/>
        </a:solidFill>
        <a:latin typeface="+mn-lt"/>
        <a:ea typeface="+mn-ea"/>
        <a:cs typeface="+mn-cs"/>
      </a:defRPr>
    </a:lvl2pPr>
    <a:lvl3pPr marL="2069254" algn="l" defTabSz="2069254" rtl="0" eaLnBrk="1" latinLnBrk="0" hangingPunct="1">
      <a:defRPr sz="2716" kern="1200">
        <a:solidFill>
          <a:schemeClr val="tx1"/>
        </a:solidFill>
        <a:latin typeface="+mn-lt"/>
        <a:ea typeface="+mn-ea"/>
        <a:cs typeface="+mn-cs"/>
      </a:defRPr>
    </a:lvl3pPr>
    <a:lvl4pPr marL="3103881" algn="l" defTabSz="2069254" rtl="0" eaLnBrk="1" latinLnBrk="0" hangingPunct="1">
      <a:defRPr sz="2716" kern="1200">
        <a:solidFill>
          <a:schemeClr val="tx1"/>
        </a:solidFill>
        <a:latin typeface="+mn-lt"/>
        <a:ea typeface="+mn-ea"/>
        <a:cs typeface="+mn-cs"/>
      </a:defRPr>
    </a:lvl4pPr>
    <a:lvl5pPr marL="4138510" algn="l" defTabSz="2069254" rtl="0" eaLnBrk="1" latinLnBrk="0" hangingPunct="1">
      <a:defRPr sz="2716" kern="1200">
        <a:solidFill>
          <a:schemeClr val="tx1"/>
        </a:solidFill>
        <a:latin typeface="+mn-lt"/>
        <a:ea typeface="+mn-ea"/>
        <a:cs typeface="+mn-cs"/>
      </a:defRPr>
    </a:lvl5pPr>
    <a:lvl6pPr marL="5173139" algn="l" defTabSz="2069254" rtl="0" eaLnBrk="1" latinLnBrk="0" hangingPunct="1">
      <a:defRPr sz="2716" kern="1200">
        <a:solidFill>
          <a:schemeClr val="tx1"/>
        </a:solidFill>
        <a:latin typeface="+mn-lt"/>
        <a:ea typeface="+mn-ea"/>
        <a:cs typeface="+mn-cs"/>
      </a:defRPr>
    </a:lvl6pPr>
    <a:lvl7pPr marL="6207766" algn="l" defTabSz="2069254" rtl="0" eaLnBrk="1" latinLnBrk="0" hangingPunct="1">
      <a:defRPr sz="2716" kern="1200">
        <a:solidFill>
          <a:schemeClr val="tx1"/>
        </a:solidFill>
        <a:latin typeface="+mn-lt"/>
        <a:ea typeface="+mn-ea"/>
        <a:cs typeface="+mn-cs"/>
      </a:defRPr>
    </a:lvl7pPr>
    <a:lvl8pPr marL="7242393" algn="l" defTabSz="2069254" rtl="0" eaLnBrk="1" latinLnBrk="0" hangingPunct="1">
      <a:defRPr sz="2716" kern="1200">
        <a:solidFill>
          <a:schemeClr val="tx1"/>
        </a:solidFill>
        <a:latin typeface="+mn-lt"/>
        <a:ea typeface="+mn-ea"/>
        <a:cs typeface="+mn-cs"/>
      </a:defRPr>
    </a:lvl8pPr>
    <a:lvl9pPr marL="8277019" algn="l" defTabSz="2069254" rtl="0" eaLnBrk="1" latinLnBrk="0" hangingPunct="1">
      <a:defRPr sz="271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685800" y="1143000"/>
            <a:ext cx="5486400" cy="308610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E9CD9A2-6A12-1341-A2A5-60E87D3DF6BE}" type="slidenum">
              <a:rPr lang="pt-BR" smtClean="0"/>
              <a:t>1</a:t>
            </a:fld>
            <a:endParaRPr lang="pt-BR"/>
          </a:p>
        </p:txBody>
      </p:sp>
    </p:spTree>
    <p:extLst>
      <p:ext uri="{BB962C8B-B14F-4D97-AF65-F5344CB8AC3E}">
        <p14:creationId xmlns:p14="http://schemas.microsoft.com/office/powerpoint/2010/main" val="122155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uas Partes de Conteúdo">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00" r:id="rId1"/>
  </p:sldLayoutIdLst>
  <p:txStyles>
    <p:titleStyle>
      <a:lvl1pPr algn="ctr" rtl="0" eaLnBrk="1" latinLnBrk="0" hangingPunct="1">
        <a:spcBef>
          <a:spcPct val="0"/>
        </a:spcBef>
        <a:buNone/>
        <a:defRPr kumimoji="0" sz="10158" b="1" kern="1200" baseline="0">
          <a:solidFill>
            <a:srgbClr val="146280"/>
          </a:solidFill>
          <a:latin typeface="+mj-lt"/>
          <a:ea typeface="+mj-ea"/>
          <a:cs typeface="+mj-cs"/>
        </a:defRPr>
      </a:lvl1pPr>
    </p:titleStyle>
    <p:bodyStyle>
      <a:lvl1pPr marL="2757726" indent="-1930409" algn="l" rtl="0" eaLnBrk="1" latinLnBrk="0" hangingPunct="1">
        <a:spcBef>
          <a:spcPts val="2266"/>
        </a:spcBef>
        <a:buClr>
          <a:schemeClr val="accent3"/>
        </a:buClr>
        <a:buFont typeface="Georgia"/>
        <a:buChar char="•"/>
        <a:defRPr kumimoji="0" sz="20827" kern="1200">
          <a:solidFill>
            <a:schemeClr val="tx1"/>
          </a:solidFill>
          <a:latin typeface="+mn-lt"/>
          <a:ea typeface="+mn-ea"/>
          <a:cs typeface="+mn-cs"/>
        </a:defRPr>
      </a:lvl1pPr>
      <a:lvl2pPr marL="4963905" indent="-1861462" algn="l" rtl="0" eaLnBrk="1" latinLnBrk="0" hangingPunct="1">
        <a:spcBef>
          <a:spcPts val="2266"/>
        </a:spcBef>
        <a:buClr>
          <a:schemeClr val="accent2"/>
        </a:buClr>
        <a:buFont typeface="Georgia"/>
        <a:buChar char="▫"/>
        <a:defRPr kumimoji="0" sz="19811" kern="1200">
          <a:solidFill>
            <a:schemeClr val="accent2"/>
          </a:solidFill>
          <a:latin typeface="+mn-lt"/>
          <a:ea typeface="+mn-ea"/>
          <a:cs typeface="+mn-cs"/>
        </a:defRPr>
      </a:lvl2pPr>
      <a:lvl3pPr marL="6963251" indent="-1654636" algn="l" rtl="0" eaLnBrk="1" latinLnBrk="0" hangingPunct="1">
        <a:spcBef>
          <a:spcPts val="2266"/>
        </a:spcBef>
        <a:buClr>
          <a:schemeClr val="accent1"/>
        </a:buClr>
        <a:buFont typeface="Wingdings 2"/>
        <a:buChar char=""/>
        <a:defRPr kumimoji="0" sz="18288" kern="1200">
          <a:solidFill>
            <a:schemeClr val="accent1"/>
          </a:solidFill>
          <a:latin typeface="+mn-lt"/>
          <a:ea typeface="+mn-ea"/>
          <a:cs typeface="+mn-cs"/>
        </a:defRPr>
      </a:lvl3pPr>
      <a:lvl4pPr marL="8893660" indent="-1516749" algn="l" rtl="0" eaLnBrk="1" latinLnBrk="0" hangingPunct="1">
        <a:spcBef>
          <a:spcPts val="2266"/>
        </a:spcBef>
        <a:buClr>
          <a:schemeClr val="accent1"/>
        </a:buClr>
        <a:buFont typeface="Wingdings 2"/>
        <a:buChar char=""/>
        <a:defRPr kumimoji="0" sz="16764" kern="1200">
          <a:solidFill>
            <a:schemeClr val="accent1"/>
          </a:solidFill>
          <a:latin typeface="+mn-lt"/>
          <a:ea typeface="+mn-ea"/>
          <a:cs typeface="+mn-cs"/>
        </a:defRPr>
      </a:lvl4pPr>
      <a:lvl5pPr marL="10479349" indent="-1378860" algn="l" rtl="0" eaLnBrk="1" latinLnBrk="0" hangingPunct="1">
        <a:spcBef>
          <a:spcPts val="2266"/>
        </a:spcBef>
        <a:buClr>
          <a:schemeClr val="accent3"/>
        </a:buClr>
        <a:buFont typeface="Georgia"/>
        <a:buChar char="▫"/>
        <a:defRPr kumimoji="0" sz="15240" kern="1200">
          <a:solidFill>
            <a:schemeClr val="accent3"/>
          </a:solidFill>
          <a:latin typeface="+mn-lt"/>
          <a:ea typeface="+mn-ea"/>
          <a:cs typeface="+mn-cs"/>
        </a:defRPr>
      </a:lvl5pPr>
      <a:lvl6pPr marL="12133987" indent="-1378860" algn="l" rtl="0" eaLnBrk="1" latinLnBrk="0" hangingPunct="1">
        <a:spcBef>
          <a:spcPts val="2266"/>
        </a:spcBef>
        <a:buClr>
          <a:schemeClr val="accent3"/>
        </a:buClr>
        <a:buFont typeface="Georgia"/>
        <a:buChar char="▫"/>
        <a:defRPr kumimoji="0" sz="13716" kern="1200">
          <a:solidFill>
            <a:schemeClr val="accent3"/>
          </a:solidFill>
          <a:latin typeface="+mn-lt"/>
          <a:ea typeface="+mn-ea"/>
          <a:cs typeface="+mn-cs"/>
        </a:defRPr>
      </a:lvl6pPr>
      <a:lvl7pPr marL="13788623" indent="-1378860" algn="l" rtl="0" eaLnBrk="1" latinLnBrk="0" hangingPunct="1">
        <a:spcBef>
          <a:spcPts val="2266"/>
        </a:spcBef>
        <a:buClr>
          <a:schemeClr val="accent3"/>
        </a:buClr>
        <a:buFont typeface="Georgia"/>
        <a:buChar char="▫"/>
        <a:defRPr kumimoji="0" sz="12190" kern="1200">
          <a:solidFill>
            <a:schemeClr val="accent3"/>
          </a:solidFill>
          <a:latin typeface="+mn-lt"/>
          <a:ea typeface="+mn-ea"/>
          <a:cs typeface="+mn-cs"/>
        </a:defRPr>
      </a:lvl7pPr>
      <a:lvl8pPr marL="15305368" indent="-1378860" algn="l" rtl="0" eaLnBrk="1" latinLnBrk="0" hangingPunct="1">
        <a:spcBef>
          <a:spcPts val="2266"/>
        </a:spcBef>
        <a:buClr>
          <a:schemeClr val="accent3"/>
        </a:buClr>
        <a:buFont typeface="Georgia"/>
        <a:buChar char="◦"/>
        <a:defRPr kumimoji="0" sz="11174" kern="1200">
          <a:solidFill>
            <a:schemeClr val="accent3"/>
          </a:solidFill>
          <a:latin typeface="+mn-lt"/>
          <a:ea typeface="+mn-ea"/>
          <a:cs typeface="+mn-cs"/>
        </a:defRPr>
      </a:lvl8pPr>
      <a:lvl9pPr marL="16891057" indent="-1378860" algn="l" rtl="0" eaLnBrk="1" latinLnBrk="0" hangingPunct="1">
        <a:spcBef>
          <a:spcPts val="2266"/>
        </a:spcBef>
        <a:buClr>
          <a:schemeClr val="accent3"/>
        </a:buClr>
        <a:buFont typeface="Georgia"/>
        <a:buChar char="◦"/>
        <a:defRPr kumimoji="0" sz="10666"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47158" algn="l" rtl="0" eaLnBrk="1" latinLnBrk="0" hangingPunct="1">
        <a:defRPr kumimoji="0" kern="1200">
          <a:solidFill>
            <a:schemeClr val="tx1"/>
          </a:solidFill>
          <a:latin typeface="+mn-lt"/>
          <a:ea typeface="+mn-ea"/>
          <a:cs typeface="+mn-cs"/>
        </a:defRPr>
      </a:lvl2pPr>
      <a:lvl3pPr marL="6894314" algn="l" rtl="0" eaLnBrk="1" latinLnBrk="0" hangingPunct="1">
        <a:defRPr kumimoji="0" kern="1200">
          <a:solidFill>
            <a:schemeClr val="tx1"/>
          </a:solidFill>
          <a:latin typeface="+mn-lt"/>
          <a:ea typeface="+mn-ea"/>
          <a:cs typeface="+mn-cs"/>
        </a:defRPr>
      </a:lvl3pPr>
      <a:lvl4pPr marL="10341467" algn="l" rtl="0" eaLnBrk="1" latinLnBrk="0" hangingPunct="1">
        <a:defRPr kumimoji="0" kern="1200">
          <a:solidFill>
            <a:schemeClr val="tx1"/>
          </a:solidFill>
          <a:latin typeface="+mn-lt"/>
          <a:ea typeface="+mn-ea"/>
          <a:cs typeface="+mn-cs"/>
        </a:defRPr>
      </a:lvl4pPr>
      <a:lvl5pPr marL="13788623" algn="l" rtl="0" eaLnBrk="1" latinLnBrk="0" hangingPunct="1">
        <a:defRPr kumimoji="0" kern="1200">
          <a:solidFill>
            <a:schemeClr val="tx1"/>
          </a:solidFill>
          <a:latin typeface="+mn-lt"/>
          <a:ea typeface="+mn-ea"/>
          <a:cs typeface="+mn-cs"/>
        </a:defRPr>
      </a:lvl5pPr>
      <a:lvl6pPr marL="17235777" algn="l" rtl="0" eaLnBrk="1" latinLnBrk="0" hangingPunct="1">
        <a:defRPr kumimoji="0" kern="1200">
          <a:solidFill>
            <a:schemeClr val="tx1"/>
          </a:solidFill>
          <a:latin typeface="+mn-lt"/>
          <a:ea typeface="+mn-ea"/>
          <a:cs typeface="+mn-cs"/>
        </a:defRPr>
      </a:lvl6pPr>
      <a:lvl7pPr marL="20682928" algn="l" rtl="0" eaLnBrk="1" latinLnBrk="0" hangingPunct="1">
        <a:defRPr kumimoji="0" kern="1200">
          <a:solidFill>
            <a:schemeClr val="tx1"/>
          </a:solidFill>
          <a:latin typeface="+mn-lt"/>
          <a:ea typeface="+mn-ea"/>
          <a:cs typeface="+mn-cs"/>
        </a:defRPr>
      </a:lvl7pPr>
      <a:lvl8pPr marL="24130091" algn="l" rtl="0" eaLnBrk="1" latinLnBrk="0" hangingPunct="1">
        <a:defRPr kumimoji="0" kern="1200">
          <a:solidFill>
            <a:schemeClr val="tx1"/>
          </a:solidFill>
          <a:latin typeface="+mn-lt"/>
          <a:ea typeface="+mn-ea"/>
          <a:cs typeface="+mn-cs"/>
        </a:defRPr>
      </a:lvl8pPr>
      <a:lvl9pPr marL="27577244"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4" Type="http://schemas.openxmlformats.org/officeDocument/2006/relationships/image" Target="../media/image3.jpg"/><Relationship Id="rId5" Type="http://schemas.openxmlformats.org/officeDocument/2006/relationships/chart" Target="../charts/chart1.xml"/><Relationship Id="rId6" Type="http://schemas.openxmlformats.org/officeDocument/2006/relationships/chart" Target="../charts/chart2.xml"/><Relationship Id="rId7" Type="http://schemas.openxmlformats.org/officeDocument/2006/relationships/chart" Target="../charts/chart3.xml"/><Relationship Id="rId8" Type="http://schemas.openxmlformats.org/officeDocument/2006/relationships/image" Target="../media/image4.jpg"/><Relationship Id="rId9" Type="http://schemas.openxmlformats.org/officeDocument/2006/relationships/chart" Target="../charts/chart4.xml"/><Relationship Id="rId10" Type="http://schemas.openxmlformats.org/officeDocument/2006/relationships/image" Target="../media/image5.png"/><Relationship Id="rId11"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CaixaDeTexto 7"/>
          <p:cNvSpPr txBox="1"/>
          <p:nvPr/>
        </p:nvSpPr>
        <p:spPr>
          <a:xfrm>
            <a:off x="2760118" y="-12850999"/>
            <a:ext cx="46088023" cy="5185266"/>
          </a:xfrm>
          <a:prstGeom prst="rect">
            <a:avLst/>
          </a:prstGeom>
          <a:noFill/>
        </p:spPr>
        <p:txBody>
          <a:bodyPr wrap="square" rtlCol="0">
            <a:spAutoFit/>
          </a:bodyPr>
          <a:lstStyle/>
          <a:p>
            <a:pPr algn="ctr"/>
            <a:r>
              <a:rPr lang="en-US" sz="5516" b="1" dirty="0">
                <a:solidFill>
                  <a:schemeClr val="tx1">
                    <a:lumMod val="75000"/>
                    <a:lumOff val="25000"/>
                  </a:schemeClr>
                </a:solidFill>
                <a:latin typeface="Georgia" charset="0"/>
                <a:ea typeface="Georgia" charset="0"/>
                <a:cs typeface="Georgia" charset="0"/>
              </a:rPr>
              <a:t>Elder </a:t>
            </a:r>
            <a:r>
              <a:rPr lang="en-US" sz="5516" b="1" dirty="0" err="1">
                <a:solidFill>
                  <a:schemeClr val="tx1">
                    <a:lumMod val="75000"/>
                    <a:lumOff val="25000"/>
                  </a:schemeClr>
                </a:solidFill>
                <a:latin typeface="Georgia" charset="0"/>
                <a:ea typeface="Georgia" charset="0"/>
                <a:cs typeface="Georgia" charset="0"/>
              </a:rPr>
              <a:t>Ohara</a:t>
            </a:r>
            <a:r>
              <a:rPr lang="en-US" sz="5516" b="1" dirty="0">
                <a:solidFill>
                  <a:schemeClr val="tx1">
                    <a:lumMod val="75000"/>
                    <a:lumOff val="25000"/>
                  </a:schemeClr>
                </a:solidFill>
                <a:latin typeface="Georgia" charset="0"/>
                <a:ea typeface="Georgia" charset="0"/>
                <a:cs typeface="Georgia" charset="0"/>
              </a:rPr>
              <a:t> de Oliveira J</a:t>
            </a:r>
            <a:r>
              <a:rPr lang="en-US" sz="5516" b="1" dirty="0">
                <a:solidFill>
                  <a:schemeClr val="tx1">
                    <a:lumMod val="75000"/>
                    <a:lumOff val="25000"/>
                  </a:schemeClr>
                </a:solidFill>
                <a:latin typeface="Georgia" charset="0"/>
                <a:ea typeface="Georgia" charset="0"/>
                <a:cs typeface="Georgia" charset="0"/>
              </a:rPr>
              <a:t>únior</a:t>
            </a:r>
            <a:r>
              <a:rPr lang="en-US" sz="5516" b="1" dirty="0">
                <a:solidFill>
                  <a:schemeClr val="tx1">
                    <a:lumMod val="75000"/>
                    <a:lumOff val="25000"/>
                  </a:schemeClr>
                </a:solidFill>
                <a:latin typeface="Georgia" charset="0"/>
                <a:ea typeface="Georgia" charset="0"/>
                <a:cs typeface="Georgia" charset="0"/>
              </a:rPr>
              <a:t>¹</a:t>
            </a:r>
            <a:r>
              <a:rPr lang="en-US" sz="5516" b="1" dirty="0">
                <a:solidFill>
                  <a:schemeClr val="tx1">
                    <a:lumMod val="75000"/>
                    <a:lumOff val="25000"/>
                  </a:schemeClr>
                </a:solidFill>
                <a:latin typeface="Georgia" charset="0"/>
                <a:ea typeface="Georgia" charset="0"/>
                <a:cs typeface="Georgia" charset="0"/>
              </a:rPr>
              <a:t>, </a:t>
            </a:r>
            <a:r>
              <a:rPr lang="en-US" sz="5516" b="1" dirty="0">
                <a:solidFill>
                  <a:schemeClr val="tx1">
                    <a:lumMod val="75000"/>
                    <a:lumOff val="25000"/>
                  </a:schemeClr>
                </a:solidFill>
                <a:latin typeface="Georgia" charset="0"/>
                <a:ea typeface="Georgia" charset="0"/>
                <a:cs typeface="Georgia" charset="0"/>
              </a:rPr>
              <a:t>Marco </a:t>
            </a:r>
            <a:r>
              <a:rPr lang="en-US" sz="5516" b="1" dirty="0" err="1">
                <a:solidFill>
                  <a:schemeClr val="tx1">
                    <a:lumMod val="75000"/>
                    <a:lumOff val="25000"/>
                  </a:schemeClr>
                </a:solidFill>
                <a:latin typeface="Georgia" charset="0"/>
                <a:ea typeface="Georgia" charset="0"/>
                <a:cs typeface="Georgia" charset="0"/>
              </a:rPr>
              <a:t>Bonini</a:t>
            </a:r>
            <a:r>
              <a:rPr lang="en-US" sz="5516" b="1" dirty="0">
                <a:solidFill>
                  <a:schemeClr val="tx1">
                    <a:lumMod val="75000"/>
                    <a:lumOff val="25000"/>
                  </a:schemeClr>
                </a:solidFill>
                <a:latin typeface="Georgia" charset="0"/>
                <a:ea typeface="Georgia" charset="0"/>
                <a:cs typeface="Georgia" charset="0"/>
              </a:rPr>
              <a:t> Filho²</a:t>
            </a:r>
            <a:r>
              <a:rPr lang="en-US" sz="5516" b="1" dirty="0">
                <a:solidFill>
                  <a:schemeClr val="tx1">
                    <a:lumMod val="75000"/>
                    <a:lumOff val="25000"/>
                  </a:schemeClr>
                </a:solidFill>
                <a:latin typeface="Georgia" charset="0"/>
                <a:ea typeface="Georgia" charset="0"/>
                <a:cs typeface="Georgia" charset="0"/>
              </a:rPr>
              <a:t>, </a:t>
            </a:r>
            <a:r>
              <a:rPr lang="en-US" sz="5516" b="1" dirty="0">
                <a:solidFill>
                  <a:schemeClr val="tx1">
                    <a:lumMod val="75000"/>
                    <a:lumOff val="25000"/>
                  </a:schemeClr>
                </a:solidFill>
                <a:latin typeface="Georgia" charset="0"/>
                <a:ea typeface="Georgia" charset="0"/>
                <a:cs typeface="Georgia" charset="0"/>
              </a:rPr>
              <a:t>Alberto </a:t>
            </a:r>
            <a:r>
              <a:rPr lang="en-US" sz="5516" b="1" dirty="0" err="1">
                <a:solidFill>
                  <a:schemeClr val="tx1">
                    <a:lumMod val="75000"/>
                    <a:lumOff val="25000"/>
                  </a:schemeClr>
                </a:solidFill>
                <a:latin typeface="Georgia" charset="0"/>
                <a:ea typeface="Georgia" charset="0"/>
                <a:cs typeface="Georgia" charset="0"/>
              </a:rPr>
              <a:t>Lu</a:t>
            </a:r>
            <a:r>
              <a:rPr lang="en-US" sz="5516" b="1" dirty="0" err="1">
                <a:solidFill>
                  <a:schemeClr val="tx1">
                    <a:lumMod val="75000"/>
                    <a:lumOff val="25000"/>
                  </a:schemeClr>
                </a:solidFill>
                <a:latin typeface="Georgia" charset="0"/>
                <a:ea typeface="Georgia" charset="0"/>
                <a:cs typeface="Georgia" charset="0"/>
              </a:rPr>
              <a:t>ís</a:t>
            </a:r>
            <a:r>
              <a:rPr lang="en-US" sz="5516" b="1" dirty="0">
                <a:solidFill>
                  <a:schemeClr val="tx1">
                    <a:lumMod val="75000"/>
                    <a:lumOff val="25000"/>
                  </a:schemeClr>
                </a:solidFill>
                <a:latin typeface="Georgia" charset="0"/>
                <a:ea typeface="Georgia" charset="0"/>
                <a:cs typeface="Georgia" charset="0"/>
              </a:rPr>
              <a:t> Patriarcha³, </a:t>
            </a:r>
            <a:r>
              <a:rPr lang="en-US" sz="5516" b="1" dirty="0" err="1">
                <a:solidFill>
                  <a:schemeClr val="tx1">
                    <a:lumMod val="75000"/>
                    <a:lumOff val="25000"/>
                  </a:schemeClr>
                </a:solidFill>
                <a:latin typeface="Georgia" charset="0"/>
                <a:ea typeface="Georgia" charset="0"/>
                <a:cs typeface="Georgia" charset="0"/>
              </a:rPr>
              <a:t>Nádia</a:t>
            </a:r>
            <a:r>
              <a:rPr lang="en-US" sz="5516" b="1" dirty="0">
                <a:solidFill>
                  <a:schemeClr val="tx1">
                    <a:lumMod val="75000"/>
                    <a:lumOff val="25000"/>
                  </a:schemeClr>
                </a:solidFill>
                <a:latin typeface="Georgia" charset="0"/>
                <a:ea typeface="Georgia" charset="0"/>
                <a:cs typeface="Georgia" charset="0"/>
              </a:rPr>
              <a:t> </a:t>
            </a:r>
            <a:r>
              <a:rPr lang="en-US" sz="5516" b="1" dirty="0" err="1">
                <a:solidFill>
                  <a:schemeClr val="tx1">
                    <a:lumMod val="75000"/>
                    <a:lumOff val="25000"/>
                  </a:schemeClr>
                </a:solidFill>
                <a:latin typeface="Georgia" charset="0"/>
                <a:ea typeface="Georgia" charset="0"/>
                <a:cs typeface="Georgia" charset="0"/>
              </a:rPr>
              <a:t>Meneguesso</a:t>
            </a:r>
            <a:r>
              <a:rPr lang="en-US" sz="5516" b="1" dirty="0">
                <a:solidFill>
                  <a:schemeClr val="tx1">
                    <a:lumMod val="75000"/>
                    <a:lumOff val="25000"/>
                  </a:schemeClr>
                </a:solidFill>
                <a:latin typeface="Georgia" charset="0"/>
                <a:ea typeface="Georgia" charset="0"/>
                <a:cs typeface="Georgia" charset="0"/>
              </a:rPr>
              <a:t> </a:t>
            </a:r>
            <a:r>
              <a:rPr lang="en-US" sz="5516" b="1" dirty="0" err="1">
                <a:solidFill>
                  <a:schemeClr val="tx1">
                    <a:lumMod val="75000"/>
                    <a:lumOff val="25000"/>
                  </a:schemeClr>
                </a:solidFill>
                <a:latin typeface="Georgia" charset="0"/>
                <a:ea typeface="Georgia" charset="0"/>
                <a:cs typeface="Georgia" charset="0"/>
              </a:rPr>
              <a:t>Calheiros</a:t>
            </a:r>
            <a:r>
              <a:rPr lang="en-US" sz="5516" b="1" dirty="0">
                <a:solidFill>
                  <a:schemeClr val="tx1">
                    <a:lumMod val="75000"/>
                    <a:lumOff val="25000"/>
                  </a:schemeClr>
                </a:solidFill>
                <a:latin typeface="Georgia" charset="0"/>
                <a:ea typeface="Georgia" charset="0"/>
                <a:cs typeface="Georgia" charset="0"/>
              </a:rPr>
              <a:t>⁴, </a:t>
            </a:r>
            <a:r>
              <a:rPr lang="en-US" sz="5516" b="1" dirty="0" err="1">
                <a:solidFill>
                  <a:schemeClr val="tx1">
                    <a:lumMod val="75000"/>
                    <a:lumOff val="25000"/>
                  </a:schemeClr>
                </a:solidFill>
                <a:latin typeface="Georgia" charset="0"/>
                <a:ea typeface="Georgia" charset="0"/>
                <a:cs typeface="Georgia" charset="0"/>
              </a:rPr>
              <a:t>Natascha</a:t>
            </a:r>
            <a:r>
              <a:rPr lang="en-US" sz="5516" b="1" dirty="0">
                <a:solidFill>
                  <a:schemeClr val="tx1">
                    <a:lumMod val="75000"/>
                    <a:lumOff val="25000"/>
                  </a:schemeClr>
                </a:solidFill>
                <a:latin typeface="Georgia" charset="0"/>
                <a:ea typeface="Georgia" charset="0"/>
                <a:cs typeface="Georgia" charset="0"/>
              </a:rPr>
              <a:t> de Almeida </a:t>
            </a:r>
            <a:r>
              <a:rPr lang="en-US" sz="5516" b="1" dirty="0" err="1">
                <a:solidFill>
                  <a:schemeClr val="tx1">
                    <a:lumMod val="75000"/>
                    <a:lumOff val="25000"/>
                  </a:schemeClr>
                </a:solidFill>
                <a:latin typeface="Georgia" charset="0"/>
                <a:ea typeface="Georgia" charset="0"/>
                <a:cs typeface="Georgia" charset="0"/>
              </a:rPr>
              <a:t>Netto</a:t>
            </a:r>
            <a:r>
              <a:rPr lang="en-US" sz="5516" b="1" dirty="0">
                <a:solidFill>
                  <a:schemeClr val="tx1">
                    <a:lumMod val="75000"/>
                    <a:lumOff val="25000"/>
                  </a:schemeClr>
                </a:solidFill>
                <a:latin typeface="Georgia" charset="0"/>
                <a:ea typeface="Georgia" charset="0"/>
                <a:cs typeface="Georgia" charset="0"/>
              </a:rPr>
              <a:t>⁵, Vanessa </a:t>
            </a:r>
            <a:r>
              <a:rPr lang="en-US" sz="5516" b="1" dirty="0" err="1">
                <a:solidFill>
                  <a:schemeClr val="tx1">
                    <a:lumMod val="75000"/>
                    <a:lumOff val="25000"/>
                  </a:schemeClr>
                </a:solidFill>
                <a:latin typeface="Georgia" charset="0"/>
                <a:ea typeface="Georgia" charset="0"/>
                <a:cs typeface="Georgia" charset="0"/>
              </a:rPr>
              <a:t>Barbieri</a:t>
            </a:r>
            <a:r>
              <a:rPr lang="en-US" sz="5516" b="1" dirty="0">
                <a:solidFill>
                  <a:schemeClr val="tx1">
                    <a:lumMod val="75000"/>
                    <a:lumOff val="25000"/>
                  </a:schemeClr>
                </a:solidFill>
                <a:latin typeface="Georgia" charset="0"/>
                <a:ea typeface="Georgia" charset="0"/>
                <a:cs typeface="Georgia" charset="0"/>
              </a:rPr>
              <a:t>⁶, Bruno de Albuquerque </a:t>
            </a:r>
            <a:r>
              <a:rPr lang="en-US" sz="5516" b="1" dirty="0" err="1">
                <a:solidFill>
                  <a:schemeClr val="tx1">
                    <a:lumMod val="75000"/>
                    <a:lumOff val="25000"/>
                  </a:schemeClr>
                </a:solidFill>
                <a:latin typeface="Georgia" charset="0"/>
                <a:ea typeface="Georgia" charset="0"/>
                <a:cs typeface="Georgia" charset="0"/>
              </a:rPr>
              <a:t>Furlani</a:t>
            </a:r>
            <a:r>
              <a:rPr lang="en-US" sz="5516" b="1" dirty="0">
                <a:solidFill>
                  <a:schemeClr val="tx1">
                    <a:lumMod val="75000"/>
                    <a:lumOff val="25000"/>
                  </a:schemeClr>
                </a:solidFill>
                <a:latin typeface="Georgia" charset="0"/>
                <a:ea typeface="Georgia" charset="0"/>
                <a:cs typeface="Georgia" charset="0"/>
              </a:rPr>
              <a:t>⁷, </a:t>
            </a:r>
            <a:r>
              <a:rPr lang="en-US" sz="5516" b="1" dirty="0" err="1">
                <a:solidFill>
                  <a:schemeClr val="tx1">
                    <a:lumMod val="75000"/>
                    <a:lumOff val="25000"/>
                  </a:schemeClr>
                </a:solidFill>
                <a:latin typeface="Georgia" charset="0"/>
                <a:ea typeface="Georgia" charset="0"/>
                <a:cs typeface="Georgia" charset="0"/>
              </a:rPr>
              <a:t>Moisés</a:t>
            </a:r>
            <a:r>
              <a:rPr lang="en-US" sz="5516" b="1" dirty="0">
                <a:solidFill>
                  <a:schemeClr val="tx1">
                    <a:lumMod val="75000"/>
                    <a:lumOff val="25000"/>
                  </a:schemeClr>
                </a:solidFill>
                <a:latin typeface="Georgia" charset="0"/>
                <a:ea typeface="Georgia" charset="0"/>
                <a:cs typeface="Georgia" charset="0"/>
              </a:rPr>
              <a:t> </a:t>
            </a:r>
            <a:r>
              <a:rPr lang="en-US" sz="5516" b="1" dirty="0" err="1">
                <a:solidFill>
                  <a:schemeClr val="tx1">
                    <a:lumMod val="75000"/>
                    <a:lumOff val="25000"/>
                  </a:schemeClr>
                </a:solidFill>
                <a:latin typeface="Georgia" charset="0"/>
                <a:ea typeface="Georgia" charset="0"/>
                <a:cs typeface="Georgia" charset="0"/>
              </a:rPr>
              <a:t>Tabosa</a:t>
            </a:r>
            <a:r>
              <a:rPr lang="en-US" sz="5516" b="1" dirty="0">
                <a:solidFill>
                  <a:schemeClr val="tx1">
                    <a:lumMod val="75000"/>
                    <a:lumOff val="25000"/>
                  </a:schemeClr>
                </a:solidFill>
                <a:latin typeface="Georgia" charset="0"/>
                <a:ea typeface="Georgia" charset="0"/>
                <a:cs typeface="Georgia" charset="0"/>
              </a:rPr>
              <a:t>⁸</a:t>
            </a:r>
            <a:endParaRPr lang="en-US" sz="5516" b="1" dirty="0">
              <a:solidFill>
                <a:schemeClr val="tx1">
                  <a:lumMod val="75000"/>
                  <a:lumOff val="25000"/>
                </a:schemeClr>
              </a:solidFill>
              <a:latin typeface="Georgia" charset="0"/>
              <a:ea typeface="Georgia" charset="0"/>
              <a:cs typeface="Georgia" charset="0"/>
            </a:endParaRPr>
          </a:p>
          <a:p>
            <a:pPr algn="ctr"/>
            <a:endParaRPr lang="en-US" sz="5516" b="1" dirty="0">
              <a:solidFill>
                <a:schemeClr val="tx1">
                  <a:lumMod val="75000"/>
                  <a:lumOff val="25000"/>
                </a:schemeClr>
              </a:solidFill>
              <a:latin typeface="Georgia" charset="0"/>
              <a:ea typeface="Georgia" charset="0"/>
              <a:cs typeface="Georgia" charset="0"/>
            </a:endParaRPr>
          </a:p>
          <a:p>
            <a:pPr algn="ctr"/>
            <a:endParaRPr lang="en-US" sz="5516" b="1" dirty="0">
              <a:solidFill>
                <a:schemeClr val="tx1">
                  <a:lumMod val="75000"/>
                  <a:lumOff val="25000"/>
                </a:schemeClr>
              </a:solidFill>
              <a:latin typeface="Georgia" charset="0"/>
              <a:ea typeface="Georgia" charset="0"/>
              <a:cs typeface="Georgia" charset="0"/>
            </a:endParaRPr>
          </a:p>
          <a:p>
            <a:pPr algn="ctr"/>
            <a:endParaRPr lang="en-US" sz="5516" b="1" dirty="0">
              <a:solidFill>
                <a:schemeClr val="tx1">
                  <a:lumMod val="75000"/>
                  <a:lumOff val="25000"/>
                </a:schemeClr>
              </a:solidFill>
              <a:latin typeface="Georgia" charset="0"/>
              <a:ea typeface="Georgia" charset="0"/>
              <a:cs typeface="Georgia" charset="0"/>
            </a:endParaRPr>
          </a:p>
          <a:p>
            <a:pPr algn="ctr"/>
            <a:endParaRPr lang="en-US" sz="5516" b="1" dirty="0">
              <a:solidFill>
                <a:schemeClr val="tx1">
                  <a:lumMod val="75000"/>
                  <a:lumOff val="25000"/>
                </a:schemeClr>
              </a:solidFill>
              <a:latin typeface="Georgia" charset="0"/>
              <a:ea typeface="Georgia" charset="0"/>
              <a:cs typeface="Georgia" charset="0"/>
            </a:endParaRPr>
          </a:p>
        </p:txBody>
      </p:sp>
      <p:sp>
        <p:nvSpPr>
          <p:cNvPr id="9" name="Retângulo 8"/>
          <p:cNvSpPr/>
          <p:nvPr/>
        </p:nvSpPr>
        <p:spPr>
          <a:xfrm>
            <a:off x="1584801" y="-10357461"/>
            <a:ext cx="23077944" cy="18288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9193" b="1" dirty="0">
                <a:solidFill>
                  <a:srgbClr val="DA9700"/>
                </a:solidFill>
                <a:latin typeface="+mj-lt"/>
              </a:rPr>
              <a:t>INTRODUCTION</a:t>
            </a:r>
            <a:endParaRPr lang="pt-BR" sz="9193" b="1" dirty="0">
              <a:solidFill>
                <a:srgbClr val="DA9700"/>
              </a:solidFill>
              <a:latin typeface="+mj-lt"/>
            </a:endParaRPr>
          </a:p>
        </p:txBody>
      </p:sp>
      <p:sp>
        <p:nvSpPr>
          <p:cNvPr id="10" name="Retângulo 9"/>
          <p:cNvSpPr/>
          <p:nvPr/>
        </p:nvSpPr>
        <p:spPr>
          <a:xfrm>
            <a:off x="1577375" y="-8612507"/>
            <a:ext cx="22923878" cy="609549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6895" dirty="0">
                <a:solidFill>
                  <a:schemeClr val="tx1"/>
                </a:solidFill>
              </a:rPr>
              <a:t>Diabetic Retinopathy (DR) is a microvascular complication of Diabetes Mellitus (DM), which originates from endothelial damage caused by physiological and biochemical changes in a context of prolonged hyperglycemia. </a:t>
            </a:r>
            <a:endParaRPr lang="en-US" sz="6895" dirty="0">
              <a:solidFill>
                <a:schemeClr val="tx1"/>
              </a:solidFill>
            </a:endParaRPr>
          </a:p>
          <a:p>
            <a:pPr algn="just"/>
            <a:r>
              <a:rPr lang="en-US" sz="6895" dirty="0">
                <a:solidFill>
                  <a:schemeClr val="tx1"/>
                </a:solidFill>
              </a:rPr>
              <a:t>We </a:t>
            </a:r>
            <a:r>
              <a:rPr lang="en-US" sz="6895" dirty="0">
                <a:solidFill>
                  <a:schemeClr val="tx1"/>
                </a:solidFill>
              </a:rPr>
              <a:t>aimed to identify the severity and prevalence of DR of patients attended in the DR prevention program of São </a:t>
            </a:r>
            <a:r>
              <a:rPr lang="en-US" sz="6895" dirty="0" err="1">
                <a:solidFill>
                  <a:schemeClr val="tx1"/>
                </a:solidFill>
              </a:rPr>
              <a:t>Julião</a:t>
            </a:r>
            <a:r>
              <a:rPr lang="en-US" sz="6895" dirty="0">
                <a:solidFill>
                  <a:schemeClr val="tx1"/>
                </a:solidFill>
              </a:rPr>
              <a:t> Hospital in Campo Grande, </a:t>
            </a:r>
            <a:r>
              <a:rPr lang="en-US" sz="6895" dirty="0" err="1">
                <a:solidFill>
                  <a:schemeClr val="tx1"/>
                </a:solidFill>
              </a:rPr>
              <a:t>Mato</a:t>
            </a:r>
            <a:r>
              <a:rPr lang="en-US" sz="6895" dirty="0">
                <a:solidFill>
                  <a:schemeClr val="tx1"/>
                </a:solidFill>
              </a:rPr>
              <a:t> Grosso do </a:t>
            </a:r>
            <a:r>
              <a:rPr lang="en-US" sz="6895" dirty="0" err="1">
                <a:solidFill>
                  <a:schemeClr val="tx1"/>
                </a:solidFill>
              </a:rPr>
              <a:t>Sul</a:t>
            </a:r>
            <a:r>
              <a:rPr lang="en-US" sz="6895" dirty="0">
                <a:solidFill>
                  <a:schemeClr val="tx1"/>
                </a:solidFill>
              </a:rPr>
              <a:t> State, </a:t>
            </a:r>
            <a:r>
              <a:rPr lang="en-US" sz="6895" dirty="0">
                <a:solidFill>
                  <a:schemeClr val="tx1"/>
                </a:solidFill>
              </a:rPr>
              <a:t>Brazil (Picture 1). </a:t>
            </a:r>
            <a:endParaRPr lang="pt-BR" sz="6895" dirty="0">
              <a:solidFill>
                <a:schemeClr val="tx1"/>
              </a:solidFill>
            </a:endParaRPr>
          </a:p>
          <a:p>
            <a:pPr algn="just"/>
            <a:endParaRPr lang="pt-BR" sz="6095" dirty="0">
              <a:solidFill>
                <a:schemeClr val="tx1"/>
              </a:solidFill>
              <a:latin typeface="Arial" charset="0"/>
              <a:ea typeface="Arial" charset="0"/>
              <a:cs typeface="Arial" charset="0"/>
            </a:endParaRPr>
          </a:p>
        </p:txBody>
      </p:sp>
      <p:sp>
        <p:nvSpPr>
          <p:cNvPr id="13" name="Retângulo 12"/>
          <p:cNvSpPr/>
          <p:nvPr/>
        </p:nvSpPr>
        <p:spPr>
          <a:xfrm>
            <a:off x="1720796" y="1068203"/>
            <a:ext cx="23077944" cy="18288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pt-BR" sz="5587" b="1" dirty="0">
                <a:solidFill>
                  <a:srgbClr val="DA9700"/>
                </a:solidFill>
                <a:latin typeface="+mj-lt"/>
              </a:rPr>
              <a:t>                                </a:t>
            </a:r>
            <a:r>
              <a:rPr lang="pt-BR" sz="9193" b="1" dirty="0">
                <a:solidFill>
                  <a:srgbClr val="DA9700"/>
                </a:solidFill>
                <a:latin typeface="+mj-lt"/>
              </a:rPr>
              <a:t>METHODS</a:t>
            </a:r>
            <a:endParaRPr lang="pt-BR" sz="9193" b="1" dirty="0">
              <a:solidFill>
                <a:srgbClr val="DA9700"/>
              </a:solidFill>
              <a:latin typeface="+mj-lt"/>
            </a:endParaRPr>
          </a:p>
        </p:txBody>
      </p:sp>
      <p:sp>
        <p:nvSpPr>
          <p:cNvPr id="19" name="Retângulo 18"/>
          <p:cNvSpPr/>
          <p:nvPr/>
        </p:nvSpPr>
        <p:spPr>
          <a:xfrm>
            <a:off x="26035506" y="29368438"/>
            <a:ext cx="23077944" cy="18288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9193" b="1" dirty="0">
                <a:solidFill>
                  <a:srgbClr val="DA9700"/>
                </a:solidFill>
                <a:latin typeface="+mj-lt"/>
              </a:rPr>
              <a:t>DISCUSS</a:t>
            </a:r>
            <a:r>
              <a:rPr lang="en-US" sz="9193" b="1" dirty="0">
                <a:solidFill>
                  <a:srgbClr val="DA9700"/>
                </a:solidFill>
                <a:latin typeface="+mj-lt"/>
              </a:rPr>
              <a:t>ION</a:t>
            </a:r>
            <a:endParaRPr lang="pt-BR" sz="9193" b="1" dirty="0">
              <a:solidFill>
                <a:srgbClr val="DA9700"/>
              </a:solidFill>
              <a:latin typeface="+mj-lt"/>
            </a:endParaRPr>
          </a:p>
        </p:txBody>
      </p:sp>
      <p:sp>
        <p:nvSpPr>
          <p:cNvPr id="20" name="Retângulo 19"/>
          <p:cNvSpPr/>
          <p:nvPr/>
        </p:nvSpPr>
        <p:spPr>
          <a:xfrm>
            <a:off x="26685659" y="15994479"/>
            <a:ext cx="23042064" cy="2815454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lang="pt-BR" sz="7355" dirty="0">
              <a:solidFill>
                <a:schemeClr val="tx1"/>
              </a:solidFill>
            </a:endParaRPr>
          </a:p>
        </p:txBody>
      </p:sp>
      <p:sp>
        <p:nvSpPr>
          <p:cNvPr id="21" name="Retângulo 20"/>
          <p:cNvSpPr/>
          <p:nvPr/>
        </p:nvSpPr>
        <p:spPr>
          <a:xfrm>
            <a:off x="26037787" y="40462466"/>
            <a:ext cx="23421586" cy="18288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9193" b="1" dirty="0">
                <a:latin typeface="+mj-lt"/>
              </a:rPr>
              <a:t>   </a:t>
            </a:r>
            <a:r>
              <a:rPr lang="pt-BR" sz="9193" b="1" dirty="0">
                <a:solidFill>
                  <a:srgbClr val="DA9700"/>
                </a:solidFill>
                <a:latin typeface="+mj-lt"/>
              </a:rPr>
              <a:t>REFERENCES</a:t>
            </a:r>
            <a:endParaRPr lang="pt-BR" sz="9193" b="1" dirty="0">
              <a:solidFill>
                <a:srgbClr val="DA9700"/>
              </a:solidFill>
              <a:latin typeface="+mj-lt"/>
            </a:endParaRPr>
          </a:p>
        </p:txBody>
      </p:sp>
      <p:sp>
        <p:nvSpPr>
          <p:cNvPr id="22" name="Retângulo 21"/>
          <p:cNvSpPr/>
          <p:nvPr/>
        </p:nvSpPr>
        <p:spPr>
          <a:xfrm>
            <a:off x="26035508" y="42291355"/>
            <a:ext cx="24135451" cy="607896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788087" indent="-788087">
              <a:buAutoNum type="arabicPeriod"/>
            </a:pPr>
            <a:r>
              <a:rPr lang="en-US" sz="5056" dirty="0">
                <a:solidFill>
                  <a:schemeClr val="tx1"/>
                </a:solidFill>
              </a:rPr>
              <a:t>Fong DS, Aiello L, Gardner TW, et al. Retinopathy in Diabetes. Diabetes Care 2004 Jan; 27 (</a:t>
            </a:r>
            <a:r>
              <a:rPr lang="en-US" sz="5056" dirty="0" err="1">
                <a:solidFill>
                  <a:schemeClr val="tx1"/>
                </a:solidFill>
              </a:rPr>
              <a:t>suppl</a:t>
            </a:r>
            <a:r>
              <a:rPr lang="en-US" sz="5056" dirty="0">
                <a:solidFill>
                  <a:schemeClr val="tx1"/>
                </a:solidFill>
              </a:rPr>
              <a:t> 1): s84-s87.</a:t>
            </a:r>
          </a:p>
          <a:p>
            <a:pPr marL="788087" indent="-788087">
              <a:buAutoNum type="arabicPeriod"/>
            </a:pPr>
            <a:r>
              <a:rPr lang="en-US" sz="5056" dirty="0">
                <a:solidFill>
                  <a:schemeClr val="tx1"/>
                </a:solidFill>
              </a:rPr>
              <a:t>Bansal P, Gupta KP, </a:t>
            </a:r>
            <a:r>
              <a:rPr lang="en-US" sz="5056" dirty="0" err="1">
                <a:solidFill>
                  <a:schemeClr val="tx1"/>
                </a:solidFill>
              </a:rPr>
              <a:t>Kotecha</a:t>
            </a:r>
            <a:r>
              <a:rPr lang="en-US" sz="5056" dirty="0">
                <a:solidFill>
                  <a:schemeClr val="tx1"/>
                </a:solidFill>
              </a:rPr>
              <a:t> M. Frequency of diabetic retinopathy in patients with Diabetes Mellitus and its correlation with duration of diabetes mellitus. Official publication of Nigerian Surgical Research Society, volume 6, page 366-369. </a:t>
            </a:r>
          </a:p>
          <a:p>
            <a:pPr marL="788087" indent="-788087">
              <a:buAutoNum type="arabicPeriod"/>
            </a:pPr>
            <a:r>
              <a:rPr lang="en-US" sz="5056" dirty="0">
                <a:solidFill>
                  <a:schemeClr val="tx1"/>
                </a:solidFill>
              </a:rPr>
              <a:t>Ávila M, </a:t>
            </a:r>
            <a:r>
              <a:rPr lang="en-US" sz="5056" dirty="0" err="1">
                <a:solidFill>
                  <a:schemeClr val="tx1"/>
                </a:solidFill>
              </a:rPr>
              <a:t>Alves</a:t>
            </a:r>
            <a:r>
              <a:rPr lang="en-US" sz="5056" dirty="0">
                <a:solidFill>
                  <a:schemeClr val="tx1"/>
                </a:solidFill>
              </a:rPr>
              <a:t> MR, Nishi M. As </a:t>
            </a:r>
            <a:r>
              <a:rPr lang="en-US" sz="5056" dirty="0" err="1">
                <a:solidFill>
                  <a:schemeClr val="tx1"/>
                </a:solidFill>
              </a:rPr>
              <a:t>condições</a:t>
            </a:r>
            <a:r>
              <a:rPr lang="en-US" sz="5056" dirty="0">
                <a:solidFill>
                  <a:schemeClr val="tx1"/>
                </a:solidFill>
              </a:rPr>
              <a:t> de </a:t>
            </a:r>
            <a:r>
              <a:rPr lang="en-US" sz="5056" dirty="0" err="1">
                <a:solidFill>
                  <a:schemeClr val="tx1"/>
                </a:solidFill>
              </a:rPr>
              <a:t>saúde</a:t>
            </a:r>
            <a:r>
              <a:rPr lang="en-US" sz="5056" dirty="0">
                <a:solidFill>
                  <a:schemeClr val="tx1"/>
                </a:solidFill>
              </a:rPr>
              <a:t> ocular no </a:t>
            </a:r>
            <a:r>
              <a:rPr lang="en-US" sz="5056" dirty="0" err="1">
                <a:solidFill>
                  <a:schemeClr val="tx1"/>
                </a:solidFill>
              </a:rPr>
              <a:t>Brasil</a:t>
            </a:r>
            <a:r>
              <a:rPr lang="en-US" sz="5056" dirty="0">
                <a:solidFill>
                  <a:schemeClr val="tx1"/>
                </a:solidFill>
              </a:rPr>
              <a:t>. </a:t>
            </a:r>
            <a:r>
              <a:rPr lang="en-US" sz="5056" dirty="0" err="1">
                <a:solidFill>
                  <a:schemeClr val="tx1"/>
                </a:solidFill>
              </a:rPr>
              <a:t>Conselho</a:t>
            </a:r>
            <a:r>
              <a:rPr lang="en-US" sz="5056" dirty="0">
                <a:solidFill>
                  <a:schemeClr val="tx1"/>
                </a:solidFill>
              </a:rPr>
              <a:t> </a:t>
            </a:r>
            <a:r>
              <a:rPr lang="en-US" sz="5056" dirty="0" err="1">
                <a:solidFill>
                  <a:schemeClr val="tx1"/>
                </a:solidFill>
              </a:rPr>
              <a:t>Brasileiro</a:t>
            </a:r>
            <a:r>
              <a:rPr lang="en-US" sz="5056" dirty="0">
                <a:solidFill>
                  <a:schemeClr val="tx1"/>
                </a:solidFill>
              </a:rPr>
              <a:t> de </a:t>
            </a:r>
            <a:r>
              <a:rPr lang="en-US" sz="5056" dirty="0" err="1">
                <a:solidFill>
                  <a:schemeClr val="tx1"/>
                </a:solidFill>
              </a:rPr>
              <a:t>oftalmologia</a:t>
            </a:r>
            <a:r>
              <a:rPr lang="en-US" sz="5056" dirty="0">
                <a:solidFill>
                  <a:schemeClr val="tx1"/>
                </a:solidFill>
              </a:rPr>
              <a:t>, 1 </a:t>
            </a:r>
            <a:r>
              <a:rPr lang="en-US" sz="5056" dirty="0" err="1">
                <a:solidFill>
                  <a:schemeClr val="tx1"/>
                </a:solidFill>
              </a:rPr>
              <a:t>edição</a:t>
            </a:r>
            <a:r>
              <a:rPr lang="en-US" sz="5056" dirty="0">
                <a:solidFill>
                  <a:schemeClr val="tx1"/>
                </a:solidFill>
              </a:rPr>
              <a:t>, 2015. </a:t>
            </a:r>
          </a:p>
          <a:p>
            <a:pPr marL="788087" indent="-788087">
              <a:buAutoNum type="arabicPeriod"/>
            </a:pPr>
            <a:r>
              <a:rPr lang="en-US" sz="5056" dirty="0">
                <a:solidFill>
                  <a:schemeClr val="tx1"/>
                </a:solidFill>
              </a:rPr>
              <a:t>Basic and Clinical Science Course, Retina and Vitreous. American Academy of Ophthalmology, 2016-2017.</a:t>
            </a:r>
          </a:p>
          <a:p>
            <a:pPr lvl="0"/>
            <a:endParaRPr lang="en-US" sz="4137" dirty="0">
              <a:solidFill>
                <a:schemeClr val="tx1">
                  <a:lumMod val="75000"/>
                  <a:lumOff val="25000"/>
                </a:schemeClr>
              </a:solidFill>
              <a:latin typeface="Georgia" charset="0"/>
              <a:ea typeface="Georgia" charset="0"/>
              <a:cs typeface="Georgia" charset="0"/>
            </a:endParaRPr>
          </a:p>
        </p:txBody>
      </p:sp>
      <p:sp>
        <p:nvSpPr>
          <p:cNvPr id="37" name="Retângulo 36"/>
          <p:cNvSpPr/>
          <p:nvPr/>
        </p:nvSpPr>
        <p:spPr>
          <a:xfrm>
            <a:off x="1510328" y="2771351"/>
            <a:ext cx="23535021" cy="5468420"/>
          </a:xfrm>
          <a:prstGeom prst="rect">
            <a:avLst/>
          </a:prstGeom>
        </p:spPr>
        <p:txBody>
          <a:bodyPr wrap="square">
            <a:spAutoFit/>
          </a:bodyPr>
          <a:lstStyle/>
          <a:p>
            <a:r>
              <a:rPr lang="en-US" sz="6895" dirty="0"/>
              <a:t>A cross-sectional observational study including 183 </a:t>
            </a:r>
            <a:r>
              <a:rPr lang="en-US" sz="6895" dirty="0" err="1"/>
              <a:t>diabectic</a:t>
            </a:r>
            <a:r>
              <a:rPr lang="en-US" sz="6895" dirty="0"/>
              <a:t> patients (348 eyes) referred to detection and treatment of DR by the Medical Care Regulation System of </a:t>
            </a:r>
            <a:r>
              <a:rPr lang="en-US" sz="6895" dirty="0" err="1"/>
              <a:t>Mato</a:t>
            </a:r>
            <a:r>
              <a:rPr lang="en-US" sz="6895" dirty="0"/>
              <a:t> Grosso do </a:t>
            </a:r>
            <a:r>
              <a:rPr lang="en-US" sz="6895" dirty="0" err="1"/>
              <a:t>Sul</a:t>
            </a:r>
            <a:r>
              <a:rPr lang="en-US" sz="6895" dirty="0"/>
              <a:t> State.</a:t>
            </a:r>
            <a:endParaRPr lang="pt-BR" sz="6895" dirty="0"/>
          </a:p>
          <a:p>
            <a:endParaRPr lang="pt-BR" sz="7355" dirty="0"/>
          </a:p>
        </p:txBody>
      </p:sp>
      <p:sp>
        <p:nvSpPr>
          <p:cNvPr id="23" name="TextBox 22">
            <a:extLst>
              <a:ext uri="{FF2B5EF4-FFF2-40B4-BE49-F238E27FC236}">
                <a16:creationId xmlns="" xmlns:a16="http://schemas.microsoft.com/office/drawing/2014/main" id="{DD316679-74DE-8949-AB31-BEACB94FCD25}"/>
              </a:ext>
            </a:extLst>
          </p:cNvPr>
          <p:cNvSpPr txBox="1"/>
          <p:nvPr/>
        </p:nvSpPr>
        <p:spPr>
          <a:xfrm>
            <a:off x="1432408" y="33840734"/>
            <a:ext cx="4313364" cy="728982"/>
          </a:xfrm>
          <a:prstGeom prst="rect">
            <a:avLst/>
          </a:prstGeom>
          <a:noFill/>
        </p:spPr>
        <p:txBody>
          <a:bodyPr wrap="square" rtlCol="0">
            <a:spAutoFit/>
          </a:bodyPr>
          <a:lstStyle/>
          <a:p>
            <a:r>
              <a:rPr lang="en-US" sz="4137" dirty="0">
                <a:solidFill>
                  <a:schemeClr val="bg1"/>
                </a:solidFill>
              </a:rPr>
              <a:t>OD</a:t>
            </a:r>
          </a:p>
        </p:txBody>
      </p:sp>
      <p:sp>
        <p:nvSpPr>
          <p:cNvPr id="24" name="TextBox 23">
            <a:extLst>
              <a:ext uri="{FF2B5EF4-FFF2-40B4-BE49-F238E27FC236}">
                <a16:creationId xmlns="" xmlns:a16="http://schemas.microsoft.com/office/drawing/2014/main" id="{347EEA73-7D1D-494A-84A0-9D8F0F3AA423}"/>
              </a:ext>
            </a:extLst>
          </p:cNvPr>
          <p:cNvSpPr txBox="1"/>
          <p:nvPr/>
        </p:nvSpPr>
        <p:spPr>
          <a:xfrm>
            <a:off x="1782662" y="34190988"/>
            <a:ext cx="4313364" cy="728982"/>
          </a:xfrm>
          <a:prstGeom prst="rect">
            <a:avLst/>
          </a:prstGeom>
          <a:noFill/>
        </p:spPr>
        <p:txBody>
          <a:bodyPr wrap="square" rtlCol="0">
            <a:spAutoFit/>
          </a:bodyPr>
          <a:lstStyle/>
          <a:p>
            <a:r>
              <a:rPr lang="en-US" sz="4137" dirty="0">
                <a:solidFill>
                  <a:schemeClr val="bg1"/>
                </a:solidFill>
              </a:rPr>
              <a:t>OD</a:t>
            </a:r>
          </a:p>
        </p:txBody>
      </p:sp>
      <p:pic>
        <p:nvPicPr>
          <p:cNvPr id="28" name="Picture 27">
            <a:extLst>
              <a:ext uri="{FF2B5EF4-FFF2-40B4-BE49-F238E27FC236}">
                <a16:creationId xmlns="" xmlns:a16="http://schemas.microsoft.com/office/drawing/2014/main" id="{4F444725-4F7F-C747-A3B6-C529DA5D35E3}"/>
              </a:ext>
            </a:extLst>
          </p:cNvPr>
          <p:cNvPicPr>
            <a:picLocks noChangeAspect="1"/>
          </p:cNvPicPr>
          <p:nvPr/>
        </p:nvPicPr>
        <p:blipFill>
          <a:blip r:embed="rId3"/>
          <a:stretch>
            <a:fillRect/>
          </a:stretch>
        </p:blipFill>
        <p:spPr>
          <a:xfrm>
            <a:off x="39992848" y="-21129178"/>
            <a:ext cx="9265295" cy="5754236"/>
          </a:xfrm>
          <a:prstGeom prst="rect">
            <a:avLst/>
          </a:prstGeom>
        </p:spPr>
      </p:pic>
      <p:sp>
        <p:nvSpPr>
          <p:cNvPr id="29" name="Retângulo 5">
            <a:extLst>
              <a:ext uri="{FF2B5EF4-FFF2-40B4-BE49-F238E27FC236}">
                <a16:creationId xmlns="" xmlns:a16="http://schemas.microsoft.com/office/drawing/2014/main" id="{3112FCF2-8A46-B54C-820C-CD6C0FEC6294}"/>
              </a:ext>
            </a:extLst>
          </p:cNvPr>
          <p:cNvSpPr/>
          <p:nvPr/>
        </p:nvSpPr>
        <p:spPr>
          <a:xfrm>
            <a:off x="1875569" y="-16210083"/>
            <a:ext cx="47916912" cy="5565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193" b="1" dirty="0">
                <a:solidFill>
                  <a:srgbClr val="DA9700"/>
                </a:solidFill>
                <a:latin typeface="+mj-lt"/>
              </a:rPr>
              <a:t>PREVALENCE AND SEVERITY OF DIABETIC RETINOPATHY IN CAMPO GRANDE, BRAZIL</a:t>
            </a:r>
            <a:endParaRPr lang="pt-BR" sz="9193" b="1" dirty="0">
              <a:solidFill>
                <a:srgbClr val="DA9700"/>
              </a:solidFill>
              <a:latin typeface="+mj-lt"/>
            </a:endParaRPr>
          </a:p>
        </p:txBody>
      </p:sp>
      <p:sp>
        <p:nvSpPr>
          <p:cNvPr id="16" name="TextBox 15">
            <a:extLst>
              <a:ext uri="{FF2B5EF4-FFF2-40B4-BE49-F238E27FC236}">
                <a16:creationId xmlns="" xmlns:a16="http://schemas.microsoft.com/office/drawing/2014/main" id="{47EB55FD-B3BF-1A4A-BE98-09AB7647D26A}"/>
              </a:ext>
            </a:extLst>
          </p:cNvPr>
          <p:cNvSpPr txBox="1"/>
          <p:nvPr/>
        </p:nvSpPr>
        <p:spPr>
          <a:xfrm>
            <a:off x="1510328" y="36892797"/>
            <a:ext cx="23673468" cy="799771"/>
          </a:xfrm>
          <a:prstGeom prst="rect">
            <a:avLst/>
          </a:prstGeom>
          <a:noFill/>
        </p:spPr>
        <p:txBody>
          <a:bodyPr wrap="none" rtlCol="0">
            <a:spAutoFit/>
          </a:bodyPr>
          <a:lstStyle/>
          <a:p>
            <a:r>
              <a:rPr lang="en-US" sz="4597" dirty="0"/>
              <a:t>Picture </a:t>
            </a:r>
            <a:r>
              <a:rPr lang="en-US" sz="4597" dirty="0"/>
              <a:t>1: </a:t>
            </a:r>
            <a:r>
              <a:rPr lang="en-US" sz="4597" dirty="0"/>
              <a:t>Diabetic Retinopathy Prevention Program </a:t>
            </a:r>
            <a:r>
              <a:rPr lang="mr-IN" sz="4597" dirty="0"/>
              <a:t>–</a:t>
            </a:r>
            <a:r>
              <a:rPr lang="en-US" sz="4597" dirty="0"/>
              <a:t> S</a:t>
            </a:r>
            <a:r>
              <a:rPr lang="en-US" sz="4597" dirty="0"/>
              <a:t>ão </a:t>
            </a:r>
            <a:r>
              <a:rPr lang="en-US" sz="4597" dirty="0" err="1"/>
              <a:t>Julião</a:t>
            </a:r>
            <a:r>
              <a:rPr lang="en-US" sz="4597" dirty="0"/>
              <a:t> Hospital, Campo Grande</a:t>
            </a:r>
            <a:endParaRPr lang="en-US" sz="4597" dirty="0"/>
          </a:p>
        </p:txBody>
      </p:sp>
      <p:sp>
        <p:nvSpPr>
          <p:cNvPr id="17" name="TextBox 16">
            <a:extLst>
              <a:ext uri="{FF2B5EF4-FFF2-40B4-BE49-F238E27FC236}">
                <a16:creationId xmlns="" xmlns:a16="http://schemas.microsoft.com/office/drawing/2014/main" id="{3176E37D-D2E1-8D4E-A125-DF38FDB14597}"/>
              </a:ext>
            </a:extLst>
          </p:cNvPr>
          <p:cNvSpPr txBox="1"/>
          <p:nvPr/>
        </p:nvSpPr>
        <p:spPr>
          <a:xfrm>
            <a:off x="2784918" y="28628082"/>
            <a:ext cx="976549" cy="728982"/>
          </a:xfrm>
          <a:prstGeom prst="rect">
            <a:avLst/>
          </a:prstGeom>
          <a:noFill/>
        </p:spPr>
        <p:txBody>
          <a:bodyPr wrap="none" rtlCol="0">
            <a:spAutoFit/>
          </a:bodyPr>
          <a:lstStyle/>
          <a:p>
            <a:r>
              <a:rPr lang="en-US" sz="4137" dirty="0">
                <a:solidFill>
                  <a:schemeClr val="bg1"/>
                </a:solidFill>
              </a:rPr>
              <a:t>OD</a:t>
            </a:r>
          </a:p>
        </p:txBody>
      </p:sp>
      <p:sp>
        <p:nvSpPr>
          <p:cNvPr id="35" name="TextBox 34">
            <a:extLst>
              <a:ext uri="{FF2B5EF4-FFF2-40B4-BE49-F238E27FC236}">
                <a16:creationId xmlns="" xmlns:a16="http://schemas.microsoft.com/office/drawing/2014/main" id="{073CB737-26F8-2D42-8F80-2660483DCE2A}"/>
              </a:ext>
            </a:extLst>
          </p:cNvPr>
          <p:cNvSpPr txBox="1"/>
          <p:nvPr/>
        </p:nvSpPr>
        <p:spPr>
          <a:xfrm>
            <a:off x="13277840" y="28650005"/>
            <a:ext cx="925253" cy="728982"/>
          </a:xfrm>
          <a:prstGeom prst="rect">
            <a:avLst/>
          </a:prstGeom>
          <a:noFill/>
        </p:spPr>
        <p:txBody>
          <a:bodyPr wrap="none" rtlCol="0">
            <a:spAutoFit/>
          </a:bodyPr>
          <a:lstStyle/>
          <a:p>
            <a:r>
              <a:rPr lang="en-US" sz="4137" dirty="0">
                <a:solidFill>
                  <a:schemeClr val="bg1"/>
                </a:solidFill>
              </a:rPr>
              <a:t>OE</a:t>
            </a:r>
          </a:p>
        </p:txBody>
      </p:sp>
      <p:sp>
        <p:nvSpPr>
          <p:cNvPr id="36" name="TextBox 35">
            <a:extLst>
              <a:ext uri="{FF2B5EF4-FFF2-40B4-BE49-F238E27FC236}">
                <a16:creationId xmlns="" xmlns:a16="http://schemas.microsoft.com/office/drawing/2014/main" id="{5D723D12-F528-F842-9F58-2C05895C6000}"/>
              </a:ext>
            </a:extLst>
          </p:cNvPr>
          <p:cNvSpPr txBox="1"/>
          <p:nvPr/>
        </p:nvSpPr>
        <p:spPr>
          <a:xfrm>
            <a:off x="29106479" y="-10163087"/>
            <a:ext cx="976549" cy="728982"/>
          </a:xfrm>
          <a:prstGeom prst="rect">
            <a:avLst/>
          </a:prstGeom>
          <a:noFill/>
        </p:spPr>
        <p:txBody>
          <a:bodyPr wrap="none" rtlCol="0">
            <a:spAutoFit/>
          </a:bodyPr>
          <a:lstStyle/>
          <a:p>
            <a:r>
              <a:rPr lang="en-US" sz="4137" dirty="0">
                <a:solidFill>
                  <a:schemeClr val="bg1"/>
                </a:solidFill>
              </a:rPr>
              <a:t>OD</a:t>
            </a:r>
          </a:p>
        </p:txBody>
      </p:sp>
      <p:sp>
        <p:nvSpPr>
          <p:cNvPr id="38" name="TextBox 37">
            <a:extLst>
              <a:ext uri="{FF2B5EF4-FFF2-40B4-BE49-F238E27FC236}">
                <a16:creationId xmlns="" xmlns:a16="http://schemas.microsoft.com/office/drawing/2014/main" id="{ECA9B305-231A-7E48-AB8E-1D50990AAA5C}"/>
              </a:ext>
            </a:extLst>
          </p:cNvPr>
          <p:cNvSpPr txBox="1"/>
          <p:nvPr/>
        </p:nvSpPr>
        <p:spPr>
          <a:xfrm>
            <a:off x="29106478" y="1738501"/>
            <a:ext cx="925253" cy="728982"/>
          </a:xfrm>
          <a:prstGeom prst="rect">
            <a:avLst/>
          </a:prstGeom>
          <a:noFill/>
        </p:spPr>
        <p:txBody>
          <a:bodyPr wrap="none" rtlCol="0">
            <a:spAutoFit/>
          </a:bodyPr>
          <a:lstStyle/>
          <a:p>
            <a:r>
              <a:rPr lang="en-US" sz="4137" dirty="0">
                <a:solidFill>
                  <a:schemeClr val="bg1"/>
                </a:solidFill>
              </a:rPr>
              <a:t>OE</a:t>
            </a:r>
          </a:p>
        </p:txBody>
      </p:sp>
      <p:sp>
        <p:nvSpPr>
          <p:cNvPr id="39" name="TextBox 38">
            <a:extLst>
              <a:ext uri="{FF2B5EF4-FFF2-40B4-BE49-F238E27FC236}">
                <a16:creationId xmlns="" xmlns:a16="http://schemas.microsoft.com/office/drawing/2014/main" id="{06337026-F3D4-E248-8898-DA8D21D5A0D7}"/>
              </a:ext>
            </a:extLst>
          </p:cNvPr>
          <p:cNvSpPr txBox="1"/>
          <p:nvPr/>
        </p:nvSpPr>
        <p:spPr>
          <a:xfrm>
            <a:off x="28937274" y="-5618907"/>
            <a:ext cx="3098925" cy="728982"/>
          </a:xfrm>
          <a:prstGeom prst="rect">
            <a:avLst/>
          </a:prstGeom>
          <a:noFill/>
        </p:spPr>
        <p:txBody>
          <a:bodyPr wrap="none" rtlCol="0">
            <a:spAutoFit/>
          </a:bodyPr>
          <a:lstStyle/>
          <a:p>
            <a:r>
              <a:rPr lang="en-US" sz="4137" dirty="0" err="1">
                <a:solidFill>
                  <a:schemeClr val="bg1"/>
                </a:solidFill>
              </a:rPr>
              <a:t>Visita</a:t>
            </a:r>
            <a:r>
              <a:rPr lang="en-US" sz="4137" dirty="0">
                <a:solidFill>
                  <a:schemeClr val="bg1"/>
                </a:solidFill>
              </a:rPr>
              <a:t> </a:t>
            </a:r>
            <a:r>
              <a:rPr lang="en-US" sz="4137" dirty="0" err="1">
                <a:solidFill>
                  <a:schemeClr val="bg1"/>
                </a:solidFill>
              </a:rPr>
              <a:t>inicial</a:t>
            </a:r>
            <a:endParaRPr lang="en-US" sz="4137" dirty="0">
              <a:solidFill>
                <a:schemeClr val="bg1"/>
              </a:solidFill>
            </a:endParaRPr>
          </a:p>
        </p:txBody>
      </p:sp>
      <p:sp>
        <p:nvSpPr>
          <p:cNvPr id="40" name="TextBox 39">
            <a:extLst>
              <a:ext uri="{FF2B5EF4-FFF2-40B4-BE49-F238E27FC236}">
                <a16:creationId xmlns="" xmlns:a16="http://schemas.microsoft.com/office/drawing/2014/main" id="{B55820E8-714E-C34A-8C39-DF62207EFA15}"/>
              </a:ext>
            </a:extLst>
          </p:cNvPr>
          <p:cNvSpPr txBox="1"/>
          <p:nvPr/>
        </p:nvSpPr>
        <p:spPr>
          <a:xfrm>
            <a:off x="28937274" y="6330960"/>
            <a:ext cx="3098925" cy="728982"/>
          </a:xfrm>
          <a:prstGeom prst="rect">
            <a:avLst/>
          </a:prstGeom>
          <a:noFill/>
        </p:spPr>
        <p:txBody>
          <a:bodyPr wrap="none" rtlCol="0">
            <a:spAutoFit/>
          </a:bodyPr>
          <a:lstStyle/>
          <a:p>
            <a:r>
              <a:rPr lang="en-US" sz="4137" dirty="0" err="1">
                <a:solidFill>
                  <a:schemeClr val="bg1"/>
                </a:solidFill>
              </a:rPr>
              <a:t>Visita</a:t>
            </a:r>
            <a:r>
              <a:rPr lang="en-US" sz="4137" dirty="0">
                <a:solidFill>
                  <a:schemeClr val="bg1"/>
                </a:solidFill>
              </a:rPr>
              <a:t> </a:t>
            </a:r>
            <a:r>
              <a:rPr lang="en-US" sz="4137" dirty="0" err="1">
                <a:solidFill>
                  <a:schemeClr val="bg1"/>
                </a:solidFill>
              </a:rPr>
              <a:t>inicial</a:t>
            </a:r>
            <a:endParaRPr lang="en-US" sz="4137" dirty="0">
              <a:solidFill>
                <a:schemeClr val="bg1"/>
              </a:solidFill>
            </a:endParaRPr>
          </a:p>
        </p:txBody>
      </p:sp>
      <p:sp>
        <p:nvSpPr>
          <p:cNvPr id="42" name="TextBox 41">
            <a:extLst>
              <a:ext uri="{FF2B5EF4-FFF2-40B4-BE49-F238E27FC236}">
                <a16:creationId xmlns="" xmlns:a16="http://schemas.microsoft.com/office/drawing/2014/main" id="{C749F4FB-F0F2-814F-863D-1CA6B6D636CD}"/>
              </a:ext>
            </a:extLst>
          </p:cNvPr>
          <p:cNvSpPr txBox="1"/>
          <p:nvPr/>
        </p:nvSpPr>
        <p:spPr>
          <a:xfrm>
            <a:off x="28911337" y="192688"/>
            <a:ext cx="2367956" cy="728982"/>
          </a:xfrm>
          <a:prstGeom prst="rect">
            <a:avLst/>
          </a:prstGeom>
          <a:noFill/>
        </p:spPr>
        <p:txBody>
          <a:bodyPr wrap="none" rtlCol="0">
            <a:spAutoFit/>
          </a:bodyPr>
          <a:lstStyle/>
          <a:p>
            <a:r>
              <a:rPr lang="en-US" sz="4137" dirty="0">
                <a:solidFill>
                  <a:schemeClr val="bg1"/>
                </a:solidFill>
              </a:rPr>
              <a:t>48 </a:t>
            </a:r>
            <a:r>
              <a:rPr lang="en-US" sz="4137" dirty="0" err="1">
                <a:solidFill>
                  <a:schemeClr val="bg1"/>
                </a:solidFill>
              </a:rPr>
              <a:t>meses</a:t>
            </a:r>
            <a:endParaRPr lang="en-US" sz="4137" dirty="0">
              <a:solidFill>
                <a:schemeClr val="bg1"/>
              </a:solidFill>
            </a:endParaRPr>
          </a:p>
        </p:txBody>
      </p:sp>
      <p:sp>
        <p:nvSpPr>
          <p:cNvPr id="43" name="TextBox 42">
            <a:extLst>
              <a:ext uri="{FF2B5EF4-FFF2-40B4-BE49-F238E27FC236}">
                <a16:creationId xmlns="" xmlns:a16="http://schemas.microsoft.com/office/drawing/2014/main" id="{6E4C50AB-DF88-6843-B1F9-9971E2B5989D}"/>
              </a:ext>
            </a:extLst>
          </p:cNvPr>
          <p:cNvSpPr txBox="1"/>
          <p:nvPr/>
        </p:nvSpPr>
        <p:spPr>
          <a:xfrm>
            <a:off x="28911335" y="12001839"/>
            <a:ext cx="2367956" cy="728982"/>
          </a:xfrm>
          <a:prstGeom prst="rect">
            <a:avLst/>
          </a:prstGeom>
          <a:noFill/>
        </p:spPr>
        <p:txBody>
          <a:bodyPr wrap="none" rtlCol="0">
            <a:spAutoFit/>
          </a:bodyPr>
          <a:lstStyle/>
          <a:p>
            <a:r>
              <a:rPr lang="en-US" sz="4137" dirty="0">
                <a:solidFill>
                  <a:schemeClr val="bg1"/>
                </a:solidFill>
              </a:rPr>
              <a:t>48 </a:t>
            </a:r>
            <a:r>
              <a:rPr lang="en-US" sz="4137" dirty="0" err="1">
                <a:solidFill>
                  <a:schemeClr val="bg1"/>
                </a:solidFill>
              </a:rPr>
              <a:t>meses</a:t>
            </a:r>
            <a:endParaRPr lang="en-US" sz="4137" dirty="0">
              <a:solidFill>
                <a:schemeClr val="bg1"/>
              </a:solidFill>
            </a:endParaRPr>
          </a:p>
        </p:txBody>
      </p:sp>
      <p:sp>
        <p:nvSpPr>
          <p:cNvPr id="32" name="Retângulo 31"/>
          <p:cNvSpPr/>
          <p:nvPr/>
        </p:nvSpPr>
        <p:spPr>
          <a:xfrm>
            <a:off x="1432408" y="9179848"/>
            <a:ext cx="23535021" cy="18201136"/>
          </a:xfrm>
          <a:prstGeom prst="rect">
            <a:avLst/>
          </a:prstGeom>
        </p:spPr>
        <p:txBody>
          <a:bodyPr wrap="square">
            <a:spAutoFit/>
          </a:bodyPr>
          <a:lstStyle/>
          <a:p>
            <a:r>
              <a:rPr lang="en-US" sz="6895" dirty="0"/>
              <a:t>Among the participants, 111 (59.7%) were female and 75 (40.3%) were male. </a:t>
            </a:r>
            <a:r>
              <a:rPr lang="en-US" sz="6895" dirty="0"/>
              <a:t>The mean (</a:t>
            </a:r>
            <a:r>
              <a:rPr lang="en-US" sz="6895" dirty="0" smtClean="0"/>
              <a:t>SD) </a:t>
            </a:r>
            <a:r>
              <a:rPr lang="en-US" sz="6895" dirty="0"/>
              <a:t>age was </a:t>
            </a:r>
            <a:r>
              <a:rPr lang="en-US" sz="6895" dirty="0" smtClean="0"/>
              <a:t>61.62 (11,96) </a:t>
            </a:r>
            <a:r>
              <a:rPr lang="en-US" sz="6895" dirty="0"/>
              <a:t>years, and the mean </a:t>
            </a:r>
            <a:r>
              <a:rPr lang="en-US" sz="6895"/>
              <a:t>(</a:t>
            </a:r>
            <a:r>
              <a:rPr lang="en-US" sz="6895" smtClean="0"/>
              <a:t>SD) duration </a:t>
            </a:r>
            <a:r>
              <a:rPr lang="en-US" sz="6895" dirty="0"/>
              <a:t>of DM was </a:t>
            </a:r>
            <a:r>
              <a:rPr lang="en-US" sz="6895"/>
              <a:t>14.47 </a:t>
            </a:r>
            <a:r>
              <a:rPr lang="en-US" sz="6895" smtClean="0"/>
              <a:t> (9,24) years</a:t>
            </a:r>
            <a:r>
              <a:rPr lang="en-US" sz="6895" dirty="0"/>
              <a:t>. </a:t>
            </a:r>
            <a:r>
              <a:rPr lang="en-US" sz="6895" dirty="0"/>
              <a:t>Diabetic retinopathy was present in 80,74% of the sample. </a:t>
            </a:r>
            <a:endParaRPr lang="en-US" sz="6895" dirty="0"/>
          </a:p>
          <a:p>
            <a:r>
              <a:rPr lang="en-US" sz="6895" dirty="0"/>
              <a:t>The </a:t>
            </a:r>
            <a:r>
              <a:rPr lang="en-US" sz="6895" dirty="0"/>
              <a:t>prevalence of DR increased from 60,57% at 5 years of diabetes onset to 88,23% after 15 years of Diabetes. Severe stages of DR were detected in 43 (65,15%) patients with insulin dependent DM and 23 (34,85%) with non-insulin dependent DM.</a:t>
            </a:r>
            <a:endParaRPr lang="pt-BR" sz="6895" dirty="0"/>
          </a:p>
          <a:p>
            <a:r>
              <a:rPr lang="en-US" sz="6895" dirty="0"/>
              <a:t>Sight-threatening retinopathy requiring laser therapy was present in 59 (32,24%) patients. Proliferative DR stages requiring </a:t>
            </a:r>
            <a:r>
              <a:rPr lang="en-US" sz="6895" dirty="0" err="1"/>
              <a:t>vitreoretinal</a:t>
            </a:r>
            <a:r>
              <a:rPr lang="en-US" sz="6895" dirty="0"/>
              <a:t> surgery was present in 26 (14,20%). Of the subjects requiring laser therapy or </a:t>
            </a:r>
            <a:r>
              <a:rPr lang="en-US" sz="6895" dirty="0" err="1"/>
              <a:t>vitreoretinal</a:t>
            </a:r>
            <a:r>
              <a:rPr lang="en-US" sz="6895" dirty="0"/>
              <a:t> surgery,  20 (28,16%) had been submitted to previous laser sessions. </a:t>
            </a:r>
            <a:endParaRPr lang="pt-BR" sz="6895" dirty="0"/>
          </a:p>
          <a:p>
            <a:endParaRPr lang="pt-BR" sz="7355" dirty="0"/>
          </a:p>
        </p:txBody>
      </p:sp>
      <p:sp>
        <p:nvSpPr>
          <p:cNvPr id="33" name="Retângulo 32"/>
          <p:cNvSpPr/>
          <p:nvPr/>
        </p:nvSpPr>
        <p:spPr>
          <a:xfrm>
            <a:off x="1510328" y="7405113"/>
            <a:ext cx="23077944" cy="18288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pt-BR" sz="5587" b="1" dirty="0">
                <a:solidFill>
                  <a:srgbClr val="DA9700"/>
                </a:solidFill>
                <a:latin typeface="+mj-lt"/>
              </a:rPr>
              <a:t>                                </a:t>
            </a:r>
            <a:r>
              <a:rPr lang="pt-BR" sz="9193" b="1" dirty="0">
                <a:solidFill>
                  <a:srgbClr val="DA9700"/>
                </a:solidFill>
                <a:latin typeface="+mj-lt"/>
              </a:rPr>
              <a:t>RESULTS</a:t>
            </a:r>
            <a:endParaRPr lang="pt-BR" sz="9193" b="1" dirty="0">
              <a:solidFill>
                <a:srgbClr val="DA9700"/>
              </a:solidFill>
              <a:latin typeface="+mj-lt"/>
            </a:endParaRPr>
          </a:p>
        </p:txBody>
      </p:sp>
      <p:pic>
        <p:nvPicPr>
          <p:cNvPr id="7" name="Image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4805873" y="27234409"/>
            <a:ext cx="11038155" cy="8278616"/>
          </a:xfrm>
          <a:prstGeom prst="rect">
            <a:avLst/>
          </a:prstGeom>
        </p:spPr>
      </p:pic>
      <p:sp>
        <p:nvSpPr>
          <p:cNvPr id="44" name="Retângulo 43"/>
          <p:cNvSpPr/>
          <p:nvPr/>
        </p:nvSpPr>
        <p:spPr>
          <a:xfrm>
            <a:off x="1618220" y="38058632"/>
            <a:ext cx="23077944" cy="18288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pt-BR" sz="5587" b="1" dirty="0">
                <a:solidFill>
                  <a:srgbClr val="DA9700"/>
                </a:solidFill>
                <a:latin typeface="+mj-lt"/>
              </a:rPr>
              <a:t>                             </a:t>
            </a:r>
            <a:r>
              <a:rPr lang="pt-BR" sz="5587" b="1" dirty="0">
                <a:solidFill>
                  <a:srgbClr val="DA9700"/>
                </a:solidFill>
                <a:latin typeface="+mj-lt"/>
              </a:rPr>
              <a:t>        </a:t>
            </a:r>
            <a:r>
              <a:rPr lang="pt-BR" sz="9193" b="1" dirty="0" err="1">
                <a:solidFill>
                  <a:srgbClr val="DA9700"/>
                </a:solidFill>
                <a:latin typeface="+mj-lt"/>
              </a:rPr>
              <a:t>Graphics</a:t>
            </a:r>
            <a:endParaRPr lang="pt-BR" sz="9193" b="1" dirty="0">
              <a:solidFill>
                <a:srgbClr val="DA9700"/>
              </a:solidFill>
              <a:latin typeface="+mj-lt"/>
            </a:endParaRPr>
          </a:p>
        </p:txBody>
      </p:sp>
      <p:graphicFrame>
        <p:nvGraphicFramePr>
          <p:cNvPr id="45" name="Gráfico 44"/>
          <p:cNvGraphicFramePr/>
          <p:nvPr>
            <p:extLst>
              <p:ext uri="{D42A27DB-BD31-4B8C-83A1-F6EECF244321}">
                <p14:modId xmlns:p14="http://schemas.microsoft.com/office/powerpoint/2010/main" val="524897797"/>
              </p:ext>
            </p:extLst>
          </p:nvPr>
        </p:nvGraphicFramePr>
        <p:xfrm>
          <a:off x="6116492" y="40027390"/>
          <a:ext cx="11253504" cy="9865006"/>
        </p:xfrm>
        <a:graphic>
          <a:graphicData uri="http://schemas.openxmlformats.org/drawingml/2006/chart">
            <c:chart xmlns:c="http://schemas.openxmlformats.org/drawingml/2006/chart" xmlns:r="http://schemas.openxmlformats.org/officeDocument/2006/relationships" r:id="rId5"/>
          </a:graphicData>
        </a:graphic>
      </p:graphicFrame>
      <p:sp>
        <p:nvSpPr>
          <p:cNvPr id="12" name="Retângulo 11"/>
          <p:cNvSpPr/>
          <p:nvPr/>
        </p:nvSpPr>
        <p:spPr>
          <a:xfrm>
            <a:off x="26035506" y="31187130"/>
            <a:ext cx="22811986" cy="8580811"/>
          </a:xfrm>
          <a:prstGeom prst="rect">
            <a:avLst/>
          </a:prstGeom>
        </p:spPr>
        <p:txBody>
          <a:bodyPr wrap="square">
            <a:spAutoFit/>
          </a:bodyPr>
          <a:lstStyle/>
          <a:p>
            <a:r>
              <a:rPr lang="en-US" sz="6895" dirty="0">
                <a:latin typeface="Georgia" charset="0"/>
                <a:ea typeface="Georgia" charset="0"/>
                <a:cs typeface="Georgia" charset="0"/>
              </a:rPr>
              <a:t>In Brazil, it is estimated that blindness among diabetic patients reaches a prevalence of 4.8%. In our study, DR was present in approximately 80% of the patients. This high frequency emphasis the need to screen patients with DM for the detection of DR in the diagnosis of diabetes. Early recognition through screening prevention program followed by treatment assistance allows to reduce social and financial losses in public health system. </a:t>
            </a:r>
            <a:endParaRPr lang="pt-BR" sz="6895" dirty="0">
              <a:latin typeface="Georgia" charset="0"/>
              <a:ea typeface="Georgia" charset="0"/>
              <a:cs typeface="Georgia" charset="0"/>
            </a:endParaRPr>
          </a:p>
        </p:txBody>
      </p:sp>
      <p:sp>
        <p:nvSpPr>
          <p:cNvPr id="48" name="Retângulo 47"/>
          <p:cNvSpPr/>
          <p:nvPr/>
        </p:nvSpPr>
        <p:spPr>
          <a:xfrm>
            <a:off x="1050443" y="-21526955"/>
            <a:ext cx="48295315" cy="720983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9193" b="1" dirty="0">
              <a:solidFill>
                <a:srgbClr val="DA9700"/>
              </a:solidFill>
              <a:latin typeface="+mj-lt"/>
            </a:endParaRPr>
          </a:p>
        </p:txBody>
      </p:sp>
      <p:graphicFrame>
        <p:nvGraphicFramePr>
          <p:cNvPr id="26" name="Gráfico 25"/>
          <p:cNvGraphicFramePr/>
          <p:nvPr>
            <p:extLst>
              <p:ext uri="{D42A27DB-BD31-4B8C-83A1-F6EECF244321}">
                <p14:modId xmlns:p14="http://schemas.microsoft.com/office/powerpoint/2010/main" val="2122533302"/>
              </p:ext>
            </p:extLst>
          </p:nvPr>
        </p:nvGraphicFramePr>
        <p:xfrm>
          <a:off x="28044793" y="19092743"/>
          <a:ext cx="16424574" cy="961601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2" name="Gráfico 51"/>
          <p:cNvGraphicFramePr/>
          <p:nvPr>
            <p:extLst>
              <p:ext uri="{D42A27DB-BD31-4B8C-83A1-F6EECF244321}">
                <p14:modId xmlns:p14="http://schemas.microsoft.com/office/powerpoint/2010/main" val="1331365439"/>
              </p:ext>
            </p:extLst>
          </p:nvPr>
        </p:nvGraphicFramePr>
        <p:xfrm>
          <a:off x="26108479" y="-10502738"/>
          <a:ext cx="21280082" cy="12665650"/>
        </p:xfrm>
        <a:graphic>
          <a:graphicData uri="http://schemas.openxmlformats.org/drawingml/2006/chart">
            <c:chart xmlns:c="http://schemas.openxmlformats.org/drawingml/2006/chart" xmlns:r="http://schemas.openxmlformats.org/officeDocument/2006/relationships" r:id="rId7"/>
          </a:graphicData>
        </a:graphic>
      </p:graphicFrame>
      <p:pic>
        <p:nvPicPr>
          <p:cNvPr id="55" name="Imagem 5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18220" y="26271268"/>
            <a:ext cx="14183387" cy="10637539"/>
          </a:xfrm>
          <a:prstGeom prst="rect">
            <a:avLst/>
          </a:prstGeom>
        </p:spPr>
      </p:pic>
      <p:sp>
        <p:nvSpPr>
          <p:cNvPr id="34" name="CaixaDeTexto 33"/>
          <p:cNvSpPr txBox="1"/>
          <p:nvPr/>
        </p:nvSpPr>
        <p:spPr>
          <a:xfrm>
            <a:off x="37175885" y="22868504"/>
            <a:ext cx="2816961" cy="584775"/>
          </a:xfrm>
          <a:prstGeom prst="rect">
            <a:avLst/>
          </a:prstGeom>
          <a:noFill/>
        </p:spPr>
        <p:txBody>
          <a:bodyPr wrap="square" rtlCol="0">
            <a:spAutoFit/>
          </a:bodyPr>
          <a:lstStyle/>
          <a:p>
            <a:r>
              <a:rPr lang="pt-BR" sz="3200" dirty="0">
                <a:latin typeface="Mangal" charset="0"/>
                <a:ea typeface="Mangal" charset="0"/>
                <a:cs typeface="Mangal" charset="0"/>
              </a:rPr>
              <a:t>65,15%</a:t>
            </a:r>
          </a:p>
        </p:txBody>
      </p:sp>
      <p:sp>
        <p:nvSpPr>
          <p:cNvPr id="56" name="CaixaDeTexto 55"/>
          <p:cNvSpPr txBox="1"/>
          <p:nvPr/>
        </p:nvSpPr>
        <p:spPr>
          <a:xfrm>
            <a:off x="32700952" y="21934978"/>
            <a:ext cx="2816961" cy="584775"/>
          </a:xfrm>
          <a:prstGeom prst="rect">
            <a:avLst/>
          </a:prstGeom>
          <a:noFill/>
        </p:spPr>
        <p:txBody>
          <a:bodyPr wrap="square" rtlCol="0">
            <a:spAutoFit/>
          </a:bodyPr>
          <a:lstStyle/>
          <a:p>
            <a:r>
              <a:rPr lang="pt-BR" sz="3200" dirty="0">
                <a:latin typeface="Mangal" charset="0"/>
                <a:ea typeface="Mangal" charset="0"/>
                <a:cs typeface="Mangal" charset="0"/>
              </a:rPr>
              <a:t>34,85%</a:t>
            </a:r>
          </a:p>
        </p:txBody>
      </p:sp>
      <p:graphicFrame>
        <p:nvGraphicFramePr>
          <p:cNvPr id="59" name="Gráfico 58"/>
          <p:cNvGraphicFramePr/>
          <p:nvPr>
            <p:extLst>
              <p:ext uri="{D42A27DB-BD31-4B8C-83A1-F6EECF244321}">
                <p14:modId xmlns:p14="http://schemas.microsoft.com/office/powerpoint/2010/main" val="596170911"/>
              </p:ext>
            </p:extLst>
          </p:nvPr>
        </p:nvGraphicFramePr>
        <p:xfrm>
          <a:off x="26306504" y="3503568"/>
          <a:ext cx="22076390" cy="14040043"/>
        </p:xfrm>
        <a:graphic>
          <a:graphicData uri="http://schemas.openxmlformats.org/drawingml/2006/chart">
            <c:chart xmlns:c="http://schemas.openxmlformats.org/drawingml/2006/chart" xmlns:r="http://schemas.openxmlformats.org/officeDocument/2006/relationships" r:id="rId9"/>
          </a:graphicData>
        </a:graphic>
      </p:graphicFrame>
      <p:pic>
        <p:nvPicPr>
          <p:cNvPr id="60" name="Imagem 59"/>
          <p:cNvPicPr>
            <a:picLocks noChangeAspect="1"/>
          </p:cNvPicPr>
          <p:nvPr/>
        </p:nvPicPr>
        <p:blipFill rotWithShape="1">
          <a:blip r:embed="rId10">
            <a:extLst>
              <a:ext uri="{28A0092B-C50C-407E-A947-70E740481C1C}">
                <a14:useLocalDpi xmlns:a14="http://schemas.microsoft.com/office/drawing/2010/main" val="0"/>
              </a:ext>
            </a:extLst>
          </a:blip>
          <a:srcRect l="25905" t="14573" r="5841" b="40185"/>
          <a:stretch/>
        </p:blipFill>
        <p:spPr>
          <a:xfrm>
            <a:off x="1510328" y="-21125591"/>
            <a:ext cx="16289227" cy="6748314"/>
          </a:xfrm>
          <a:prstGeom prst="rect">
            <a:avLst/>
          </a:prstGeom>
        </p:spPr>
      </p:pic>
      <p:pic>
        <p:nvPicPr>
          <p:cNvPr id="61" name="Picture 2" descr="Resultado de imagem para hospital sao juliao">
            <a:extLst>
              <a:ext uri="{FF2B5EF4-FFF2-40B4-BE49-F238E27FC236}">
                <a16:creationId xmlns="" xmlns:a16="http://schemas.microsoft.com/office/drawing/2014/main" id="{5CE69846-AB7F-C741-9B15-452A26DE37AB}"/>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3854721" y="-21277609"/>
            <a:ext cx="28380141" cy="57554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o">
  <a:themeElements>
    <a:clrScheme name="Personalizada 6">
      <a:dk1>
        <a:sysClr val="windowText" lastClr="000000"/>
      </a:dk1>
      <a:lt1>
        <a:sysClr val="window" lastClr="FFFFFF"/>
      </a:lt1>
      <a:dk2>
        <a:srgbClr val="B2D4D8"/>
      </a:dk2>
      <a:lt2>
        <a:srgbClr val="DEDEDE"/>
      </a:lt2>
      <a:accent1>
        <a:srgbClr val="4A8D94"/>
      </a:accent1>
      <a:accent2>
        <a:srgbClr val="D5E8EA"/>
      </a:accent2>
      <a:accent3>
        <a:srgbClr val="A04DA3"/>
      </a:accent3>
      <a:accent4>
        <a:srgbClr val="C4652D"/>
      </a:accent4>
      <a:accent5>
        <a:srgbClr val="8B5D3D"/>
      </a:accent5>
      <a:accent6>
        <a:srgbClr val="5C92B5"/>
      </a:accent6>
      <a:hlink>
        <a:srgbClr val="67AFBD"/>
      </a:hlink>
      <a:folHlink>
        <a:srgbClr val="C2A874"/>
      </a:folHlink>
    </a:clrScheme>
    <a:fontScheme name="Urbano">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o">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spDef>
      <a:spPr>
        <a:solidFill>
          <a:schemeClr val="bg1">
            <a:lumMod val="95000"/>
          </a:schemeClr>
        </a:solidFill>
        <a:ln>
          <a:noFill/>
        </a:ln>
      </a:spPr>
      <a:bodyPr rtlCol="0" anchor="ctr"/>
      <a:lstStyle>
        <a:defPPr algn="ctr">
          <a:defRPr kumimoji="0" sz="1800" b="1" dirty="0" smtClean="0">
            <a:solidFill>
              <a:srgbClr val="146280"/>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5513</TotalTime>
  <Words>556</Words>
  <Application>Microsoft Macintosh PowerPoint</Application>
  <PresentationFormat>Personalizar</PresentationFormat>
  <Paragraphs>41</Paragraphs>
  <Slides>1</Slides>
  <Notes>1</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vt:i4>
      </vt:variant>
    </vt:vector>
  </HeadingPairs>
  <TitlesOfParts>
    <vt:vector size="8" baseType="lpstr">
      <vt:lpstr>Calibri</vt:lpstr>
      <vt:lpstr>Georgia</vt:lpstr>
      <vt:lpstr>Mangal</vt:lpstr>
      <vt:lpstr>Trebuchet MS</vt:lpstr>
      <vt:lpstr>Wingdings 2</vt:lpstr>
      <vt:lpstr>Arial</vt:lpstr>
      <vt:lpstr>Urbano</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ASSOCIAÇÃO ENTRE O POTENCIAL EVOCADO AUDITIVO DE LONGA LATÊNCIA E PARÂMETROS CARDIOVASCULARES</dc:title>
  <dc:creator>USER</dc:creator>
  <cp:lastModifiedBy>Usuário do Microsoft Office</cp:lastModifiedBy>
  <cp:revision>213</cp:revision>
  <cp:lastPrinted>2019-08-24T22:27:54Z</cp:lastPrinted>
  <dcterms:created xsi:type="dcterms:W3CDTF">2014-03-25T00:22:32Z</dcterms:created>
  <dcterms:modified xsi:type="dcterms:W3CDTF">2020-02-03T23:41:29Z</dcterms:modified>
</cp:coreProperties>
</file>