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071100" cy="13677900"/>
  <p:notesSz cx="6858000" cy="9144000"/>
  <p:defaultTextStyle>
    <a:defPPr>
      <a:defRPr lang="pt-BR"/>
    </a:defPPr>
    <a:lvl1pPr algn="l" defTabSz="13573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1pPr>
    <a:lvl2pPr marL="457200" algn="l" defTabSz="13573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2pPr>
    <a:lvl3pPr marL="914400" algn="l" defTabSz="13573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3pPr>
    <a:lvl4pPr marL="1371600" algn="l" defTabSz="13573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4pPr>
    <a:lvl5pPr marL="1828800" algn="l" defTabSz="13573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5pPr>
    <a:lvl6pPr marL="2286000" algn="l" defTabSz="914400" rtl="0" eaLnBrk="1" latinLnBrk="0" hangingPunct="1">
      <a:defRPr sz="2700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6pPr>
    <a:lvl7pPr marL="2743200" algn="l" defTabSz="914400" rtl="0" eaLnBrk="1" latinLnBrk="0" hangingPunct="1">
      <a:defRPr sz="2700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7pPr>
    <a:lvl8pPr marL="3200400" algn="l" defTabSz="914400" rtl="0" eaLnBrk="1" latinLnBrk="0" hangingPunct="1">
      <a:defRPr sz="2700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8pPr>
    <a:lvl9pPr marL="3657600" algn="l" defTabSz="914400" rtl="0" eaLnBrk="1" latinLnBrk="0" hangingPunct="1">
      <a:defRPr sz="2700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08">
          <p15:clr>
            <a:srgbClr val="A4A3A4"/>
          </p15:clr>
        </p15:guide>
        <p15:guide id="2" pos="31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BE5"/>
          </a:solidFill>
        </a:fill>
      </a:tcStyle>
    </a:wholeTbl>
    <a:band2H>
      <a:tcTxStyle/>
      <a:tcStyle>
        <a:tcBdr/>
        <a:fill>
          <a:solidFill>
            <a:srgbClr val="E9EE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ADC"/>
          </a:solidFill>
        </a:fill>
      </a:tcStyle>
    </a:wholeTbl>
    <a:band2H>
      <a:tcTxStyle/>
      <a:tcStyle>
        <a:tcBdr/>
        <a:fill>
          <a:solidFill>
            <a:srgbClr val="E8ED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CFE0"/>
          </a:solidFill>
        </a:fill>
      </a:tcStyle>
    </a:wholeTbl>
    <a:band2H>
      <a:tcTxStyle/>
      <a:tcStyle>
        <a:tcBdr/>
        <a:fill>
          <a:solidFill>
            <a:srgbClr val="F0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BE5"/>
          </a:solidFill>
        </a:fill>
      </a:tcStyle>
    </a:wholeTbl>
    <a:band2H>
      <a:tcTxStyle/>
      <a:tcStyle>
        <a:tcBdr/>
        <a:fill>
          <a:solidFill>
            <a:srgbClr val="E9EE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>
      <p:cViewPr>
        <p:scale>
          <a:sx n="116" d="100"/>
          <a:sy n="116" d="100"/>
        </p:scale>
        <p:origin x="618" y="528"/>
      </p:cViewPr>
      <p:guideLst>
        <p:guide orient="horz" pos="4308"/>
        <p:guide pos="31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Georgia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05305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357313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1pPr>
    <a:lvl2pPr marL="742950" indent="-285750" algn="l" defTabSz="1357313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2pPr>
    <a:lvl3pPr marL="1143000" indent="-228600" algn="l" defTabSz="1357313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3pPr>
    <a:lvl4pPr marL="1600200" indent="-228600" algn="l" defTabSz="1357313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4pPr>
    <a:lvl5pPr marL="2057400" indent="-228600" algn="l" defTabSz="1357313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5pPr>
    <a:lvl6pPr indent="1143000" defTabSz="1357459" latinLnBrk="0">
      <a:defRPr sz="1200">
        <a:latin typeface="+mj-lt"/>
        <a:ea typeface="+mj-ea"/>
        <a:cs typeface="+mj-cs"/>
        <a:sym typeface="Georgia"/>
      </a:defRPr>
    </a:lvl6pPr>
    <a:lvl7pPr indent="1371600" defTabSz="1357459" latinLnBrk="0">
      <a:defRPr sz="1200">
        <a:latin typeface="+mj-lt"/>
        <a:ea typeface="+mj-ea"/>
        <a:cs typeface="+mj-cs"/>
        <a:sym typeface="Georgia"/>
      </a:defRPr>
    </a:lvl7pPr>
    <a:lvl8pPr indent="1600200" defTabSz="1357459" latinLnBrk="0">
      <a:defRPr sz="1200">
        <a:latin typeface="+mj-lt"/>
        <a:ea typeface="+mj-ea"/>
        <a:cs typeface="+mj-cs"/>
        <a:sym typeface="Georgia"/>
      </a:defRPr>
    </a:lvl8pPr>
    <a:lvl9pPr indent="1828800" defTabSz="1357459" latinLnBrk="0">
      <a:defRPr sz="1200">
        <a:latin typeface="+mj-lt"/>
        <a:ea typeface="+mj-ea"/>
        <a:cs typeface="+mj-cs"/>
        <a:sym typeface="Georgi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o Slide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2078-879F-408F-98F7-23751B1EB1A9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o do Título"/>
          <p:cNvSpPr txBox="1">
            <a:spLocks noGrp="1"/>
          </p:cNvSpPr>
          <p:nvPr>
            <p:ph type="title"/>
          </p:nvPr>
        </p:nvSpPr>
        <p:spPr bwMode="auto">
          <a:xfrm>
            <a:off x="1508125" y="1535113"/>
            <a:ext cx="8058150" cy="3327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>
                <a:sym typeface="Trebuchet MS" pitchFamily="34" charset="0"/>
              </a:rPr>
              <a:t>Texto do Título</a:t>
            </a:r>
          </a:p>
        </p:txBody>
      </p:sp>
      <p:sp>
        <p:nvSpPr>
          <p:cNvPr id="1027" name="Nível de Corpo Um…"/>
          <p:cNvSpPr txBox="1">
            <a:spLocks noGrp="1"/>
          </p:cNvSpPr>
          <p:nvPr>
            <p:ph type="body" idx="1"/>
          </p:nvPr>
        </p:nvSpPr>
        <p:spPr bwMode="auto">
          <a:xfrm>
            <a:off x="5621338" y="4862513"/>
            <a:ext cx="3944937" cy="8815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>
                <a:sym typeface="Georgia" pitchFamily="18" charset="0"/>
              </a:rPr>
              <a:t>Nível de Corpo Um</a:t>
            </a:r>
          </a:p>
          <a:p>
            <a:pPr lvl="1"/>
            <a:r>
              <a:rPr lang="pt-BR">
                <a:sym typeface="Georgia" pitchFamily="18" charset="0"/>
              </a:rPr>
              <a:t>Nível de Corpo Dois</a:t>
            </a:r>
          </a:p>
          <a:p>
            <a:pPr lvl="2"/>
            <a:r>
              <a:rPr lang="pt-BR">
                <a:sym typeface="Georgia" pitchFamily="18" charset="0"/>
              </a:rPr>
              <a:t>Nível de Corpo Três</a:t>
            </a:r>
          </a:p>
          <a:p>
            <a:pPr lvl="3"/>
            <a:r>
              <a:rPr lang="pt-BR">
                <a:sym typeface="Georgia" pitchFamily="18" charset="0"/>
              </a:rPr>
              <a:t>Nível de Corpo Quatro</a:t>
            </a:r>
          </a:p>
          <a:p>
            <a:pPr lvl="4"/>
            <a:r>
              <a:rPr lang="pt-BR">
                <a:sym typeface="Georgia" pitchFamily="18" charset="0"/>
              </a:rP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954838" y="12542838"/>
            <a:ext cx="263525" cy="26987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1357459" fontAlgn="auto" hangingPunct="0">
              <a:spcBef>
                <a:spcPts val="0"/>
              </a:spcBef>
              <a:spcAft>
                <a:spcPts val="0"/>
              </a:spcAft>
              <a:defRPr sz="1200" kern="0"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/>
            </a:pPr>
            <a:fld id="{E72747BD-649A-40F7-87A1-ABD1EC27056E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14628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14628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14628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146280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542925" indent="-379413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•"/>
        <a:defRPr sz="4100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1pPr>
      <a:lvl2pPr marL="995363" indent="-384175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▫"/>
        <a:defRPr sz="4100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2pPr>
      <a:lvl3pPr marL="1416050" indent="-369888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●"/>
        <a:defRPr sz="4100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3pPr>
      <a:lvl4pPr marL="1822450" indent="-369888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●"/>
        <a:defRPr sz="4100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4pPr>
      <a:lvl5pPr marL="2162175" indent="-369888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▫"/>
        <a:defRPr sz="4100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5pPr>
      <a:lvl6pPr marL="2530002" marR="0" indent="-41228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4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6pPr>
      <a:lvl7pPr marL="2907340" marR="0" indent="-46381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4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7pPr>
      <a:lvl8pPr marL="3248158" marR="0" indent="-50598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3"/>
        </a:buClr>
        <a:buSzPct val="100000"/>
        <a:buFont typeface="Georgia"/>
        <a:buChar char="◦"/>
        <a:tabLst/>
        <a:defRPr sz="4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8pPr>
      <a:lvl9pPr marL="3584480" marR="0" indent="-53007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3"/>
        </a:buClr>
        <a:buSzPct val="100000"/>
        <a:buFont typeface="Georgia"/>
        <a:buChar char="◦"/>
        <a:tabLst/>
        <a:defRPr sz="4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r" defTabSz="1357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r" defTabSz="1357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r" defTabSz="1357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r" defTabSz="1357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r" defTabSz="1357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r" defTabSz="1357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r" defTabSz="1357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r" defTabSz="1357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r" defTabSz="1357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Agrupar"/>
          <p:cNvGrpSpPr>
            <a:grpSpLocks/>
          </p:cNvGrpSpPr>
          <p:nvPr/>
        </p:nvGrpSpPr>
        <p:grpSpPr bwMode="auto">
          <a:xfrm>
            <a:off x="2227263" y="61738"/>
            <a:ext cx="7267575" cy="1303686"/>
            <a:chOff x="-9184" y="-977999"/>
            <a:chExt cx="7268541" cy="1302953"/>
          </a:xfrm>
        </p:grpSpPr>
        <p:sp>
          <p:nvSpPr>
            <p:cNvPr id="4128" name="Retângulo"/>
            <p:cNvSpPr>
              <a:spLocks noChangeArrowheads="1"/>
            </p:cNvSpPr>
            <p:nvPr/>
          </p:nvSpPr>
          <p:spPr bwMode="auto">
            <a:xfrm>
              <a:off x="206840" y="-500256"/>
              <a:ext cx="6955814" cy="539446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400000"/>
              <a:headEnd/>
              <a:tailEnd/>
            </a:ln>
          </p:spPr>
          <p:txBody>
            <a:bodyPr lIns="45718" tIns="45718" rIns="45718" bIns="45718" anchor="ctr"/>
            <a:lstStyle/>
            <a:p>
              <a:pPr algn="ctr" hangingPunct="0"/>
              <a:endParaRPr lang="pt-BR" sz="1800" b="1">
                <a:solidFill>
                  <a:srgbClr val="146280"/>
                </a:solidFill>
                <a:sym typeface="Arial" charset="0"/>
              </a:endParaRPr>
            </a:p>
          </p:txBody>
        </p:sp>
        <p:sp>
          <p:nvSpPr>
            <p:cNvPr id="4129" name="Sarcoidose na órbita:  relato de caso"/>
            <p:cNvSpPr txBox="1">
              <a:spLocks noChangeArrowheads="1"/>
            </p:cNvSpPr>
            <p:nvPr/>
          </p:nvSpPr>
          <p:spPr bwMode="auto">
            <a:xfrm>
              <a:off x="-9184" y="-977999"/>
              <a:ext cx="7268541" cy="130295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8" tIns="45718" rIns="45718" bIns="45718" anchor="ctr">
              <a:spAutoFit/>
            </a:bodyPr>
            <a:lstStyle/>
            <a:p>
              <a:pPr algn="ctr">
                <a:lnSpc>
                  <a:spcPct val="114000"/>
                </a:lnSpc>
              </a:pPr>
              <a:endParaRPr lang="pt-BR" sz="2400" b="1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14000"/>
                </a:lnSpc>
              </a:pPr>
              <a:r>
                <a:rPr lang="pt-BR" sz="2400" b="1" dirty="0" smtClean="0">
                  <a:solidFill>
                    <a:schemeClr val="tx1"/>
                  </a:solidFill>
                </a:rPr>
                <a:t>METÁSTASE </a:t>
              </a:r>
              <a:r>
                <a:rPr lang="pt-BR" sz="2400" b="1" dirty="0">
                  <a:solidFill>
                    <a:schemeClr val="tx1"/>
                  </a:solidFill>
                </a:rPr>
                <a:t>OCULAR – RELATO DE CASO</a:t>
              </a:r>
              <a:endParaRPr lang="pt-BR" sz="2400" dirty="0">
                <a:solidFill>
                  <a:schemeClr val="tx1"/>
                </a:solidFill>
              </a:endParaRPr>
            </a:p>
            <a:p>
              <a:pPr algn="ctr" hangingPunct="0"/>
              <a:endParaRPr lang="pt-BR" sz="2400" b="1" dirty="0">
                <a:solidFill>
                  <a:srgbClr val="146280"/>
                </a:solidFill>
                <a:sym typeface="Arial" charset="0"/>
              </a:endParaRPr>
            </a:p>
          </p:txBody>
        </p:sp>
      </p:grpSp>
      <p:sp>
        <p:nvSpPr>
          <p:cNvPr id="4098" name="L                    L     Luiza Assed de Souza, Larissa Viana Marques Neves, Martina Mansur Botelho, Ana Clara Vieira de Castro,  Ricardo Kanekadan, José Vital Filho"/>
          <p:cNvSpPr txBox="1">
            <a:spLocks noChangeArrowheads="1"/>
          </p:cNvSpPr>
          <p:nvPr/>
        </p:nvSpPr>
        <p:spPr bwMode="auto">
          <a:xfrm>
            <a:off x="2472336" y="1178744"/>
            <a:ext cx="6954890" cy="40010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8" tIns="45718" rIns="45718" bIns="45718">
            <a:spAutoFit/>
          </a:bodyPr>
          <a:lstStyle/>
          <a:p>
            <a:pPr algn="ctr" hangingPunct="0"/>
            <a:r>
              <a:rPr lang="pt-BR" sz="1000" b="1" dirty="0" smtClean="0">
                <a:solidFill>
                  <a:srgbClr val="404040"/>
                </a:solidFill>
                <a:sym typeface="Arial" charset="0"/>
              </a:rPr>
              <a:t>Caroline </a:t>
            </a:r>
            <a:r>
              <a:rPr lang="pt-BR" sz="1000" b="1" dirty="0" err="1" smtClean="0">
                <a:solidFill>
                  <a:srgbClr val="404040"/>
                </a:solidFill>
                <a:sym typeface="Arial" charset="0"/>
              </a:rPr>
              <a:t>Schiave</a:t>
            </a:r>
            <a:r>
              <a:rPr lang="pt-BR" sz="1000" b="1" dirty="0" smtClean="0">
                <a:solidFill>
                  <a:srgbClr val="404040"/>
                </a:solidFill>
                <a:sym typeface="Arial" charset="0"/>
              </a:rPr>
              <a:t> </a:t>
            </a:r>
            <a:r>
              <a:rPr lang="pt-BR" sz="1000" b="1" dirty="0">
                <a:solidFill>
                  <a:srgbClr val="404040"/>
                </a:solidFill>
                <a:sym typeface="Arial" charset="0"/>
              </a:rPr>
              <a:t>Germano</a:t>
            </a:r>
            <a:r>
              <a:rPr lang="pt-BR" sz="1000" b="1" dirty="0" smtClean="0">
                <a:solidFill>
                  <a:srgbClr val="404040"/>
                </a:solidFill>
                <a:sym typeface="Arial" charset="0"/>
              </a:rPr>
              <a:t>¹, </a:t>
            </a:r>
            <a:r>
              <a:rPr lang="pt-BR" sz="1000" b="1" dirty="0" err="1" smtClean="0">
                <a:solidFill>
                  <a:srgbClr val="404040"/>
                </a:solidFill>
                <a:sym typeface="Arial" charset="0"/>
              </a:rPr>
              <a:t>Livia</a:t>
            </a:r>
            <a:r>
              <a:rPr lang="pt-BR" sz="1000" b="1" dirty="0" smtClean="0">
                <a:solidFill>
                  <a:srgbClr val="404040"/>
                </a:solidFill>
                <a:sym typeface="Arial" charset="0"/>
              </a:rPr>
              <a:t> </a:t>
            </a:r>
            <a:r>
              <a:rPr lang="pt-BR" sz="1000" b="1" dirty="0">
                <a:solidFill>
                  <a:srgbClr val="404040"/>
                </a:solidFill>
                <a:sym typeface="Arial" charset="0"/>
              </a:rPr>
              <a:t>de Andrade Freire¹, </a:t>
            </a:r>
            <a:r>
              <a:rPr lang="pt-BR" sz="1000" b="1" dirty="0" smtClean="0">
                <a:solidFill>
                  <a:srgbClr val="404040"/>
                </a:solidFill>
                <a:sym typeface="Arial" charset="0"/>
              </a:rPr>
              <a:t>Patrícia </a:t>
            </a:r>
            <a:r>
              <a:rPr lang="pt-BR" sz="1000" b="1" dirty="0" err="1" smtClean="0">
                <a:solidFill>
                  <a:srgbClr val="404040"/>
                </a:solidFill>
                <a:sym typeface="Arial" charset="0"/>
              </a:rPr>
              <a:t>Asperti</a:t>
            </a:r>
            <a:r>
              <a:rPr lang="pt-BR" sz="1000" b="1" dirty="0" smtClean="0">
                <a:solidFill>
                  <a:srgbClr val="404040"/>
                </a:solidFill>
                <a:sym typeface="Arial" charset="0"/>
              </a:rPr>
              <a:t> Ottaiano¹</a:t>
            </a:r>
            <a:r>
              <a:rPr lang="pt-BR" sz="1000" b="1" dirty="0">
                <a:solidFill>
                  <a:srgbClr val="404040"/>
                </a:solidFill>
                <a:sym typeface="Arial" charset="0"/>
              </a:rPr>
              <a:t>, </a:t>
            </a:r>
            <a:r>
              <a:rPr lang="pt-BR" sz="1000" b="1" dirty="0" err="1" smtClean="0">
                <a:solidFill>
                  <a:srgbClr val="404040"/>
                </a:solidFill>
                <a:sym typeface="Arial" charset="0"/>
              </a:rPr>
              <a:t>Obidulho</a:t>
            </a:r>
            <a:r>
              <a:rPr lang="pt-BR" sz="1000" b="1" dirty="0" smtClean="0">
                <a:solidFill>
                  <a:srgbClr val="404040"/>
                </a:solidFill>
                <a:sym typeface="Arial" charset="0"/>
              </a:rPr>
              <a:t> </a:t>
            </a:r>
            <a:r>
              <a:rPr lang="pt-BR" sz="1000" b="1" dirty="0" err="1" smtClean="0">
                <a:solidFill>
                  <a:srgbClr val="404040"/>
                </a:solidFill>
                <a:sym typeface="Arial" charset="0"/>
              </a:rPr>
              <a:t>Sakassegawa</a:t>
            </a:r>
            <a:r>
              <a:rPr lang="pt-BR" sz="1000" b="1" dirty="0" smtClean="0">
                <a:solidFill>
                  <a:srgbClr val="404040"/>
                </a:solidFill>
                <a:sym typeface="Arial" charset="0"/>
              </a:rPr>
              <a:t> Naves¹, Taciana Toda</a:t>
            </a:r>
            <a:r>
              <a:rPr lang="pt-BR" sz="1000" b="1" baseline="30000" dirty="0" smtClean="0">
                <a:solidFill>
                  <a:srgbClr val="404040"/>
                </a:solidFill>
                <a:sym typeface="Arial" charset="0"/>
              </a:rPr>
              <a:t>2</a:t>
            </a:r>
            <a:r>
              <a:rPr lang="pt-BR" sz="1000" b="1" dirty="0" smtClean="0">
                <a:solidFill>
                  <a:srgbClr val="404040"/>
                </a:solidFill>
                <a:sym typeface="Arial" charset="0"/>
              </a:rPr>
              <a:t>, </a:t>
            </a:r>
            <a:r>
              <a:rPr lang="pt-BR" sz="1000" b="1" dirty="0">
                <a:solidFill>
                  <a:srgbClr val="404040"/>
                </a:solidFill>
                <a:sym typeface="Arial" charset="0"/>
              </a:rPr>
              <a:t>José Vital </a:t>
            </a:r>
            <a:r>
              <a:rPr lang="pt-BR" sz="1000" b="1" dirty="0" smtClean="0">
                <a:solidFill>
                  <a:srgbClr val="404040"/>
                </a:solidFill>
                <a:sym typeface="Arial" charset="0"/>
              </a:rPr>
              <a:t>Filho</a:t>
            </a:r>
            <a:r>
              <a:rPr lang="pt-BR" sz="1000" b="1" baseline="30000" dirty="0" smtClean="0">
                <a:solidFill>
                  <a:srgbClr val="404040"/>
                </a:solidFill>
                <a:sym typeface="Arial" charset="0"/>
              </a:rPr>
              <a:t>3</a:t>
            </a:r>
            <a:endParaRPr lang="pt-BR" sz="1000" b="1" dirty="0">
              <a:solidFill>
                <a:srgbClr val="404040"/>
              </a:solidFill>
              <a:sym typeface="Arial" charset="0"/>
            </a:endParaRPr>
          </a:p>
        </p:txBody>
      </p:sp>
      <p:grpSp>
        <p:nvGrpSpPr>
          <p:cNvPr id="4099" name="Agrupar"/>
          <p:cNvGrpSpPr>
            <a:grpSpLocks/>
          </p:cNvGrpSpPr>
          <p:nvPr/>
        </p:nvGrpSpPr>
        <p:grpSpPr bwMode="auto">
          <a:xfrm>
            <a:off x="211014" y="2734494"/>
            <a:ext cx="4449763" cy="347663"/>
            <a:chOff x="0" y="0"/>
            <a:chExt cx="4449174" cy="347634"/>
          </a:xfrm>
        </p:grpSpPr>
        <p:sp>
          <p:nvSpPr>
            <p:cNvPr id="4126" name="Retângulo"/>
            <p:cNvSpPr>
              <a:spLocks noChangeArrowheads="1"/>
            </p:cNvSpPr>
            <p:nvPr/>
          </p:nvSpPr>
          <p:spPr bwMode="auto">
            <a:xfrm>
              <a:off x="-1" y="-1"/>
              <a:ext cx="4449175" cy="347635"/>
            </a:xfrm>
            <a:prstGeom prst="rect">
              <a:avLst/>
            </a:prstGeom>
            <a:solidFill>
              <a:srgbClr val="146280"/>
            </a:solidFill>
            <a:ln w="12700">
              <a:noFill/>
              <a:miter lim="400000"/>
              <a:headEnd/>
              <a:tailEnd/>
            </a:ln>
          </p:spPr>
          <p:txBody>
            <a:bodyPr lIns="45718" tIns="45718" rIns="45718" bIns="45718" anchor="ctr"/>
            <a:lstStyle/>
            <a:p>
              <a:pPr hangingPunct="0"/>
              <a:endParaRPr lang="pt-BR" sz="1100" b="1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4127" name="INTRODUÇÃO"/>
            <p:cNvSpPr txBox="1">
              <a:spLocks noChangeArrowheads="1"/>
            </p:cNvSpPr>
            <p:nvPr/>
          </p:nvSpPr>
          <p:spPr bwMode="auto">
            <a:xfrm>
              <a:off x="-1" y="51896"/>
              <a:ext cx="4449175" cy="24383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8" tIns="45718" rIns="45718" bIns="45718" anchor="ctr">
              <a:spAutoFit/>
            </a:bodyPr>
            <a:lstStyle/>
            <a:p>
              <a:pPr hangingPunct="0"/>
              <a:r>
                <a:rPr lang="pt-BR" sz="1100" b="1">
                  <a:solidFill>
                    <a:srgbClr val="FFFFFF"/>
                  </a:solidFill>
                  <a:latin typeface="Trebuchet MS" pitchFamily="34" charset="0"/>
                  <a:sym typeface="Trebuchet MS" pitchFamily="34" charset="0"/>
                </a:rPr>
                <a:t>INTRODUÇÃO</a:t>
              </a:r>
            </a:p>
          </p:txBody>
        </p:sp>
      </p:grpSp>
      <p:sp>
        <p:nvSpPr>
          <p:cNvPr id="4100" name="A sarcoidose é uma doença inflamatória multissistêmica, crônica e granulomatosa de etiologia desconhecida que afeta o sistema respiratório, a pele e os olhos. Caracteriza-se por granulomas não caseosos e é mais comum em pessoas de origem afro-caribenha, "/>
          <p:cNvSpPr txBox="1">
            <a:spLocks noChangeArrowheads="1"/>
          </p:cNvSpPr>
          <p:nvPr/>
        </p:nvSpPr>
        <p:spPr bwMode="auto">
          <a:xfrm>
            <a:off x="211014" y="3094534"/>
            <a:ext cx="4464496" cy="263148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8" tIns="45718" rIns="45718" bIns="45718">
            <a:spAutoFit/>
          </a:bodyPr>
          <a:lstStyle/>
          <a:p>
            <a:pPr algn="just" hangingPunct="0"/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Metástases oculares (MO) são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afecções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raramente observadas no curso de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tumores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do aparelho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digestivo e ocorrem principalmente em adultos, sendo infrequente nas crianças. Os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tumores primários mais comumente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associados às MO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são o câncer de mama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nas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mulheres e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de pulmão nos homens</a:t>
            </a:r>
            <a:r>
              <a:rPr lang="pt-BR" sz="1100" b="1" baseline="30000" dirty="0" smtClean="0">
                <a:solidFill>
                  <a:schemeClr val="tx1"/>
                </a:solidFill>
                <a:sym typeface="Arial" charset="0"/>
              </a:rPr>
              <a:t>1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.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O modo de disseminação da MO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é </a:t>
            </a:r>
            <a:r>
              <a:rPr lang="pt-BR" sz="1100" b="1" dirty="0" err="1" smtClean="0">
                <a:solidFill>
                  <a:schemeClr val="tx1"/>
                </a:solidFill>
                <a:sym typeface="Arial" charset="0"/>
              </a:rPr>
              <a:t>hematogênico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, o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que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explica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o comprometimento preferencial da coróide em comparação com úvea anterior, nervo óptico e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órbita</a:t>
            </a:r>
            <a:r>
              <a:rPr lang="pt-BR" sz="1100" b="1" baseline="30000" dirty="0" smtClean="0">
                <a:solidFill>
                  <a:schemeClr val="tx1"/>
                </a:solidFill>
                <a:sym typeface="Arial" charset="0"/>
              </a:rPr>
              <a:t>2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.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Os sinais de MO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podem ser uma diminuição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na acuidade visual (80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% casos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), dor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ocular (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22,5% dos casos), exoftalmia (11% dos casos), ou descolamento de retina (11% dos casos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)</a:t>
            </a:r>
            <a:r>
              <a:rPr lang="pt-BR" sz="1100" b="1" baseline="30000" dirty="0" smtClean="0">
                <a:solidFill>
                  <a:schemeClr val="tx1"/>
                </a:solidFill>
                <a:sym typeface="Arial" charset="0"/>
              </a:rPr>
              <a:t>3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, sendo a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apresentação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clínica dependente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do local da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metástase.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A frequência de lesões metastáticas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intraoculares, no entanto,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vem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aumentando devido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à maior expectativa de vida 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dos </a:t>
            </a:r>
            <a:r>
              <a:rPr lang="pt-BR" sz="1100" b="1" dirty="0">
                <a:solidFill>
                  <a:schemeClr val="tx1"/>
                </a:solidFill>
                <a:sym typeface="Arial" charset="0"/>
              </a:rPr>
              <a:t>pacientes com tumores malignos</a:t>
            </a:r>
            <a:r>
              <a:rPr lang="pt-BR" sz="1100" b="1" dirty="0" smtClean="0">
                <a:solidFill>
                  <a:schemeClr val="tx1"/>
                </a:solidFill>
                <a:sym typeface="Arial" charset="0"/>
              </a:rPr>
              <a:t>.</a:t>
            </a:r>
            <a:endParaRPr lang="pt-BR" sz="1100" dirty="0">
              <a:solidFill>
                <a:schemeClr val="tx1"/>
              </a:solidFill>
              <a:sym typeface="Arial" charset="0"/>
            </a:endParaRPr>
          </a:p>
        </p:txBody>
      </p:sp>
      <p:grpSp>
        <p:nvGrpSpPr>
          <p:cNvPr id="4101" name="Agrupar"/>
          <p:cNvGrpSpPr>
            <a:grpSpLocks/>
          </p:cNvGrpSpPr>
          <p:nvPr/>
        </p:nvGrpSpPr>
        <p:grpSpPr bwMode="auto">
          <a:xfrm>
            <a:off x="211014" y="5902846"/>
            <a:ext cx="4576763" cy="423122"/>
            <a:chOff x="-1" y="-4760"/>
            <a:chExt cx="4576923" cy="376060"/>
          </a:xfrm>
        </p:grpSpPr>
        <p:sp>
          <p:nvSpPr>
            <p:cNvPr id="4124" name="Retângulo"/>
            <p:cNvSpPr>
              <a:spLocks noChangeArrowheads="1"/>
            </p:cNvSpPr>
            <p:nvPr/>
          </p:nvSpPr>
          <p:spPr bwMode="auto">
            <a:xfrm>
              <a:off x="-1" y="-1"/>
              <a:ext cx="4500481" cy="371301"/>
            </a:xfrm>
            <a:prstGeom prst="rect">
              <a:avLst/>
            </a:prstGeom>
            <a:solidFill>
              <a:srgbClr val="146280"/>
            </a:solidFill>
            <a:ln w="12700">
              <a:noFill/>
              <a:miter lim="400000"/>
              <a:headEnd/>
              <a:tailEnd/>
            </a:ln>
          </p:spPr>
          <p:txBody>
            <a:bodyPr lIns="45718" tIns="45718" rIns="45718" bIns="45718" anchor="ctr"/>
            <a:lstStyle/>
            <a:p>
              <a:pPr hangingPunct="0"/>
              <a:endParaRPr lang="pt-BR" sz="1100" b="1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4125" name="RELATO DE CASO"/>
            <p:cNvSpPr txBox="1">
              <a:spLocks noChangeArrowheads="1"/>
            </p:cNvSpPr>
            <p:nvPr/>
          </p:nvSpPr>
          <p:spPr bwMode="auto">
            <a:xfrm>
              <a:off x="76203" y="-4760"/>
              <a:ext cx="4500719" cy="26022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8" tIns="45718" rIns="45718" bIns="45718" anchor="ctr">
              <a:spAutoFit/>
            </a:bodyPr>
            <a:lstStyle/>
            <a:p>
              <a:pPr hangingPunct="0"/>
              <a:r>
                <a:rPr lang="pt-BR" sz="1100" b="1" dirty="0">
                  <a:solidFill>
                    <a:srgbClr val="FFFFFF"/>
                  </a:solidFill>
                  <a:latin typeface="Trebuchet MS" pitchFamily="34" charset="0"/>
                  <a:sym typeface="Trebuchet MS" pitchFamily="34" charset="0"/>
                </a:rPr>
                <a:t>RELATO DE CASO</a:t>
              </a:r>
            </a:p>
          </p:txBody>
        </p:sp>
      </p:grpSp>
      <p:sp>
        <p:nvSpPr>
          <p:cNvPr id="4103" name="Ao exame oftalmológico apresentava lesão nodular NA topografia de saco lacrimal DO olho direito, associado a edema palpebral superior (fig 1). No olho esquerdo não havia nenhuma alteração. COLOCAR NA ECTOSCOPIA NA TABELA…"/>
          <p:cNvSpPr txBox="1">
            <a:spLocks noChangeArrowheads="1"/>
          </p:cNvSpPr>
          <p:nvPr/>
        </p:nvSpPr>
        <p:spPr bwMode="auto">
          <a:xfrm>
            <a:off x="211014" y="6406902"/>
            <a:ext cx="4524375" cy="503214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algn="just"/>
            <a:r>
              <a:rPr lang="pt-BR" sz="1100" b="1" dirty="0"/>
              <a:t>Paciente </a:t>
            </a:r>
            <a:r>
              <a:rPr lang="pt-BR" sz="1100" b="1" dirty="0" smtClean="0"/>
              <a:t>masculino</a:t>
            </a:r>
            <a:r>
              <a:rPr lang="pt-BR" sz="1100" b="1" dirty="0"/>
              <a:t>, 74 anos, procurou serviço de oftalmologia do Hospital da Santa Casa de São Paulo com queixa </a:t>
            </a:r>
            <a:r>
              <a:rPr lang="pt-BR" sz="1100" b="1" dirty="0" smtClean="0"/>
              <a:t>de baixa da </a:t>
            </a:r>
            <a:r>
              <a:rPr lang="pt-BR" sz="1100" b="1" dirty="0" smtClean="0"/>
              <a:t>acuidade visual </a:t>
            </a:r>
            <a:r>
              <a:rPr lang="pt-BR" sz="1100" b="1" dirty="0"/>
              <a:t>progressiva do olho direito há </a:t>
            </a:r>
            <a:r>
              <a:rPr lang="pt-BR" sz="1100" b="1" dirty="0" smtClean="0"/>
              <a:t>18 meses. </a:t>
            </a:r>
            <a:r>
              <a:rPr lang="pt-BR" sz="1100" b="1" dirty="0"/>
              <a:t>Antecedentes pessoais</a:t>
            </a:r>
            <a:r>
              <a:rPr lang="pt-BR" sz="1100" b="1" dirty="0" smtClean="0"/>
              <a:t>: retirada de </a:t>
            </a:r>
            <a:r>
              <a:rPr lang="pt-BR" sz="1100" b="1" dirty="0" err="1" smtClean="0"/>
              <a:t>adenocarcinoma</a:t>
            </a:r>
            <a:r>
              <a:rPr lang="pt-BR" sz="1100" b="1" dirty="0" smtClean="0"/>
              <a:t> </a:t>
            </a:r>
            <a:r>
              <a:rPr lang="pt-BR" sz="1100" b="1" dirty="0"/>
              <a:t>colorretal diagnosticado há 5 anos </a:t>
            </a:r>
            <a:r>
              <a:rPr lang="pt-BR" sz="1100" b="1" dirty="0" smtClean="0"/>
              <a:t>que evoluiu com metástase pulmonar </a:t>
            </a:r>
            <a:r>
              <a:rPr lang="pt-BR" sz="1100" b="1" dirty="0"/>
              <a:t>e sacral há </a:t>
            </a:r>
            <a:r>
              <a:rPr lang="pt-BR" sz="1100" b="1" dirty="0" smtClean="0"/>
              <a:t>2 anos. </a:t>
            </a:r>
            <a:r>
              <a:rPr lang="pt-BR" sz="1100" b="1" dirty="0"/>
              <a:t>Antecedentes familiares: pai com glaucoma. Ao exame: acuidade visual </a:t>
            </a:r>
            <a:r>
              <a:rPr lang="pt-BR" sz="1100" b="1" dirty="0" smtClean="0"/>
              <a:t>com </a:t>
            </a:r>
            <a:r>
              <a:rPr lang="pt-BR" sz="1100" b="1" dirty="0" smtClean="0"/>
              <a:t>correção menor </a:t>
            </a:r>
            <a:r>
              <a:rPr lang="pt-BR" sz="1100" b="1" dirty="0"/>
              <a:t>que 20/400 no olho direito  e 20/20 olho esquerdo, reflexos vermelho, </a:t>
            </a:r>
            <a:r>
              <a:rPr lang="pt-BR" sz="1100" b="1" dirty="0" err="1" smtClean="0"/>
              <a:t>fotomotores</a:t>
            </a:r>
            <a:r>
              <a:rPr lang="pt-BR" sz="1100" b="1" dirty="0" smtClean="0"/>
              <a:t> direto </a:t>
            </a:r>
            <a:r>
              <a:rPr lang="pt-BR" sz="1100" b="1" dirty="0"/>
              <a:t>e consensual preservados, sem alterações da motilidade ocular extrínseca. Biomicroscopia sem alterações. PIO 16/15 mmHg. Fundo de olho: presença de lesão </a:t>
            </a:r>
            <a:r>
              <a:rPr lang="pt-BR" sz="1100" b="1" dirty="0" smtClean="0"/>
              <a:t>elevada medindo três vezes a dimensão do disco óptico, comprometendo </a:t>
            </a:r>
            <a:r>
              <a:rPr lang="pt-BR" sz="1100" b="1" dirty="0"/>
              <a:t>mácula</a:t>
            </a:r>
            <a:r>
              <a:rPr lang="pt-BR" sz="1100" b="1" dirty="0" smtClean="0"/>
              <a:t>, disco e estendendo-se até média </a:t>
            </a:r>
            <a:r>
              <a:rPr lang="pt-BR" sz="1100" b="1" dirty="0"/>
              <a:t>periferia no olho </a:t>
            </a:r>
            <a:r>
              <a:rPr lang="pt-BR" sz="1100" b="1" dirty="0" smtClean="0"/>
              <a:t>direito (imagem 1).  </a:t>
            </a:r>
            <a:r>
              <a:rPr lang="pt-BR" sz="1100" b="1" dirty="0"/>
              <a:t>Paciente realizou </a:t>
            </a:r>
            <a:r>
              <a:rPr lang="pt-BR" sz="1100" b="1" dirty="0" smtClean="0"/>
              <a:t>OCT (imagem 2) e ultrassom </a:t>
            </a:r>
            <a:r>
              <a:rPr lang="pt-BR" sz="1100" b="1" dirty="0" smtClean="0"/>
              <a:t>ocular (imagem 3), </a:t>
            </a:r>
            <a:r>
              <a:rPr lang="pt-BR" sz="1100" b="1" dirty="0" smtClean="0"/>
              <a:t>mostrando lesão </a:t>
            </a:r>
            <a:r>
              <a:rPr lang="pt-BR" sz="1100" b="1" dirty="0"/>
              <a:t>sólida sobrelevada da papila à </a:t>
            </a:r>
            <a:r>
              <a:rPr lang="pt-BR" sz="1100" b="1" dirty="0" smtClean="0"/>
              <a:t>periferia das 8h às 12h, </a:t>
            </a:r>
            <a:r>
              <a:rPr lang="pt-BR" sz="1100" b="1" dirty="0"/>
              <a:t>de superficie irregular, multilobulada, de refletividade interna </a:t>
            </a:r>
            <a:r>
              <a:rPr lang="pt-BR" sz="1100" b="1" dirty="0" smtClean="0"/>
              <a:t>alta, com possível fibrose ou calcificações internas</a:t>
            </a:r>
            <a:r>
              <a:rPr lang="pt-BR" sz="1100" b="1" dirty="0"/>
              <a:t>. Tomografia de tórax: </a:t>
            </a:r>
            <a:r>
              <a:rPr lang="pt-BR" sz="1100" b="1" dirty="0" smtClean="0"/>
              <a:t>múltiplos nódulos e massas sólidos, alguns com calcificações finas em seu interior de contornos lobulados e diferentes tamanhos, em ambos os pulmões, com atelectasias laminares de permeio, algumas das quais se estendem até superfície pleural. Tais achados são sugestivos de acometimento secundário (imagens </a:t>
            </a:r>
            <a:r>
              <a:rPr lang="pt-BR" sz="1100" b="1" dirty="0" smtClean="0"/>
              <a:t>4a </a:t>
            </a:r>
            <a:r>
              <a:rPr lang="pt-BR" sz="1100" b="1" dirty="0" smtClean="0"/>
              <a:t>e </a:t>
            </a:r>
            <a:r>
              <a:rPr lang="pt-BR" sz="1100" b="1" dirty="0" smtClean="0"/>
              <a:t>4b</a:t>
            </a:r>
            <a:r>
              <a:rPr lang="pt-BR" sz="1100" b="1" dirty="0" smtClean="0"/>
              <a:t>). Paciente realizou 14 sessões de radioterapia de feixe externo de 2,5 </a:t>
            </a:r>
            <a:r>
              <a:rPr lang="pt-BR" sz="1100" b="1" dirty="0" err="1" smtClean="0"/>
              <a:t>Gy</a:t>
            </a:r>
            <a:r>
              <a:rPr lang="pt-BR" sz="1100" b="1" dirty="0" smtClean="0"/>
              <a:t> cada há um ano, com melhora da visão periférica, porém persistência do </a:t>
            </a:r>
            <a:r>
              <a:rPr lang="pt-BR" sz="1100" b="1" dirty="0" err="1" smtClean="0"/>
              <a:t>escotoma</a:t>
            </a:r>
            <a:r>
              <a:rPr lang="pt-BR" sz="1100" b="1" dirty="0" smtClean="0"/>
              <a:t> central. No momento, paciente encontra-se em tratamento quimioterápico paliativo no serviço.</a:t>
            </a:r>
            <a:endParaRPr lang="pt-BR" sz="1200" dirty="0"/>
          </a:p>
          <a:p>
            <a:pPr algn="just" hangingPunct="0"/>
            <a:endParaRPr lang="pt-BR" sz="1200" dirty="0">
              <a:solidFill>
                <a:schemeClr val="tx1"/>
              </a:solidFill>
              <a:sym typeface="Arial" charset="0"/>
            </a:endParaRPr>
          </a:p>
          <a:p>
            <a:pPr algn="just" hangingPunct="0"/>
            <a:endParaRPr lang="pt-BR" sz="1200" dirty="0">
              <a:solidFill>
                <a:schemeClr val="tx1"/>
              </a:solidFill>
              <a:sym typeface="Arial" charset="0"/>
            </a:endParaRPr>
          </a:p>
        </p:txBody>
      </p:sp>
      <p:pic>
        <p:nvPicPr>
          <p:cNvPr id="4105" name="santa-casa-logo.gif" descr="santa-casa-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234950"/>
            <a:ext cx="2068513" cy="23447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0" name="COLOCAR AO LADO DE CADA NOME O NÚMERO SOBRESCRITO EX: numero 1 para luiza, larissa, martina e Ana , 2 para o Dr Ricardo e 3 para o Dr Vital…"/>
          <p:cNvSpPr txBox="1"/>
          <p:nvPr/>
        </p:nvSpPr>
        <p:spPr>
          <a:xfrm>
            <a:off x="2803302" y="1798390"/>
            <a:ext cx="6408713" cy="646327"/>
          </a:xfrm>
          <a:prstGeom prst="rect">
            <a:avLst/>
          </a:prstGeom>
          <a:ln w="12700">
            <a:miter lim="400000"/>
          </a:ln>
          <a:extLst/>
        </p:spPr>
        <p:txBody>
          <a:bodyPr wrap="square" lIns="45718" tIns="45718" rIns="45718" bIns="45718">
            <a:spAutoFit/>
          </a:bodyPr>
          <a:lstStyle/>
          <a:p>
            <a:pPr marL="228600" indent="-228600" algn="just" hangingPunct="0">
              <a:buAutoNum type="arabicParenR"/>
            </a:pPr>
            <a:r>
              <a:rPr lang="pt-BR" sz="900" dirty="0" smtClean="0">
                <a:ea typeface="Georgia" pitchFamily="18" charset="0"/>
                <a:cs typeface="Arial" charset="0"/>
              </a:rPr>
              <a:t>Residente </a:t>
            </a:r>
            <a:r>
              <a:rPr lang="pt-BR" sz="900" dirty="0">
                <a:ea typeface="Georgia" pitchFamily="18" charset="0"/>
                <a:cs typeface="Arial" charset="0"/>
              </a:rPr>
              <a:t>do Departamento de Oftalmologia do Hospital da Santa Casa de Misericórdia de São </a:t>
            </a:r>
            <a:r>
              <a:rPr lang="pt-BR" sz="900" dirty="0" smtClean="0">
                <a:ea typeface="Georgia" pitchFamily="18" charset="0"/>
                <a:cs typeface="Arial" charset="0"/>
              </a:rPr>
              <a:t>Paulo.</a:t>
            </a:r>
          </a:p>
          <a:p>
            <a:pPr marL="228600" indent="-228600" algn="just" hangingPunct="0">
              <a:buAutoNum type="arabicParenR"/>
            </a:pPr>
            <a:r>
              <a:rPr lang="pt-BR" sz="900" dirty="0" err="1" smtClean="0">
                <a:ea typeface="Georgia" pitchFamily="18" charset="0"/>
                <a:cs typeface="Arial" charset="0"/>
              </a:rPr>
              <a:t>Fellow</a:t>
            </a:r>
            <a:r>
              <a:rPr lang="pt-BR" sz="900" dirty="0" smtClean="0">
                <a:ea typeface="Georgia" pitchFamily="18" charset="0"/>
                <a:cs typeface="Arial" charset="0"/>
              </a:rPr>
              <a:t> do Serviço de Órbita do Hospital Santa Casa de Misericórdia de São Paulo.</a:t>
            </a:r>
            <a:endParaRPr lang="pt-BR" sz="900" dirty="0">
              <a:ea typeface="Georgia" pitchFamily="18" charset="0"/>
              <a:cs typeface="Arial" charset="0"/>
            </a:endParaRPr>
          </a:p>
          <a:p>
            <a:pPr algn="just" hangingPunct="0"/>
            <a:r>
              <a:rPr lang="pt-BR" sz="900" dirty="0">
                <a:ea typeface="Georgia" pitchFamily="18" charset="0"/>
                <a:cs typeface="Arial" charset="0"/>
              </a:rPr>
              <a:t>3</a:t>
            </a:r>
            <a:r>
              <a:rPr lang="pt-BR" sz="900" dirty="0" smtClean="0">
                <a:ea typeface="Georgia" pitchFamily="18" charset="0"/>
                <a:cs typeface="Arial" charset="0"/>
              </a:rPr>
              <a:t>)    Chefe </a:t>
            </a:r>
            <a:r>
              <a:rPr lang="pt-BR" sz="900" dirty="0">
                <a:ea typeface="Georgia" pitchFamily="18" charset="0"/>
                <a:cs typeface="Arial" charset="0"/>
              </a:rPr>
              <a:t>do Serviço de Órbita do Hospital Santa Casa de Misericórdia de São Paulo.</a:t>
            </a:r>
          </a:p>
          <a:p>
            <a:pPr hangingPunct="0"/>
            <a:endParaRPr lang="pt-BR" sz="900" dirty="0">
              <a:solidFill>
                <a:srgbClr val="D71A16"/>
              </a:solidFill>
              <a:latin typeface="Georgia" pitchFamily="18" charset="0"/>
              <a:ea typeface="Georgia" pitchFamily="18" charset="0"/>
              <a:cs typeface="Arial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4970372" y="11145149"/>
            <a:ext cx="4745698" cy="302313"/>
          </a:xfrm>
          <a:prstGeom prst="rect">
            <a:avLst/>
          </a:prstGeom>
          <a:solidFill>
            <a:srgbClr val="146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0"/>
            <a:r>
              <a:rPr lang="pt-BR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Referências Bibliográficas</a:t>
            </a:r>
          </a:p>
        </p:txBody>
      </p:sp>
      <p:sp>
        <p:nvSpPr>
          <p:cNvPr id="4116" name="Text Box 37"/>
          <p:cNvSpPr txBox="1">
            <a:spLocks noChangeArrowheads="1"/>
          </p:cNvSpPr>
          <p:nvPr/>
        </p:nvSpPr>
        <p:spPr bwMode="auto">
          <a:xfrm>
            <a:off x="4899695" y="11442813"/>
            <a:ext cx="48965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pt-B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Chekrine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, T., Tawfiq, N., Bouchbika, Z., Benchakroun, N., Jouhadi, H., Sahraoui, S., &amp; Benider, A. (2010). Métastase oculaire inaugurale d’un adénocarcinome gastrique. La Revue de Médecine Interne, 31(10), e14–e16. doi:10.1016/j.revmed.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2009.08.019.</a:t>
            </a:r>
          </a:p>
          <a:p>
            <a:pPr marL="228600" indent="-228600">
              <a:buFontTx/>
              <a:buAutoNum type="arabicPeriod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Correa ZM,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Burmann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TG, Freitas AM, Ramos GZ,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Marcon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IM. (2005). Prevalência de 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metástases oculares em pacientes com doença metastática reconhecida: resultados preliminares. Arq. Bras. Oftalmol. Vol.68 no2. São Paulo, 2005.</a:t>
            </a:r>
          </a:p>
          <a:p>
            <a:pPr marL="228600" indent="-228600">
              <a:buAutoNum type="arabicPeriod"/>
            </a:pP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Shields CL, Shields JA, Gross NE, Schwartz JP, </a:t>
            </a:r>
            <a:r>
              <a:rPr lang="pt-B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Lally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SE. </a:t>
            </a:r>
            <a:r>
              <a:rPr lang="pt-B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520 </a:t>
            </a:r>
            <a:r>
              <a:rPr lang="pt-B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uveal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metastasis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Ophthalmology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1997;104(8): 1265-76.</a:t>
            </a:r>
          </a:p>
          <a:p>
            <a:pPr marL="228600" indent="-228600">
              <a:buAutoNum type="arabicPeriod"/>
            </a:pPr>
            <a:r>
              <a:rPr lang="pt-BR" sz="1000" dirty="0" smtClean="0"/>
              <a:t>Teixeira, R., Esteves, D., </a:t>
            </a:r>
            <a:r>
              <a:rPr lang="pt-BR" sz="1000" dirty="0" err="1" smtClean="0"/>
              <a:t>Coghi</a:t>
            </a:r>
            <a:r>
              <a:rPr lang="pt-BR" sz="1000" dirty="0" smtClean="0"/>
              <a:t>, M., </a:t>
            </a:r>
            <a:r>
              <a:rPr lang="pt-BR" sz="1000" dirty="0" err="1" smtClean="0"/>
              <a:t>Nakagome</a:t>
            </a:r>
            <a:r>
              <a:rPr lang="pt-BR" sz="1000" dirty="0" smtClean="0"/>
              <a:t>, B., Filho, J. V., Bin, F. C. (2017). Câncer </a:t>
            </a:r>
            <a:r>
              <a:rPr lang="pt-BR" sz="1000" dirty="0" err="1" smtClean="0"/>
              <a:t>colorretal</a:t>
            </a:r>
            <a:r>
              <a:rPr lang="pt-BR" sz="1000" dirty="0" smtClean="0"/>
              <a:t> e metástase ocular- caso raro na literatura. </a:t>
            </a:r>
            <a:r>
              <a:rPr lang="pt-BR" sz="1000" dirty="0" err="1" smtClean="0"/>
              <a:t>Journal</a:t>
            </a:r>
            <a:r>
              <a:rPr lang="pt-BR" sz="1000" dirty="0" smtClean="0"/>
              <a:t> </a:t>
            </a:r>
            <a:r>
              <a:rPr lang="pt-BR" sz="1000" dirty="0" err="1" smtClean="0"/>
              <a:t>of</a:t>
            </a:r>
            <a:r>
              <a:rPr lang="pt-BR" sz="1000" dirty="0" smtClean="0"/>
              <a:t> </a:t>
            </a:r>
            <a:r>
              <a:rPr lang="pt-BR" sz="1000" dirty="0" err="1"/>
              <a:t>C</a:t>
            </a:r>
            <a:r>
              <a:rPr lang="pt-BR" sz="1000" dirty="0" err="1" smtClean="0"/>
              <a:t>oloproctology</a:t>
            </a:r>
            <a:r>
              <a:rPr lang="pt-BR" sz="1000" dirty="0" smtClean="0"/>
              <a:t>, 37(S1):73-176. doi:10.1016/j.jcol.2017.09.022</a:t>
            </a:r>
            <a:r>
              <a:rPr lang="pt-BR" sz="1000" dirty="0" smtClean="0"/>
              <a:t>.</a:t>
            </a:r>
            <a:endParaRPr lang="pt-BR" sz="1000" dirty="0" smtClean="0"/>
          </a:p>
        </p:txBody>
      </p:sp>
      <p:sp>
        <p:nvSpPr>
          <p:cNvPr id="4118" name="Text Box 36"/>
          <p:cNvSpPr txBox="1">
            <a:spLocks noChangeArrowheads="1"/>
          </p:cNvSpPr>
          <p:nvPr/>
        </p:nvSpPr>
        <p:spPr bwMode="auto">
          <a:xfrm>
            <a:off x="355600" y="6191250"/>
            <a:ext cx="184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pt-BR"/>
          </a:p>
        </p:txBody>
      </p:sp>
      <p:grpSp>
        <p:nvGrpSpPr>
          <p:cNvPr id="4134" name="Agrupar"/>
          <p:cNvGrpSpPr>
            <a:grpSpLocks/>
          </p:cNvGrpSpPr>
          <p:nvPr/>
        </p:nvGrpSpPr>
        <p:grpSpPr bwMode="auto">
          <a:xfrm>
            <a:off x="4963542" y="8718706"/>
            <a:ext cx="4810291" cy="352492"/>
            <a:chOff x="-1" y="26811"/>
            <a:chExt cx="4809720" cy="351071"/>
          </a:xfrm>
        </p:grpSpPr>
        <p:sp>
          <p:nvSpPr>
            <p:cNvPr id="4135" name="Retângulo"/>
            <p:cNvSpPr>
              <a:spLocks noChangeArrowheads="1"/>
            </p:cNvSpPr>
            <p:nvPr/>
          </p:nvSpPr>
          <p:spPr bwMode="auto">
            <a:xfrm>
              <a:off x="-1" y="26811"/>
              <a:ext cx="4768284" cy="351071"/>
            </a:xfrm>
            <a:prstGeom prst="rect">
              <a:avLst/>
            </a:prstGeom>
            <a:solidFill>
              <a:srgbClr val="146280"/>
            </a:solidFill>
            <a:ln w="12700">
              <a:noFill/>
              <a:miter lim="400000"/>
              <a:headEnd/>
              <a:tailEnd/>
            </a:ln>
          </p:spPr>
          <p:txBody>
            <a:bodyPr lIns="45718" tIns="45718" rIns="45718" bIns="45718" anchor="ctr"/>
            <a:lstStyle/>
            <a:p>
              <a:pPr hangingPunct="0"/>
              <a:endParaRPr lang="pt-BR" sz="1100" b="1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4136" name="DISCUSSÃO"/>
            <p:cNvSpPr txBox="1">
              <a:spLocks noChangeArrowheads="1"/>
            </p:cNvSpPr>
            <p:nvPr/>
          </p:nvSpPr>
          <p:spPr bwMode="auto">
            <a:xfrm>
              <a:off x="41437" y="26811"/>
              <a:ext cx="4768282" cy="25930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8" tIns="45718" rIns="45718" bIns="45718" anchor="ctr">
              <a:spAutoFit/>
            </a:bodyPr>
            <a:lstStyle/>
            <a:p>
              <a:pPr hangingPunct="0"/>
              <a:r>
                <a:rPr lang="pt-BR" sz="1100" b="1" dirty="0">
                  <a:solidFill>
                    <a:srgbClr val="FFFFFF"/>
                  </a:solidFill>
                  <a:latin typeface="Trebuchet MS" pitchFamily="34" charset="0"/>
                  <a:sym typeface="Trebuchet MS" pitchFamily="34" charset="0"/>
                </a:rPr>
                <a:t>DISCUSSÃO</a:t>
              </a:r>
            </a:p>
          </p:txBody>
        </p:sp>
      </p:grp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4963542" y="9061033"/>
            <a:ext cx="476885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4400"/>
            <a:r>
              <a:rPr lang="pt-BR" sz="1100" b="1" dirty="0" smtClean="0"/>
              <a:t>O caso atual ilustra uma metástase intraocular de um tumor </a:t>
            </a:r>
            <a:r>
              <a:rPr lang="pt-BR" sz="1100" b="1" dirty="0" err="1" smtClean="0"/>
              <a:t>colorretal</a:t>
            </a:r>
            <a:r>
              <a:rPr lang="pt-BR" sz="1100" b="1" dirty="0" smtClean="0"/>
              <a:t>, responsável por apenas 4% dos sítios primários de metástases oculares</a:t>
            </a:r>
            <a:r>
              <a:rPr lang="pt-BR" sz="1100" b="1" baseline="30000" dirty="0" smtClean="0"/>
              <a:t>2</a:t>
            </a:r>
            <a:r>
              <a:rPr lang="pt-BR" sz="1100" b="1" dirty="0" smtClean="0"/>
              <a:t>, que raramente são diagnosticados enquanto o paciente está vivo, pelo fato de sua incidência ser baseada em dados de autópsias, havendo na literatura uma sobrevida de 5 a 15 meses após seu diagnóstico</a:t>
            </a:r>
            <a:r>
              <a:rPr lang="pt-BR" sz="1100" b="1" baseline="30000" dirty="0" smtClean="0"/>
              <a:t>4</a:t>
            </a:r>
            <a:r>
              <a:rPr lang="pt-BR" sz="1100" b="1" dirty="0" smtClean="0"/>
              <a:t>. O </a:t>
            </a:r>
            <a:r>
              <a:rPr lang="pt-BR" sz="1100" b="1" dirty="0"/>
              <a:t>tratamento </a:t>
            </a:r>
            <a:r>
              <a:rPr lang="pt-BR" sz="1100" b="1" dirty="0" smtClean="0"/>
              <a:t>da MO, portanto, </a:t>
            </a:r>
            <a:r>
              <a:rPr lang="pt-BR" sz="1100" b="1" dirty="0"/>
              <a:t>é paliativo e não altera a evolução da </a:t>
            </a:r>
            <a:r>
              <a:rPr lang="pt-BR" sz="1100" b="1" dirty="0" smtClean="0"/>
              <a:t>doença. Este baseia</a:t>
            </a:r>
            <a:r>
              <a:rPr lang="pt-BR" sz="1100" b="1" dirty="0"/>
              <a:t>-se essencialmente em radioterapia orbitária externa que fornece uma dose de 30 a 40 Gy em sessões de 2 a 3 </a:t>
            </a:r>
            <a:r>
              <a:rPr lang="pt-BR" sz="1100" b="1" dirty="0" err="1" smtClean="0"/>
              <a:t>Gy</a:t>
            </a:r>
            <a:r>
              <a:rPr lang="pt-BR" sz="1100" b="1" dirty="0"/>
              <a:t> </a:t>
            </a:r>
            <a:r>
              <a:rPr lang="pt-BR" sz="1100" b="1" dirty="0" smtClean="0"/>
              <a:t>e seu </a:t>
            </a:r>
            <a:r>
              <a:rPr lang="pt-BR" sz="1100" b="1" dirty="0"/>
              <a:t>objetivo é </a:t>
            </a:r>
            <a:r>
              <a:rPr lang="pt-BR" sz="1100" b="1" dirty="0" smtClean="0"/>
              <a:t>o de melhorar </a:t>
            </a:r>
            <a:r>
              <a:rPr lang="pt-BR" sz="1100" b="1" dirty="0"/>
              <a:t>a qualidade de </a:t>
            </a:r>
            <a:r>
              <a:rPr lang="pt-BR" sz="1100" b="1" dirty="0" smtClean="0"/>
              <a:t>vida do paciente, o que </a:t>
            </a:r>
            <a:r>
              <a:rPr lang="pt-BR" sz="1100" b="1" dirty="0"/>
              <a:t>inclui principalmente a preservação da visão e </a:t>
            </a:r>
            <a:r>
              <a:rPr lang="pt-BR" sz="1100" b="1" dirty="0" smtClean="0"/>
              <a:t>a </a:t>
            </a:r>
            <a:r>
              <a:rPr lang="pt-BR" sz="1100" b="1" dirty="0"/>
              <a:t>prevenção da </a:t>
            </a:r>
            <a:r>
              <a:rPr lang="pt-BR" sz="1100" b="1" dirty="0" err="1"/>
              <a:t>enucleação</a:t>
            </a:r>
            <a:r>
              <a:rPr lang="pt-BR" sz="1100" b="1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37AC18-0E49-4177-8161-9FE4384CB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2" y="11231438"/>
            <a:ext cx="2736304" cy="2016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2650A0C-78A8-4239-ACDB-E017E78C17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" b="13309"/>
          <a:stretch/>
        </p:blipFill>
        <p:spPr>
          <a:xfrm>
            <a:off x="4963542" y="2734494"/>
            <a:ext cx="4616343" cy="1728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1334" y="12743606"/>
            <a:ext cx="151216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Imagem</a:t>
            </a: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 1</a:t>
            </a:r>
            <a:r>
              <a:rPr kumimoji="0" lang="en-US" sz="9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- </a:t>
            </a:r>
            <a:r>
              <a:rPr kumimoji="0" lang="en-US" sz="9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Retinografia</a:t>
            </a:r>
            <a:r>
              <a:rPr kumimoji="0" lang="en-US" sz="9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 OD</a:t>
            </a: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9726" y="4462686"/>
            <a:ext cx="1944216" cy="230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Imagem</a:t>
            </a: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 2</a:t>
            </a:r>
            <a:r>
              <a:rPr kumimoji="0" lang="en-US" sz="9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: OCT OD</a:t>
            </a: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4365" b="7888"/>
          <a:stretch/>
        </p:blipFill>
        <p:spPr>
          <a:xfrm>
            <a:off x="7627838" y="6550918"/>
            <a:ext cx="2088232" cy="1684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7482" b="7792"/>
          <a:stretch/>
        </p:blipFill>
        <p:spPr>
          <a:xfrm>
            <a:off x="7627838" y="4771718"/>
            <a:ext cx="2102925" cy="1707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15870" y="8279110"/>
            <a:ext cx="1555871" cy="230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Imagens</a:t>
            </a: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 </a:t>
            </a: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4a </a:t>
            </a: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e </a:t>
            </a: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4b</a:t>
            </a: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:</a:t>
            </a:r>
            <a:r>
              <a:rPr kumimoji="0" lang="en-US" sz="9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 </a:t>
            </a:r>
            <a:r>
              <a:rPr kumimoji="0" lang="en-US" sz="9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TC </a:t>
            </a:r>
            <a:r>
              <a:rPr kumimoji="0" lang="en-US" sz="9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tórax</a:t>
            </a: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t="34997" r="52548" b="24458"/>
          <a:stretch/>
        </p:blipFill>
        <p:spPr bwMode="auto">
          <a:xfrm>
            <a:off x="4922071" y="4790005"/>
            <a:ext cx="2561751" cy="161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t="30086" r="53259" b="26514"/>
          <a:stretch/>
        </p:blipFill>
        <p:spPr bwMode="auto">
          <a:xfrm>
            <a:off x="4936391" y="6478910"/>
            <a:ext cx="2547431" cy="176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8"/>
          <p:cNvSpPr txBox="1"/>
          <p:nvPr/>
        </p:nvSpPr>
        <p:spPr>
          <a:xfrm>
            <a:off x="4963542" y="8284084"/>
            <a:ext cx="253036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Imagens</a:t>
            </a: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 </a:t>
            </a:r>
            <a:r>
              <a:rPr lang="en-US" sz="900" b="1" dirty="0">
                <a:latin typeface="+mj-lt"/>
                <a:ea typeface="+mj-ea"/>
                <a:cs typeface="+mj-cs"/>
                <a:sym typeface="Georgia"/>
              </a:rPr>
              <a:t>3</a:t>
            </a: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a </a:t>
            </a: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e </a:t>
            </a: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3b</a:t>
            </a:r>
            <a:r>
              <a:rPr kumimoji="0" lang="en-US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:</a:t>
            </a:r>
            <a:r>
              <a:rPr kumimoji="0" lang="en-US" sz="9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 </a:t>
            </a:r>
            <a:r>
              <a:rPr lang="en-US" sz="900" dirty="0" err="1" smtClean="0">
                <a:latin typeface="+mj-lt"/>
                <a:ea typeface="+mj-ea"/>
                <a:cs typeface="+mj-cs"/>
                <a:sym typeface="Georgia"/>
              </a:rPr>
              <a:t>Ultrassom</a:t>
            </a:r>
            <a:r>
              <a:rPr lang="en-US" sz="900" dirty="0" smtClean="0">
                <a:latin typeface="+mj-lt"/>
                <a:ea typeface="+mj-ea"/>
                <a:cs typeface="+mj-cs"/>
                <a:sym typeface="Georgia"/>
              </a:rPr>
              <a:t> OD, </a:t>
            </a:r>
            <a:r>
              <a:rPr lang="en-US" sz="900" dirty="0" err="1" smtClean="0">
                <a:latin typeface="+mj-lt"/>
                <a:ea typeface="+mj-ea"/>
                <a:cs typeface="+mj-cs"/>
                <a:sym typeface="Georgia"/>
              </a:rPr>
              <a:t>cortes</a:t>
            </a:r>
            <a:r>
              <a:rPr lang="en-US" sz="900" dirty="0" smtClean="0">
                <a:latin typeface="+mj-lt"/>
                <a:ea typeface="+mj-ea"/>
                <a:cs typeface="+mj-cs"/>
                <a:sym typeface="Georgia"/>
              </a:rPr>
              <a:t> longitudinal e transversal as 10-11h.</a:t>
            </a: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04985" y="6165579"/>
            <a:ext cx="182612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a</a:t>
            </a:r>
            <a:endParaRPr kumimoji="0" lang="pt-BR" sz="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157385" y="6317979"/>
            <a:ext cx="182612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a</a:t>
            </a:r>
            <a:endParaRPr kumimoji="0" lang="pt-BR" sz="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7633145" y="6208809"/>
            <a:ext cx="182612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a</a:t>
            </a:r>
            <a:endParaRPr kumimoji="0" lang="pt-BR" sz="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018530" y="7926594"/>
            <a:ext cx="182612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b</a:t>
            </a:r>
            <a:endParaRPr kumimoji="0" lang="pt-BR" sz="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662667" y="7971274"/>
            <a:ext cx="182612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b</a:t>
            </a:r>
            <a:endParaRPr kumimoji="0" lang="pt-BR" sz="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o">
  <a:themeElements>
    <a:clrScheme name="Urban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Urbano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3574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3574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rbano">
  <a:themeElements>
    <a:clrScheme name="Urban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Urbano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3574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3574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856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Urbano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Taci Toda</cp:lastModifiedBy>
  <cp:revision>63</cp:revision>
  <dcterms:modified xsi:type="dcterms:W3CDTF">2019-01-16T01:10:48Z</dcterms:modified>
</cp:coreProperties>
</file>