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385" autoAdjust="0"/>
    <p:restoredTop sz="94660"/>
  </p:normalViewPr>
  <p:slideViewPr>
    <p:cSldViewPr snapToGrid="0">
      <p:cViewPr varScale="1">
        <p:scale>
          <a:sx n="71" d="100"/>
          <a:sy n="71" d="100"/>
        </p:scale>
        <p:origin x="9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FA88B-2A96-484F-8166-EFB3B01C97FA}" type="datetimeFigureOut">
              <a:rPr lang="pt-BR" smtClean="0"/>
              <a:t>03/02/2020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0FD45-FBC4-41DD-B134-5441594ABD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2529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FA88B-2A96-484F-8166-EFB3B01C97FA}" type="datetimeFigureOut">
              <a:rPr lang="pt-BR" smtClean="0"/>
              <a:t>03/02/2020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0FD45-FBC4-41DD-B134-5441594ABD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3343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FA88B-2A96-484F-8166-EFB3B01C97FA}" type="datetimeFigureOut">
              <a:rPr lang="pt-BR" smtClean="0"/>
              <a:t>03/02/2020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0FD45-FBC4-41DD-B134-5441594ABD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3024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FA88B-2A96-484F-8166-EFB3B01C97FA}" type="datetimeFigureOut">
              <a:rPr lang="pt-BR" smtClean="0"/>
              <a:t>03/02/2020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0FD45-FBC4-41DD-B134-5441594ABD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4834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FA88B-2A96-484F-8166-EFB3B01C97FA}" type="datetimeFigureOut">
              <a:rPr lang="pt-BR" smtClean="0"/>
              <a:t>03/02/2020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0FD45-FBC4-41DD-B134-5441594ABD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8566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FA88B-2A96-484F-8166-EFB3B01C97FA}" type="datetimeFigureOut">
              <a:rPr lang="pt-BR" smtClean="0"/>
              <a:t>03/02/2020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0FD45-FBC4-41DD-B134-5441594ABD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0900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FA88B-2A96-484F-8166-EFB3B01C97FA}" type="datetimeFigureOut">
              <a:rPr lang="pt-BR" smtClean="0"/>
              <a:t>03/02/2020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0FD45-FBC4-41DD-B134-5441594ABD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905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FA88B-2A96-484F-8166-EFB3B01C97FA}" type="datetimeFigureOut">
              <a:rPr lang="pt-BR" smtClean="0"/>
              <a:t>03/02/2020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0FD45-FBC4-41DD-B134-5441594ABD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200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FA88B-2A96-484F-8166-EFB3B01C97FA}" type="datetimeFigureOut">
              <a:rPr lang="pt-BR" smtClean="0"/>
              <a:t>03/02/2020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0FD45-FBC4-41DD-B134-5441594ABD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5032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FA88B-2A96-484F-8166-EFB3B01C97FA}" type="datetimeFigureOut">
              <a:rPr lang="pt-BR" smtClean="0"/>
              <a:t>03/02/2020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0FD45-FBC4-41DD-B134-5441594ABD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1905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FA88B-2A96-484F-8166-EFB3B01C97FA}" type="datetimeFigureOut">
              <a:rPr lang="pt-BR" smtClean="0"/>
              <a:t>03/02/2020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0FD45-FBC4-41DD-B134-5441594ABD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5836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EFA88B-2A96-484F-8166-EFB3B01C97FA}" type="datetimeFigureOut">
              <a:rPr lang="pt-BR" smtClean="0"/>
              <a:t>03/02/2020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0FD45-FBC4-41DD-B134-5441594ABD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022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92D05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41990" y="748398"/>
            <a:ext cx="6671080" cy="603242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200" dirty="0" err="1" smtClean="0"/>
              <a:t>Introduction:purpose</a:t>
            </a:r>
            <a:r>
              <a:rPr lang="pt-BR" sz="1200" dirty="0" smtClean="0"/>
              <a:t> </a:t>
            </a:r>
            <a:r>
              <a:rPr lang="pt-BR" sz="1200" dirty="0" err="1" smtClean="0"/>
              <a:t>to</a:t>
            </a:r>
            <a:r>
              <a:rPr lang="pt-BR" sz="1200" dirty="0" smtClean="0"/>
              <a:t> </a:t>
            </a:r>
            <a:r>
              <a:rPr lang="pt-BR" sz="1200" dirty="0" err="1" smtClean="0"/>
              <a:t>report</a:t>
            </a:r>
            <a:r>
              <a:rPr lang="pt-BR" sz="1200" dirty="0" smtClean="0"/>
              <a:t> a case bilateral </a:t>
            </a:r>
            <a:r>
              <a:rPr lang="pt-BR" sz="1200" dirty="0" err="1" smtClean="0"/>
              <a:t>excessive</a:t>
            </a:r>
            <a:r>
              <a:rPr lang="pt-BR" sz="1200" dirty="0" smtClean="0"/>
              <a:t> </a:t>
            </a:r>
            <a:r>
              <a:rPr lang="pt-BR" sz="1200" dirty="0" err="1" smtClean="0"/>
              <a:t>subretinal</a:t>
            </a:r>
            <a:r>
              <a:rPr lang="pt-BR" sz="1200" dirty="0" smtClean="0"/>
              <a:t> </a:t>
            </a:r>
            <a:r>
              <a:rPr lang="pt-BR" sz="1200" dirty="0" err="1" smtClean="0"/>
              <a:t>fluid</a:t>
            </a:r>
            <a:r>
              <a:rPr lang="pt-BR" sz="1200" dirty="0" smtClean="0"/>
              <a:t> </a:t>
            </a:r>
            <a:r>
              <a:rPr lang="pt-BR" sz="1200" dirty="0" err="1" smtClean="0"/>
              <a:t>during</a:t>
            </a:r>
            <a:r>
              <a:rPr lang="pt-BR" sz="1200" dirty="0" smtClean="0"/>
              <a:t> </a:t>
            </a:r>
            <a:r>
              <a:rPr lang="pt-BR" sz="1200" dirty="0" err="1" smtClean="0"/>
              <a:t>the</a:t>
            </a:r>
            <a:r>
              <a:rPr lang="pt-BR" sz="1200" dirty="0" smtClean="0"/>
              <a:t> use </a:t>
            </a:r>
            <a:r>
              <a:rPr lang="pt-BR" sz="1200" dirty="0" err="1" smtClean="0"/>
              <a:t>of</a:t>
            </a:r>
            <a:r>
              <a:rPr lang="pt-BR" sz="1200" dirty="0" smtClean="0"/>
              <a:t> </a:t>
            </a:r>
            <a:r>
              <a:rPr lang="pt-BR" sz="1200" dirty="0" err="1" smtClean="0"/>
              <a:t>isotretinoin</a:t>
            </a:r>
            <a:r>
              <a:rPr lang="pt-BR" sz="1200" dirty="0" smtClean="0"/>
              <a:t>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12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Methods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A 17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years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old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male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patient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presented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our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clinic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blurred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vision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both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eyes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week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ago. He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had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oral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isotretinoin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for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last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weeks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as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prescribed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his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dermatologist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treat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acne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vulgaris.On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examination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visual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acuity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was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20/40 in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both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eyes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His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pupils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were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equal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round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reactive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no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afferent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pupillary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defect. Intraocular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pressure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was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15mmhg.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Biomicroscopic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examination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revealed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blepharitis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meibomitis.Dilated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fundus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examination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revealed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lobulated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shallow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serous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retinal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detachment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temporal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fóvea bilateral.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fundus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fluorescein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angiography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multiple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hyper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fluorescent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spots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were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seen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temporal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fovea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early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phases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Late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phase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phase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revealed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persistent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increased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hyper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fluorescence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serous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macular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detachment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OCT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demonstrated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neurosensory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retinal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detachment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subretinal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fluid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both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eyes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results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One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month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later, visual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acuity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increased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20/20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oct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demonstrate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totally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recovered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no residual sub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retinal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fluid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after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discontinuation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isotretinoin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pt-BR" altLang="pt-B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Discussion</a:t>
            </a:r>
            <a:endParaRPr kumimoji="0" lang="pt-BR" altLang="pt-B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found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only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 cases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described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literature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suspicion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Serous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retinal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detachment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secondary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use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oral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Isotretinoin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Both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dysfunction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RPE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vascular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hypermeability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can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generate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accumulation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subretinal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fluid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however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hypermerbeality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main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reason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for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increase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hydrostatic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pressure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RPE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causes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disintegration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RPE </a:t>
            </a:r>
            <a:r>
              <a:rPr lang="pt-BR" altLang="pt-BR" sz="1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{1,2}.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know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corticosteroids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influence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expression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adrenergic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receptors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contributing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effect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catecholamines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altLang="pt-BR" sz="1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{3}.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believe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isotretinoin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can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act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just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corticosteroids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increasing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permeability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EPR,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Bruch's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layer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choriocapillaries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In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literature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several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causes for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accumulation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serous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retinal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fluid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have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reported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as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diabetic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retinopathy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choroidal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ischemic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disorders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such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as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hypertension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lupus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erythematosus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choroidal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tumors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corticosteroid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usage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inflammatory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disorders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such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as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Harada’s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disease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altLang="pt-BR" sz="1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{3,4}.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However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no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systemic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ocular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disorders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were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found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patient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question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The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relationship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between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stressed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patients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accumulation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subretinal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fluid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well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known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in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case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presented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patient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did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report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was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stress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activities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did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complain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about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stress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justifies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retinal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injury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BR" altLang="pt-BR" sz="1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[3]</a:t>
            </a:r>
            <a:endParaRPr kumimoji="0" lang="pt-BR" altLang="pt-B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Conclusion</a:t>
            </a:r>
            <a:endParaRPr lang="pt-BR" altLang="pt-BR" sz="1200" dirty="0">
              <a:solidFill>
                <a:srgbClr val="222222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1200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 </a:t>
            </a:r>
            <a:r>
              <a:rPr lang="pt-BR" altLang="pt-BR" sz="1200" dirty="0" err="1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conclusion</a:t>
            </a:r>
            <a:r>
              <a:rPr lang="pt-BR" altLang="pt-BR" sz="1200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pt-BR" altLang="pt-BR" sz="1200" dirty="0" err="1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we</a:t>
            </a:r>
            <a:r>
              <a:rPr lang="pt-BR" altLang="pt-BR" sz="1200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t-BR" altLang="pt-BR" sz="1200" dirty="0" err="1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present</a:t>
            </a:r>
            <a:r>
              <a:rPr lang="pt-BR" altLang="pt-BR" sz="1200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 </a:t>
            </a:r>
            <a:r>
              <a:rPr lang="pt-BR" altLang="pt-BR" sz="1200" dirty="0" err="1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patient</a:t>
            </a:r>
            <a:r>
              <a:rPr lang="pt-BR" altLang="pt-BR" sz="1200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t-BR" altLang="pt-BR" sz="1200" dirty="0" err="1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with</a:t>
            </a:r>
            <a:r>
              <a:rPr lang="pt-BR" altLang="pt-BR" sz="1200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bilateral </a:t>
            </a:r>
            <a:r>
              <a:rPr lang="pt-BR" altLang="pt-BR" sz="1200" dirty="0" err="1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Serous</a:t>
            </a:r>
            <a:r>
              <a:rPr lang="pt-BR" altLang="pt-BR" sz="1200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t-BR" altLang="pt-BR" sz="1200" dirty="0" err="1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detachment</a:t>
            </a:r>
            <a:r>
              <a:rPr lang="pt-BR" altLang="pt-BR" sz="1200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t-BR" altLang="pt-BR" sz="1200" dirty="0" err="1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of</a:t>
            </a:r>
            <a:r>
              <a:rPr lang="pt-BR" altLang="pt-BR" sz="1200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retina </a:t>
            </a:r>
            <a:r>
              <a:rPr lang="pt-BR" altLang="pt-BR" sz="1200" dirty="0" err="1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that</a:t>
            </a:r>
            <a:r>
              <a:rPr lang="pt-BR" altLang="pt-BR" sz="1200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t-BR" altLang="pt-BR" sz="1200" dirty="0" err="1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used</a:t>
            </a:r>
            <a:r>
              <a:rPr lang="pt-BR" altLang="pt-BR" sz="1200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oral </a:t>
            </a:r>
            <a:r>
              <a:rPr lang="pt-BR" altLang="pt-BR" sz="1200" dirty="0" err="1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isotretinoin</a:t>
            </a:r>
            <a:r>
              <a:rPr lang="pt-BR" altLang="pt-BR" sz="1200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lang="pt-BR" altLang="pt-BR" sz="1200" dirty="0" err="1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We</a:t>
            </a:r>
            <a:r>
              <a:rPr lang="pt-BR" altLang="pt-BR" sz="1200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t-BR" altLang="pt-BR" sz="1200" dirty="0" err="1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believe</a:t>
            </a:r>
            <a:r>
              <a:rPr lang="pt-BR" altLang="pt-BR" sz="1200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t-BR" altLang="pt-BR" sz="1200" dirty="0" err="1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that</a:t>
            </a:r>
            <a:r>
              <a:rPr lang="pt-BR" altLang="pt-BR" sz="1200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t-BR" altLang="pt-BR" sz="1200" dirty="0" err="1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</a:t>
            </a:r>
            <a:r>
              <a:rPr lang="pt-BR" altLang="pt-BR" sz="1200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t-BR" altLang="pt-BR" sz="1200" dirty="0" err="1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accumulation</a:t>
            </a:r>
            <a:r>
              <a:rPr lang="pt-BR" altLang="pt-BR" sz="1200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t-BR" altLang="pt-BR" sz="1200" dirty="0" err="1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of</a:t>
            </a:r>
            <a:r>
              <a:rPr lang="pt-BR" altLang="pt-BR" sz="1200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t-BR" altLang="pt-BR" sz="1200" dirty="0" err="1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liquid</a:t>
            </a:r>
            <a:r>
              <a:rPr lang="pt-BR" altLang="pt-BR" sz="1200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t-BR" altLang="pt-BR" sz="1200" dirty="0" err="1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was</a:t>
            </a:r>
            <a:r>
              <a:rPr lang="pt-BR" altLang="pt-BR" sz="1200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t-BR" altLang="pt-BR" sz="1200" dirty="0" err="1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caused</a:t>
            </a:r>
            <a:r>
              <a:rPr lang="pt-BR" altLang="pt-BR" sz="1200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t-BR" altLang="pt-BR" sz="1200" dirty="0" err="1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by</a:t>
            </a:r>
            <a:r>
              <a:rPr lang="pt-BR" altLang="pt-BR" sz="1200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t-BR" altLang="pt-BR" sz="1200" dirty="0" err="1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isotretinoin</a:t>
            </a:r>
            <a:r>
              <a:rPr lang="pt-BR" altLang="pt-BR" sz="1200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pt-BR" altLang="pt-BR" sz="1200" dirty="0" err="1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which</a:t>
            </a:r>
            <a:r>
              <a:rPr lang="pt-BR" altLang="pt-BR" sz="1200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t-BR" altLang="pt-BR" sz="1200" dirty="0" err="1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increased</a:t>
            </a:r>
            <a:r>
              <a:rPr lang="pt-BR" altLang="pt-BR" sz="1200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t-BR" altLang="pt-BR" sz="1200" dirty="0" err="1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choriocapillary</a:t>
            </a:r>
            <a:r>
              <a:rPr lang="pt-BR" altLang="pt-BR" sz="1200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t-BR" altLang="pt-BR" sz="1200" dirty="0" err="1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and</a:t>
            </a:r>
            <a:r>
              <a:rPr lang="pt-BR" altLang="pt-BR" sz="1200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EPR </a:t>
            </a:r>
            <a:r>
              <a:rPr lang="pt-BR" altLang="pt-BR" sz="1200" dirty="0" err="1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permeability</a:t>
            </a:r>
            <a:r>
              <a:rPr lang="pt-BR" altLang="pt-BR" sz="1200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In </a:t>
            </a:r>
            <a:r>
              <a:rPr lang="pt-BR" altLang="pt-BR" sz="1200" dirty="0" err="1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our</a:t>
            </a:r>
            <a:r>
              <a:rPr lang="pt-BR" altLang="pt-BR" sz="1200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t-BR" altLang="pt-BR" sz="1200" dirty="0" err="1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literature</a:t>
            </a:r>
            <a:r>
              <a:rPr lang="pt-BR" altLang="pt-BR" sz="1200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t-BR" altLang="pt-BR" sz="1200" dirty="0" err="1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search</a:t>
            </a:r>
            <a:r>
              <a:rPr lang="pt-BR" altLang="pt-BR" sz="1200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pt-BR" altLang="pt-BR" sz="1200" dirty="0" err="1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</a:t>
            </a:r>
            <a:r>
              <a:rPr lang="pt-BR" altLang="pt-BR" sz="1200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t-BR" altLang="pt-BR" sz="1200" dirty="0" err="1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serous</a:t>
            </a:r>
            <a:r>
              <a:rPr lang="pt-BR" altLang="pt-BR" sz="1200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t-BR" altLang="pt-BR" sz="1200" dirty="0" err="1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retinal</a:t>
            </a:r>
            <a:r>
              <a:rPr lang="pt-BR" altLang="pt-BR" sz="1200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t-BR" altLang="pt-BR" sz="1200" dirty="0" err="1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detachment</a:t>
            </a:r>
            <a:r>
              <a:rPr lang="pt-BR" altLang="pt-BR" sz="1200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t-BR" altLang="pt-BR" sz="1200" dirty="0" err="1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caused</a:t>
            </a:r>
            <a:r>
              <a:rPr lang="pt-BR" altLang="pt-BR" sz="1200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t-BR" altLang="pt-BR" sz="1200" dirty="0" err="1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by</a:t>
            </a:r>
            <a:r>
              <a:rPr lang="pt-BR" altLang="pt-BR" sz="1200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t-BR" altLang="pt-BR" sz="1200" dirty="0" err="1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isotretinoin</a:t>
            </a:r>
            <a:r>
              <a:rPr lang="pt-BR" altLang="pt-BR" sz="1200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t-BR" altLang="pt-BR" sz="1200" dirty="0" err="1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has</a:t>
            </a:r>
            <a:r>
              <a:rPr lang="pt-BR" altLang="pt-BR" sz="1200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t-BR" altLang="pt-BR" sz="1200" dirty="0" err="1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been</a:t>
            </a:r>
            <a:r>
              <a:rPr lang="pt-BR" altLang="pt-BR" sz="1200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t-BR" altLang="pt-BR" sz="1200" dirty="0" err="1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described</a:t>
            </a:r>
            <a:r>
              <a:rPr lang="pt-BR" altLang="pt-BR" sz="1200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in </a:t>
            </a:r>
            <a:r>
              <a:rPr lang="pt-BR" altLang="pt-BR" sz="1200" dirty="0" err="1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only</a:t>
            </a:r>
            <a:r>
              <a:rPr lang="pt-BR" altLang="pt-BR" sz="1200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2 </a:t>
            </a:r>
            <a:r>
              <a:rPr lang="pt-BR" altLang="pt-BR" sz="1200" dirty="0" err="1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scientific</a:t>
            </a:r>
            <a:r>
              <a:rPr lang="pt-BR" altLang="pt-BR" sz="1200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t-BR" altLang="pt-BR" sz="1200" dirty="0" err="1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studies</a:t>
            </a:r>
            <a:r>
              <a:rPr lang="pt-BR" altLang="pt-BR" sz="1200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pt-BR" altLang="pt-BR" sz="1200" dirty="0" err="1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this</a:t>
            </a:r>
            <a:r>
              <a:rPr lang="pt-BR" altLang="pt-BR" sz="1200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t-BR" altLang="pt-BR" sz="1200" dirty="0" err="1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would</a:t>
            </a:r>
            <a:r>
              <a:rPr lang="pt-BR" altLang="pt-BR" sz="1200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t-BR" altLang="pt-BR" sz="1200" dirty="0" err="1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therefore</a:t>
            </a:r>
            <a:r>
              <a:rPr lang="pt-BR" altLang="pt-BR" sz="1200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t-BR" altLang="pt-BR" sz="1200" dirty="0" err="1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be</a:t>
            </a:r>
            <a:r>
              <a:rPr lang="pt-BR" altLang="pt-BR" sz="1200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t-BR" altLang="pt-BR" sz="1200" dirty="0" err="1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</a:t>
            </a:r>
            <a:r>
              <a:rPr lang="pt-BR" altLang="pt-BR" sz="1200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t-BR" altLang="pt-BR" sz="1200" dirty="0" err="1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third</a:t>
            </a:r>
            <a:r>
              <a:rPr lang="pt-BR" altLang="pt-BR" sz="1200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t-BR" altLang="pt-BR" sz="1200" dirty="0" err="1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report</a:t>
            </a:r>
            <a:r>
              <a:rPr lang="pt-BR" altLang="pt-BR" sz="1200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t-BR" altLang="pt-BR" sz="1200" dirty="0" err="1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of</a:t>
            </a:r>
            <a:r>
              <a:rPr lang="pt-BR" altLang="pt-BR" sz="1200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t-BR" altLang="pt-BR" sz="1200" dirty="0" err="1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this</a:t>
            </a:r>
            <a:r>
              <a:rPr lang="pt-BR" altLang="pt-BR" sz="1200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t-BR" altLang="pt-BR" sz="1200" dirty="0" err="1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type</a:t>
            </a:r>
            <a:r>
              <a:rPr lang="pt-BR" altLang="pt-BR" sz="1200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t-BR" altLang="pt-BR" sz="1200" dirty="0" err="1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of</a:t>
            </a:r>
            <a:r>
              <a:rPr lang="pt-BR" altLang="pt-BR" sz="1200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t-BR" altLang="pt-BR" sz="1200" dirty="0" err="1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retinal</a:t>
            </a:r>
            <a:r>
              <a:rPr lang="pt-BR" altLang="pt-BR" sz="1200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t-BR" altLang="pt-BR" sz="1200" dirty="0" err="1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lesion</a:t>
            </a:r>
            <a:r>
              <a:rPr lang="pt-BR" altLang="pt-BR" sz="1200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t-BR" altLang="pt-BR" sz="1200" dirty="0" err="1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caused</a:t>
            </a:r>
            <a:r>
              <a:rPr lang="pt-BR" altLang="pt-BR" sz="1200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t-BR" altLang="pt-BR" sz="1200" dirty="0" err="1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by</a:t>
            </a:r>
            <a:r>
              <a:rPr lang="pt-BR" altLang="pt-BR" sz="1200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oral </a:t>
            </a:r>
            <a:r>
              <a:rPr lang="pt-BR" altLang="pt-BR" sz="1200" dirty="0" err="1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isotretinoin</a:t>
            </a:r>
            <a:r>
              <a:rPr kumimoji="0" lang="pt-BR" altLang="pt-BR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lang="pt-BR" dirty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663" y="748397"/>
            <a:ext cx="1723420" cy="16682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8162" y="748323"/>
            <a:ext cx="1722573" cy="1667425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3363" y="2432693"/>
            <a:ext cx="1453633" cy="1407095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662" y="2433429"/>
            <a:ext cx="1454479" cy="1407914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8162" y="3856733"/>
            <a:ext cx="1954246" cy="1302830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662" y="3858130"/>
            <a:ext cx="2359958" cy="1573305"/>
          </a:xfrm>
          <a:prstGeom prst="rect">
            <a:avLst/>
          </a:prstGeom>
        </p:spPr>
      </p:pic>
      <p:sp>
        <p:nvSpPr>
          <p:cNvPr id="17" name="Retângulo 16"/>
          <p:cNvSpPr/>
          <p:nvPr/>
        </p:nvSpPr>
        <p:spPr>
          <a:xfrm>
            <a:off x="7156884" y="5517781"/>
            <a:ext cx="4762456" cy="110795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CaixaDeTexto 17"/>
          <p:cNvSpPr txBox="1"/>
          <p:nvPr/>
        </p:nvSpPr>
        <p:spPr>
          <a:xfrm>
            <a:off x="8193184" y="9665185"/>
            <a:ext cx="3228553" cy="3601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20" name="Retângulo 19"/>
          <p:cNvSpPr/>
          <p:nvPr/>
        </p:nvSpPr>
        <p:spPr>
          <a:xfrm>
            <a:off x="41990" y="122688"/>
            <a:ext cx="11993128" cy="63201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CaixaDeTexto 20"/>
          <p:cNvSpPr txBox="1"/>
          <p:nvPr/>
        </p:nvSpPr>
        <p:spPr>
          <a:xfrm>
            <a:off x="161365" y="187622"/>
            <a:ext cx="981635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Central </a:t>
            </a:r>
            <a:r>
              <a:rPr lang="pt-BR" sz="2000" b="1" dirty="0" err="1"/>
              <a:t>serous</a:t>
            </a:r>
            <a:r>
              <a:rPr lang="pt-BR" sz="2000" b="1" dirty="0"/>
              <a:t> </a:t>
            </a:r>
            <a:r>
              <a:rPr lang="pt-BR" sz="2000" b="1" dirty="0" err="1"/>
              <a:t>chorioretinopathy</a:t>
            </a:r>
            <a:r>
              <a:rPr lang="pt-BR" sz="2000" b="1" dirty="0"/>
              <a:t> </a:t>
            </a:r>
            <a:r>
              <a:rPr lang="pt-BR" sz="2000" b="1" dirty="0" err="1"/>
              <a:t>associated</a:t>
            </a:r>
            <a:r>
              <a:rPr lang="pt-BR" sz="2000" b="1" dirty="0"/>
              <a:t> </a:t>
            </a:r>
            <a:r>
              <a:rPr lang="pt-BR" sz="2000" b="1" dirty="0" err="1" smtClean="0"/>
              <a:t>with</a:t>
            </a:r>
            <a:r>
              <a:rPr lang="pt-BR" sz="2000" b="1" dirty="0" smtClean="0"/>
              <a:t> </a:t>
            </a:r>
            <a:r>
              <a:rPr lang="pt-BR" sz="2000" b="1" dirty="0" err="1" smtClean="0"/>
              <a:t>isotretinoin</a:t>
            </a:r>
            <a:r>
              <a:rPr lang="pt-BR" sz="2000" b="1" dirty="0"/>
              <a:t>. </a:t>
            </a:r>
            <a:endParaRPr lang="pt-BR" sz="2000" b="1" dirty="0" smtClean="0"/>
          </a:p>
          <a:p>
            <a:r>
              <a:rPr lang="fi-FI" sz="1400" dirty="0" smtClean="0"/>
              <a:t>Authors: Alexandre Tagliari Cestari</a:t>
            </a:r>
            <a:r>
              <a:rPr lang="fi-FI" sz="1400" dirty="0" smtClean="0"/>
              <a:t>¹</a:t>
            </a:r>
            <a:r>
              <a:rPr lang="pt-BR" sz="1400" dirty="0"/>
              <a:t> </a:t>
            </a:r>
            <a:r>
              <a:rPr lang="pt-BR" sz="1400" dirty="0" smtClean="0"/>
              <a:t> </a:t>
            </a:r>
            <a:r>
              <a:rPr lang="fi-FI" sz="1400" dirty="0" smtClean="0"/>
              <a:t>Paulo Kin Takara MD</a:t>
            </a:r>
            <a:r>
              <a:rPr lang="pt-BR" sz="1400" baseline="30000" dirty="0"/>
              <a:t>2</a:t>
            </a:r>
            <a:endParaRPr lang="pt-BR" sz="1400" baseline="30000" dirty="0" smtClean="0"/>
          </a:p>
          <a:p>
            <a:r>
              <a:rPr lang="pt-BR" dirty="0" smtClean="0"/>
              <a:t>.</a:t>
            </a:r>
            <a:endParaRPr lang="pt-BR" dirty="0"/>
          </a:p>
          <a:p>
            <a:endParaRPr lang="pt-BR" dirty="0"/>
          </a:p>
        </p:txBody>
      </p:sp>
      <p:sp>
        <p:nvSpPr>
          <p:cNvPr id="26" name="CaixaDeTexto 25"/>
          <p:cNvSpPr txBox="1"/>
          <p:nvPr/>
        </p:nvSpPr>
        <p:spPr>
          <a:xfrm>
            <a:off x="7156884" y="5583976"/>
            <a:ext cx="476245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pt-BR" altLang="pt-BR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1. </a:t>
            </a:r>
            <a:r>
              <a:rPr kumimoji="0" lang="pt-BR" altLang="pt-BR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Int</a:t>
            </a:r>
            <a:r>
              <a:rPr kumimoji="0" lang="pt-BR" altLang="pt-BR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pt-BR" altLang="pt-BR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Ophthalmol</a:t>
            </a:r>
            <a:r>
              <a:rPr kumimoji="0" lang="pt-BR" altLang="pt-BR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(2017) </a:t>
            </a:r>
            <a:r>
              <a:rPr kumimoji="0" lang="pt-BR" altLang="pt-BR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Excessive</a:t>
            </a:r>
            <a:r>
              <a:rPr kumimoji="0" lang="pt-BR" altLang="pt-BR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pt-BR" altLang="pt-BR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serous</a:t>
            </a:r>
            <a:r>
              <a:rPr kumimoji="0" lang="pt-BR" altLang="pt-BR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pt-BR" altLang="pt-BR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retinal</a:t>
            </a:r>
            <a:r>
              <a:rPr kumimoji="0" lang="pt-BR" altLang="pt-BR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pt-BR" altLang="pt-BR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detachment</a:t>
            </a:r>
            <a:r>
              <a:rPr kumimoji="0" lang="pt-BR" altLang="pt-BR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pt-BR" altLang="pt-BR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during</a:t>
            </a:r>
            <a:r>
              <a:rPr kumimoji="0" lang="pt-BR" altLang="pt-BR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pt-BR" altLang="pt-BR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the</a:t>
            </a:r>
            <a:r>
              <a:rPr kumimoji="0" lang="pt-BR" altLang="pt-BR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use </a:t>
            </a:r>
            <a:r>
              <a:rPr kumimoji="0" lang="pt-BR" altLang="pt-BR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of</a:t>
            </a:r>
            <a:r>
              <a:rPr kumimoji="0" lang="pt-BR" altLang="pt-BR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pt-BR" altLang="pt-BR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isotretinoin</a:t>
            </a:r>
            <a:r>
              <a:rPr kumimoji="0" lang="pt-BR" altLang="pt-BR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2. </a:t>
            </a:r>
            <a:r>
              <a:rPr kumimoji="0" lang="pt-BR" altLang="pt-BR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Can</a:t>
            </a:r>
            <a:r>
              <a:rPr kumimoji="0" lang="pt-BR" altLang="pt-BR" sz="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J </a:t>
            </a:r>
            <a:r>
              <a:rPr kumimoji="0" lang="pt-BR" altLang="pt-BR" sz="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Ophthalmol</a:t>
            </a:r>
            <a:r>
              <a:rPr kumimoji="0" lang="pt-BR" altLang="pt-BR" sz="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(2017) Central </a:t>
            </a:r>
            <a:r>
              <a:rPr kumimoji="0" lang="pt-BR" altLang="pt-BR" sz="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serous</a:t>
            </a:r>
            <a:r>
              <a:rPr kumimoji="0" lang="pt-BR" altLang="pt-BR" sz="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pt-BR" altLang="pt-BR" sz="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chorioretinopathy</a:t>
            </a:r>
            <a:r>
              <a:rPr kumimoji="0" lang="pt-BR" altLang="pt-BR" sz="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pt-BR" altLang="pt-BR" sz="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probably</a:t>
            </a:r>
            <a:r>
              <a:rPr kumimoji="0" lang="pt-BR" altLang="pt-BR" sz="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pt-BR" altLang="pt-BR" sz="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associated</a:t>
            </a:r>
            <a:r>
              <a:rPr kumimoji="0" lang="pt-BR" altLang="pt-BR" sz="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pt-BR" altLang="pt-BR" sz="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with</a:t>
            </a:r>
            <a:r>
              <a:rPr kumimoji="0" lang="pt-BR" altLang="pt-BR" sz="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pt-BR" altLang="pt-BR" sz="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isotretinoin</a:t>
            </a:r>
            <a:r>
              <a:rPr kumimoji="0" lang="pt-BR" altLang="pt-BR" sz="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in a </a:t>
            </a:r>
            <a:r>
              <a:rPr kumimoji="0" lang="pt-BR" altLang="pt-BR" sz="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keratotoconus</a:t>
            </a:r>
            <a:r>
              <a:rPr kumimoji="0" lang="pt-BR" altLang="pt-BR" sz="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pt-BR" altLang="pt-BR" sz="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patient</a:t>
            </a:r>
            <a:r>
              <a:rPr kumimoji="0" lang="pt-BR" altLang="pt-BR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3. </a:t>
            </a:r>
            <a:r>
              <a:rPr kumimoji="0" lang="pt-BR" altLang="pt-BR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Marmor</a:t>
            </a:r>
            <a:r>
              <a:rPr kumimoji="0" lang="pt-BR" altLang="pt-BR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M (1997) </a:t>
            </a:r>
            <a:r>
              <a:rPr kumimoji="0" lang="pt-BR" altLang="pt-BR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On</a:t>
            </a:r>
            <a:r>
              <a:rPr kumimoji="0" lang="pt-BR" altLang="pt-BR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pt-BR" altLang="pt-BR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the</a:t>
            </a:r>
            <a:r>
              <a:rPr kumimoji="0" lang="pt-BR" altLang="pt-BR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cause </a:t>
            </a:r>
            <a:r>
              <a:rPr kumimoji="0" lang="pt-BR" altLang="pt-BR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of</a:t>
            </a:r>
            <a:r>
              <a:rPr kumimoji="0" lang="pt-BR" altLang="pt-BR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pt-BR" altLang="pt-BR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serous</a:t>
            </a:r>
            <a:r>
              <a:rPr kumimoji="0" lang="pt-BR" altLang="pt-BR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pt-BR" altLang="pt-BR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detachments</a:t>
            </a:r>
            <a:r>
              <a:rPr kumimoji="0" lang="pt-BR" altLang="pt-BR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pt-BR" altLang="pt-BR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and</a:t>
            </a:r>
            <a:r>
              <a:rPr kumimoji="0" lang="pt-BR" altLang="pt-BR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pt-BR" altLang="pt-BR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acute</a:t>
            </a:r>
            <a:r>
              <a:rPr kumimoji="0" lang="pt-BR" altLang="pt-BR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central </a:t>
            </a:r>
            <a:r>
              <a:rPr kumimoji="0" lang="pt-BR" altLang="pt-BR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serous</a:t>
            </a:r>
            <a:r>
              <a:rPr kumimoji="0" lang="pt-BR" altLang="pt-BR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pt-BR" altLang="pt-BR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chorioretinopathy</a:t>
            </a:r>
            <a:r>
              <a:rPr kumimoji="0" lang="pt-BR" altLang="pt-BR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. </a:t>
            </a:r>
            <a:r>
              <a:rPr kumimoji="0" lang="pt-BR" altLang="pt-BR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Br</a:t>
            </a:r>
            <a:r>
              <a:rPr kumimoji="0" lang="pt-BR" altLang="pt-BR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J </a:t>
            </a:r>
            <a:r>
              <a:rPr kumimoji="0" lang="pt-BR" altLang="pt-BR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Ophthalmol</a:t>
            </a:r>
            <a:r>
              <a:rPr kumimoji="0" lang="pt-BR" altLang="pt-BR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81:812–813 4. </a:t>
            </a:r>
            <a:r>
              <a:rPr kumimoji="0" lang="pt-BR" altLang="pt-BR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Haddock</a:t>
            </a:r>
            <a:r>
              <a:rPr kumimoji="0" lang="pt-BR" altLang="pt-BR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JR, </a:t>
            </a:r>
            <a:r>
              <a:rPr kumimoji="0" lang="pt-BR" altLang="pt-BR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Malbon</a:t>
            </a:r>
            <a:r>
              <a:rPr kumimoji="0" lang="pt-BR" altLang="pt-BR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CC (1988) </a:t>
            </a:r>
            <a:r>
              <a:rPr kumimoji="0" lang="pt-BR" altLang="pt-BR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Regulation</a:t>
            </a:r>
            <a:r>
              <a:rPr kumimoji="0" lang="pt-BR" altLang="pt-BR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pt-BR" altLang="pt-BR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of</a:t>
            </a:r>
            <a:r>
              <a:rPr kumimoji="0" lang="pt-BR" altLang="pt-BR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pt-BR" altLang="pt-BR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adrenergic</a:t>
            </a:r>
            <a:r>
              <a:rPr kumimoji="0" lang="pt-BR" altLang="pt-BR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pt-BR" altLang="pt-BR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receptors</a:t>
            </a:r>
            <a:r>
              <a:rPr kumimoji="0" lang="pt-BR" altLang="pt-BR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pt-BR" altLang="pt-BR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by</a:t>
            </a:r>
            <a:r>
              <a:rPr kumimoji="0" lang="pt-BR" altLang="pt-BR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pt-BR" altLang="pt-BR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permissive</a:t>
            </a:r>
            <a:r>
              <a:rPr kumimoji="0" lang="pt-BR" altLang="pt-BR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pt-BR" altLang="pt-BR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hormones</a:t>
            </a:r>
            <a:r>
              <a:rPr kumimoji="0" lang="pt-BR" altLang="pt-BR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: </a:t>
            </a:r>
            <a:r>
              <a:rPr kumimoji="0" lang="pt-BR" altLang="pt-BR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glucocorticoids</a:t>
            </a:r>
            <a:r>
              <a:rPr kumimoji="0" lang="pt-BR" altLang="pt-BR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pt-BR" altLang="pt-BR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increase</a:t>
            </a:r>
            <a:r>
              <a:rPr kumimoji="0" lang="pt-BR" altLang="pt-BR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pt-BR" altLang="pt-BR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steady</a:t>
            </a:r>
            <a:r>
              <a:rPr kumimoji="0" lang="pt-BR" altLang="pt-BR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pt-BR" altLang="pt-BR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state</a:t>
            </a:r>
            <a:r>
              <a:rPr kumimoji="0" lang="pt-BR" altLang="pt-BR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pt-BR" altLang="pt-BR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levels</a:t>
            </a:r>
            <a:r>
              <a:rPr kumimoji="0" lang="pt-BR" altLang="pt-BR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pt-BR" altLang="pt-BR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of</a:t>
            </a:r>
            <a:r>
              <a:rPr kumimoji="0" lang="pt-BR" altLang="pt-BR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receptor </a:t>
            </a:r>
            <a:r>
              <a:rPr kumimoji="0" lang="pt-BR" altLang="pt-BR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mRNA</a:t>
            </a:r>
            <a:r>
              <a:rPr kumimoji="0" lang="pt-BR" altLang="pt-BR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. </a:t>
            </a:r>
            <a:r>
              <a:rPr kumimoji="0" lang="pt-BR" altLang="pt-BR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Proc</a:t>
            </a:r>
            <a:r>
              <a:rPr kumimoji="0" lang="pt-BR" altLang="pt-BR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pt-BR" altLang="pt-BR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Natl</a:t>
            </a:r>
            <a:r>
              <a:rPr kumimoji="0" lang="pt-BR" altLang="pt-BR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pt-BR" altLang="pt-BR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Acad</a:t>
            </a:r>
            <a:r>
              <a:rPr kumimoji="0" lang="pt-BR" altLang="pt-BR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pt-BR" altLang="pt-BR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Sci</a:t>
            </a:r>
            <a:r>
              <a:rPr kumimoji="0" lang="pt-BR" altLang="pt-BR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USA 85:8415–8419 /// 5. </a:t>
            </a:r>
            <a:r>
              <a:rPr kumimoji="0" lang="pt-BR" altLang="pt-BR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Hikichi</a:t>
            </a:r>
            <a:r>
              <a:rPr kumimoji="0" lang="pt-BR" altLang="pt-BR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T, </a:t>
            </a:r>
            <a:r>
              <a:rPr kumimoji="0" lang="pt-BR" altLang="pt-BR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Ohtsuka</a:t>
            </a:r>
            <a:r>
              <a:rPr kumimoji="0" lang="pt-BR" altLang="pt-BR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H, </a:t>
            </a:r>
            <a:r>
              <a:rPr kumimoji="0" lang="pt-BR" altLang="pt-BR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Higuchi</a:t>
            </a:r>
            <a:r>
              <a:rPr kumimoji="0" lang="pt-BR" altLang="pt-BR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M, </a:t>
            </a:r>
            <a:r>
              <a:rPr kumimoji="0" lang="pt-BR" altLang="pt-BR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Matsushita</a:t>
            </a:r>
            <a:r>
              <a:rPr kumimoji="0" lang="pt-BR" altLang="pt-BR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T, </a:t>
            </a:r>
            <a:r>
              <a:rPr kumimoji="0" lang="pt-BR" altLang="pt-BR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Ariga</a:t>
            </a:r>
            <a:r>
              <a:rPr kumimoji="0" lang="pt-BR" altLang="pt-BR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H, </a:t>
            </a:r>
            <a:r>
              <a:rPr kumimoji="0" lang="pt-BR" altLang="pt-BR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Kosaka</a:t>
            </a:r>
            <a:r>
              <a:rPr kumimoji="0" lang="pt-BR" altLang="pt-BR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S et al (2009) Causes </a:t>
            </a:r>
            <a:r>
              <a:rPr kumimoji="0" lang="pt-BR" altLang="pt-BR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of</a:t>
            </a:r>
            <a:r>
              <a:rPr kumimoji="0" lang="pt-BR" altLang="pt-BR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macular </a:t>
            </a:r>
            <a:r>
              <a:rPr kumimoji="0" lang="pt-BR" altLang="pt-BR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serous</a:t>
            </a:r>
            <a:r>
              <a:rPr kumimoji="0" lang="pt-BR" altLang="pt-BR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pt-BR" altLang="pt-BR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retinal</a:t>
            </a:r>
            <a:r>
              <a:rPr kumimoji="0" lang="pt-BR" altLang="pt-BR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pt-BR" altLang="pt-BR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detachments</a:t>
            </a:r>
            <a:r>
              <a:rPr kumimoji="0" lang="pt-BR" altLang="pt-BR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in </a:t>
            </a:r>
            <a:r>
              <a:rPr kumimoji="0" lang="pt-BR" altLang="pt-BR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Japanese</a:t>
            </a:r>
            <a:r>
              <a:rPr kumimoji="0" lang="pt-BR" altLang="pt-BR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pt-BR" altLang="pt-BR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patients</a:t>
            </a:r>
            <a:r>
              <a:rPr kumimoji="0" lang="pt-BR" altLang="pt-BR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40 </a:t>
            </a:r>
            <a:r>
              <a:rPr kumimoji="0" lang="pt-BR" altLang="pt-BR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years</a:t>
            </a:r>
            <a:r>
              <a:rPr kumimoji="0" lang="pt-BR" altLang="pt-BR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pt-BR" altLang="pt-BR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and</a:t>
            </a:r>
            <a:r>
              <a:rPr kumimoji="0" lang="pt-BR" altLang="pt-BR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pt-BR" altLang="pt-BR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older</a:t>
            </a:r>
            <a:r>
              <a:rPr kumimoji="0" lang="pt-BR" altLang="pt-BR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. Retina 29:395–404 </a:t>
            </a:r>
            <a:endParaRPr kumimoji="0" lang="pt-BR" altLang="pt-B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149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615</Words>
  <Application>Microsoft Office PowerPoint</Application>
  <PresentationFormat>Widescreen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8" baseType="lpstr">
      <vt:lpstr>Arial</vt:lpstr>
      <vt:lpstr>Arial Unicode MS</vt:lpstr>
      <vt:lpstr>Calibri</vt:lpstr>
      <vt:lpstr>Calibri Light</vt:lpstr>
      <vt:lpstr>Courier New</vt:lpstr>
      <vt:lpstr>Times New Roman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Usuário do Windows</dc:creator>
  <cp:lastModifiedBy>Usuário do Windows</cp:lastModifiedBy>
  <cp:revision>8</cp:revision>
  <dcterms:created xsi:type="dcterms:W3CDTF">2020-02-03T23:07:19Z</dcterms:created>
  <dcterms:modified xsi:type="dcterms:W3CDTF">2020-02-04T00:22:23Z</dcterms:modified>
</cp:coreProperties>
</file>