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</p:sldMasterIdLst>
  <p:notesMasterIdLst>
    <p:notesMasterId r:id="rId3"/>
  </p:notesMasterIdLst>
  <p:sldIdLst>
    <p:sldId id="259" r:id="rId2"/>
  </p:sldIdLst>
  <p:sldSz cx="32404050" cy="43205400"/>
  <p:notesSz cx="6797675" cy="9926638"/>
  <p:defaultTextStyle>
    <a:defPPr>
      <a:defRPr lang="pt-BR"/>
    </a:defPPr>
    <a:lvl1pPr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59000" indent="-1701800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19588" indent="-3405188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480175" indent="-5108575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640763" indent="-6811963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377F93"/>
    <a:srgbClr val="02617B"/>
    <a:srgbClr val="345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972" autoAdjust="0"/>
  </p:normalViewPr>
  <p:slideViewPr>
    <p:cSldViewPr>
      <p:cViewPr varScale="1">
        <p:scale>
          <a:sx n="18" d="100"/>
          <a:sy n="18" d="100"/>
        </p:scale>
        <p:origin x="3588" y="5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D9F299-A108-407F-A643-7B86CD1D88CA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DD69F5-EEC1-4D5B-AD7C-CEC47A4996B6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63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CDDA5-6C80-4A17-8F06-285F2BE7FCBF}" type="slidenum">
              <a:rPr lang="pt-BR"/>
              <a:pPr/>
              <a:t>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54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BF4F-336F-4B2D-B278-1C11419C16F5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602B0-A5A4-4757-9A5E-347D16263F3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994E-CE42-47B6-A14D-EC5CA63D7B95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639-F45C-4264-9660-2A3267C0D0C9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903C-1F62-4C5D-936F-0FA3FFAB5E1F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1B01-725F-40C7-8D73-FA35FC3AAA69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8A51-B053-45FC-89A9-75825AFC2403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61C5-E688-481A-AEEE-D8A267383FCD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AAD5-A1CB-4CB5-99EA-6928B7E54E67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7AD8-D713-49C7-BF9B-D4325CED120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C6AC-35D6-4AF2-8B39-A0276D05EE29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A2D73-2568-4607-86BA-E67DFA2ABDD3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A8D1-B144-4318-A5CD-22A538E71CD2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386B4-375C-4345-A336-C6565997FE84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D532-E9D0-4A96-9E3E-31B8CC95E323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F5399-441D-4E65-BF70-DC40C3D5A209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D909-9F05-4057-932A-8580C17E9BEF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45C93-4D48-4F4E-A62A-ABC2B92B948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62EF-2B82-4C39-9BB7-34F7C7E63842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49159-52BA-4822-B80B-8CDC0FDC8F5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A902-6392-4CE6-B38C-6ADE4320C855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EA01-4092-4976-9962-7E83B2AF18E0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1AE9E-35CB-47F6-8FE9-7ABBCA23CB9A}" type="datetimeFigureOut">
              <a:rPr lang="pt-BR"/>
              <a:pPr>
                <a:defRPr/>
              </a:pPr>
              <a:t>10/01/2019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CADC96E-2FB2-4A36-935A-DEB9DCB0F87F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/>
          <p:cNvSpPr txBox="1">
            <a:spLocks noChangeArrowheads="1"/>
          </p:cNvSpPr>
          <p:nvPr/>
        </p:nvSpPr>
        <p:spPr bwMode="auto">
          <a:xfrm>
            <a:off x="2232025" y="3744913"/>
            <a:ext cx="27836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sz="7200" b="1" dirty="0" err="1">
                <a:solidFill>
                  <a:schemeClr val="bg1"/>
                </a:solidFill>
              </a:rPr>
              <a:t>Retinal</a:t>
            </a:r>
            <a:r>
              <a:rPr lang="pt-BR" sz="7200" b="1" dirty="0">
                <a:solidFill>
                  <a:schemeClr val="bg1"/>
                </a:solidFill>
              </a:rPr>
              <a:t> </a:t>
            </a:r>
            <a:r>
              <a:rPr lang="pt-BR" sz="7200" b="1" dirty="0" err="1">
                <a:solidFill>
                  <a:schemeClr val="bg1"/>
                </a:solidFill>
              </a:rPr>
              <a:t>racemose</a:t>
            </a:r>
            <a:r>
              <a:rPr lang="pt-BR" sz="7200" b="1" dirty="0">
                <a:solidFill>
                  <a:schemeClr val="bg1"/>
                </a:solidFill>
              </a:rPr>
              <a:t> </a:t>
            </a:r>
            <a:r>
              <a:rPr lang="pt-BR" sz="7200" b="1" dirty="0" err="1">
                <a:solidFill>
                  <a:schemeClr val="bg1"/>
                </a:solidFill>
              </a:rPr>
              <a:t>hemangioma</a:t>
            </a:r>
            <a:r>
              <a:rPr lang="pt-BR" sz="7200" b="1" dirty="0">
                <a:solidFill>
                  <a:schemeClr val="bg1"/>
                </a:solidFill>
              </a:rPr>
              <a:t> (</a:t>
            </a:r>
            <a:r>
              <a:rPr lang="pt-BR" sz="7200" b="1" dirty="0" err="1">
                <a:solidFill>
                  <a:schemeClr val="bg1"/>
                </a:solidFill>
              </a:rPr>
              <a:t>Wyburn</a:t>
            </a:r>
            <a:r>
              <a:rPr lang="pt-BR" sz="7200" b="1" dirty="0">
                <a:solidFill>
                  <a:schemeClr val="bg1"/>
                </a:solidFill>
              </a:rPr>
              <a:t>-Mason </a:t>
            </a:r>
            <a:r>
              <a:rPr lang="pt-BR" sz="7200" b="1" dirty="0" err="1">
                <a:solidFill>
                  <a:schemeClr val="bg1"/>
                </a:solidFill>
              </a:rPr>
              <a:t>syndrome</a:t>
            </a:r>
            <a:r>
              <a:rPr lang="pt-BR" sz="7200" b="1" dirty="0">
                <a:solidFill>
                  <a:schemeClr val="bg1"/>
                </a:solidFill>
              </a:rPr>
              <a:t>): </a:t>
            </a:r>
            <a:br>
              <a:rPr lang="pt-BR" sz="7200" b="1" dirty="0">
                <a:solidFill>
                  <a:schemeClr val="bg1"/>
                </a:solidFill>
              </a:rPr>
            </a:br>
            <a:r>
              <a:rPr lang="pt-BR" sz="7200" b="1" dirty="0">
                <a:solidFill>
                  <a:schemeClr val="bg1"/>
                </a:solidFill>
              </a:rPr>
              <a:t>a case </a:t>
            </a:r>
            <a:r>
              <a:rPr lang="pt-BR" sz="7200" b="1" dirty="0" err="1">
                <a:solidFill>
                  <a:schemeClr val="bg1"/>
                </a:solidFill>
              </a:rPr>
              <a:t>report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1799689" y="8278384"/>
            <a:ext cx="14041438" cy="979488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076" name="CaixaDeTexto 6"/>
          <p:cNvSpPr txBox="1">
            <a:spLocks noChangeArrowheads="1"/>
          </p:cNvSpPr>
          <p:nvPr/>
        </p:nvSpPr>
        <p:spPr bwMode="auto">
          <a:xfrm>
            <a:off x="1798837" y="9188740"/>
            <a:ext cx="14011617" cy="9636456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 eaLnBrk="1" hangingPunct="1"/>
            <a:endParaRPr lang="pt-BR" sz="3200"/>
          </a:p>
        </p:txBody>
      </p:sp>
      <p:sp>
        <p:nvSpPr>
          <p:cNvPr id="3077" name="CaixaDeTexto 7"/>
          <p:cNvSpPr txBox="1">
            <a:spLocks noChangeArrowheads="1"/>
          </p:cNvSpPr>
          <p:nvPr/>
        </p:nvSpPr>
        <p:spPr bwMode="auto">
          <a:xfrm>
            <a:off x="1831439" y="19687937"/>
            <a:ext cx="14009688" cy="979069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078" name="CaixaDeTexto 8"/>
          <p:cNvSpPr txBox="1">
            <a:spLocks noChangeArrowheads="1"/>
          </p:cNvSpPr>
          <p:nvPr/>
        </p:nvSpPr>
        <p:spPr bwMode="auto">
          <a:xfrm>
            <a:off x="1840454" y="20597548"/>
            <a:ext cx="13970000" cy="2895735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 eaLnBrk="1" hangingPunct="1"/>
            <a:endParaRPr lang="pt-BR" sz="4000" dirty="0"/>
          </a:p>
        </p:txBody>
      </p:sp>
      <p:sp>
        <p:nvSpPr>
          <p:cNvPr id="3079" name="CaixaDeTexto 9"/>
          <p:cNvSpPr txBox="1">
            <a:spLocks noChangeArrowheads="1"/>
          </p:cNvSpPr>
          <p:nvPr/>
        </p:nvSpPr>
        <p:spPr bwMode="auto">
          <a:xfrm>
            <a:off x="1840454" y="24507433"/>
            <a:ext cx="14009688" cy="968375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3080" name="CaixaDeTexto 10"/>
          <p:cNvSpPr txBox="1">
            <a:spLocks noChangeArrowheads="1"/>
          </p:cNvSpPr>
          <p:nvPr/>
        </p:nvSpPr>
        <p:spPr bwMode="auto">
          <a:xfrm>
            <a:off x="1896991" y="25496282"/>
            <a:ext cx="13989658" cy="4564084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 eaLnBrk="1" hangingPunct="1"/>
            <a:r>
              <a:rPr lang="en-US" sz="3600"/>
              <a:t> </a:t>
            </a:r>
            <a:endParaRPr lang="pt-BR" sz="3600"/>
          </a:p>
        </p:txBody>
      </p:sp>
      <p:sp>
        <p:nvSpPr>
          <p:cNvPr id="3081" name="CaixaDeTexto 11"/>
          <p:cNvSpPr txBox="1">
            <a:spLocks noChangeArrowheads="1"/>
          </p:cNvSpPr>
          <p:nvPr/>
        </p:nvSpPr>
        <p:spPr bwMode="auto">
          <a:xfrm>
            <a:off x="16617981" y="8278384"/>
            <a:ext cx="14008100" cy="979069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dirty="0">
                <a:solidFill>
                  <a:schemeClr val="bg1"/>
                </a:solidFill>
              </a:rPr>
              <a:t>FIGURES</a:t>
            </a:r>
          </a:p>
        </p:txBody>
      </p:sp>
      <p:sp>
        <p:nvSpPr>
          <p:cNvPr id="3085" name="CaixaDeTexto 15"/>
          <p:cNvSpPr txBox="1">
            <a:spLocks noChangeArrowheads="1"/>
          </p:cNvSpPr>
          <p:nvPr/>
        </p:nvSpPr>
        <p:spPr bwMode="auto">
          <a:xfrm>
            <a:off x="16562065" y="36791825"/>
            <a:ext cx="14008100" cy="979069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u="sng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086" name="CaixaDeTexto 16"/>
          <p:cNvSpPr txBox="1">
            <a:spLocks noChangeArrowheads="1"/>
          </p:cNvSpPr>
          <p:nvPr/>
        </p:nvSpPr>
        <p:spPr bwMode="auto">
          <a:xfrm>
            <a:off x="16562065" y="37714214"/>
            <a:ext cx="13970000" cy="2841314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eaLnBrk="1" hangingPunct="1"/>
            <a:r>
              <a:rPr lang="pt-BR" sz="2800" dirty="0"/>
              <a:t>1. </a:t>
            </a:r>
            <a:r>
              <a:rPr lang="pt-BR" sz="2800" dirty="0" err="1"/>
              <a:t>Jain</a:t>
            </a:r>
            <a:r>
              <a:rPr lang="pt-BR" sz="2800" dirty="0"/>
              <a:t> IS, </a:t>
            </a:r>
            <a:r>
              <a:rPr lang="pt-BR" sz="2800" dirty="0" err="1"/>
              <a:t>Sharma</a:t>
            </a:r>
            <a:r>
              <a:rPr lang="pt-BR" sz="2800" dirty="0"/>
              <a:t> SK, </a:t>
            </a:r>
            <a:r>
              <a:rPr lang="pt-BR" sz="2800" dirty="0" err="1"/>
              <a:t>Dhir</a:t>
            </a:r>
            <a:r>
              <a:rPr lang="pt-BR" sz="2800" dirty="0"/>
              <a:t> SP, </a:t>
            </a:r>
            <a:r>
              <a:rPr lang="pt-BR" sz="2800" dirty="0" err="1"/>
              <a:t>Kaul</a:t>
            </a:r>
            <a:r>
              <a:rPr lang="pt-BR" sz="2800" dirty="0"/>
              <a:t> RL. </a:t>
            </a:r>
            <a:r>
              <a:rPr lang="pt-BR" sz="2800" dirty="0" err="1"/>
              <a:t>Wyburn</a:t>
            </a:r>
            <a:r>
              <a:rPr lang="pt-BR" sz="2800" dirty="0"/>
              <a:t>-Mason </a:t>
            </a:r>
            <a:r>
              <a:rPr lang="pt-BR" sz="2800" dirty="0" err="1"/>
              <a:t>syndrome</a:t>
            </a:r>
            <a:r>
              <a:rPr lang="pt-BR" sz="2800" dirty="0"/>
              <a:t> (a case </a:t>
            </a:r>
            <a:r>
              <a:rPr lang="pt-BR" sz="2800" dirty="0" err="1"/>
              <a:t>report</a:t>
            </a:r>
            <a:r>
              <a:rPr lang="pt-BR" sz="2800" dirty="0"/>
              <a:t>). </a:t>
            </a:r>
            <a:r>
              <a:rPr lang="pt-BR" sz="2800" dirty="0" err="1"/>
              <a:t>Indian</a:t>
            </a:r>
            <a:r>
              <a:rPr lang="pt-BR" sz="2800" dirty="0"/>
              <a:t> J </a:t>
            </a:r>
            <a:r>
              <a:rPr lang="pt-BR" sz="2800" dirty="0" err="1"/>
              <a:t>Ophthalmol</a:t>
            </a:r>
            <a:r>
              <a:rPr lang="pt-BR" sz="2800" dirty="0"/>
              <a:t>. 1980;28(3):161-3;</a:t>
            </a:r>
            <a:br>
              <a:rPr lang="pt-BR" sz="2800" dirty="0"/>
            </a:br>
            <a:r>
              <a:rPr lang="pt-BR" sz="2800" dirty="0"/>
              <a:t>2. </a:t>
            </a:r>
            <a:r>
              <a:rPr lang="pt-BR" sz="2800" dirty="0" err="1"/>
              <a:t>Reck</a:t>
            </a:r>
            <a:r>
              <a:rPr lang="pt-BR" sz="2800" dirty="0"/>
              <a:t> SD, </a:t>
            </a:r>
            <a:r>
              <a:rPr lang="pt-BR" sz="2800" dirty="0" err="1"/>
              <a:t>Zacks</a:t>
            </a:r>
            <a:r>
              <a:rPr lang="pt-BR" sz="2800" dirty="0"/>
              <a:t> DN, </a:t>
            </a:r>
            <a:r>
              <a:rPr lang="pt-BR" sz="2800" dirty="0" err="1"/>
              <a:t>Eibschitz-Tsimhoni</a:t>
            </a:r>
            <a:r>
              <a:rPr lang="pt-BR" sz="2800" dirty="0"/>
              <a:t> M. </a:t>
            </a:r>
            <a:r>
              <a:rPr lang="pt-BR" sz="2800" dirty="0" err="1"/>
              <a:t>Retinal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intracranial</a:t>
            </a:r>
            <a:r>
              <a:rPr lang="pt-BR" sz="2800" dirty="0"/>
              <a:t> </a:t>
            </a:r>
            <a:r>
              <a:rPr lang="pt-BR" sz="2800" dirty="0" err="1"/>
              <a:t>arteriovenous</a:t>
            </a:r>
            <a:r>
              <a:rPr lang="pt-BR" sz="2800" dirty="0"/>
              <a:t> </a:t>
            </a:r>
            <a:r>
              <a:rPr lang="pt-BR" sz="2800" dirty="0" err="1"/>
              <a:t>malformations</a:t>
            </a:r>
            <a:r>
              <a:rPr lang="pt-BR" sz="2800" dirty="0"/>
              <a:t>: </a:t>
            </a:r>
            <a:r>
              <a:rPr lang="pt-BR" sz="2800" dirty="0" err="1"/>
              <a:t>Wyburn</a:t>
            </a:r>
            <a:r>
              <a:rPr lang="pt-BR" sz="2800" dirty="0"/>
              <a:t>-Mason </a:t>
            </a:r>
            <a:r>
              <a:rPr lang="pt-BR" sz="2800" dirty="0" err="1"/>
              <a:t>syndrome</a:t>
            </a:r>
            <a:r>
              <a:rPr lang="pt-BR" sz="2800" dirty="0"/>
              <a:t>. J </a:t>
            </a:r>
            <a:r>
              <a:rPr lang="pt-BR" sz="2800" dirty="0" err="1"/>
              <a:t>Neuroophthalmol</a:t>
            </a:r>
            <a:r>
              <a:rPr lang="pt-BR" sz="2800" dirty="0"/>
              <a:t>. 2005;25(3):205-8;</a:t>
            </a:r>
            <a:br>
              <a:rPr lang="pt-BR" sz="2800" dirty="0"/>
            </a:br>
            <a:r>
              <a:rPr lang="pt-BR" sz="2800" dirty="0"/>
              <a:t>3. </a:t>
            </a:r>
            <a:r>
              <a:rPr lang="en-US" sz="2800" dirty="0" err="1"/>
              <a:t>Dayani</a:t>
            </a:r>
            <a:r>
              <a:rPr lang="en-US" sz="2800" dirty="0"/>
              <a:t> PN, </a:t>
            </a:r>
            <a:r>
              <a:rPr lang="en-US" sz="2800" dirty="0" err="1"/>
              <a:t>Sadun</a:t>
            </a:r>
            <a:r>
              <a:rPr lang="en-US" sz="2800" dirty="0"/>
              <a:t> AA. A case report of </a:t>
            </a:r>
            <a:r>
              <a:rPr lang="en-US" sz="2800" dirty="0" err="1"/>
              <a:t>Wyburn</a:t>
            </a:r>
            <a:r>
              <a:rPr lang="en-US" sz="2800" dirty="0"/>
              <a:t>-Mason syndrome and review of the literature. Neuroradiology. 2007;49(5):445-56.</a:t>
            </a:r>
            <a:endParaRPr lang="pt-BR" sz="2800" u="sng" dirty="0"/>
          </a:p>
        </p:txBody>
      </p:sp>
      <p:sp>
        <p:nvSpPr>
          <p:cNvPr id="3087" name="CaixaDeTexto 26"/>
          <p:cNvSpPr txBox="1">
            <a:spLocks noChangeArrowheads="1"/>
          </p:cNvSpPr>
          <p:nvPr/>
        </p:nvSpPr>
        <p:spPr bwMode="auto">
          <a:xfrm>
            <a:off x="2232025" y="6192838"/>
            <a:ext cx="27836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/>
              <a:t>José Arthur Pinto Milhomens Filho; Letícia Sant Ana Cardoso da Silva; Luciana da Cruz Noia; </a:t>
            </a:r>
            <a:r>
              <a:rPr lang="pt-BR" sz="3200" b="1" dirty="0" err="1"/>
              <a:t>Luis</a:t>
            </a:r>
            <a:r>
              <a:rPr lang="pt-BR" sz="3200" b="1" dirty="0"/>
              <a:t> Filipe </a:t>
            </a:r>
            <a:r>
              <a:rPr lang="pt-BR" sz="3200" b="1" dirty="0" err="1"/>
              <a:t>Nakayama</a:t>
            </a:r>
            <a:endParaRPr lang="en-US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991052" y="9347414"/>
            <a:ext cx="13465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err="1"/>
              <a:t>Retinal</a:t>
            </a:r>
            <a:r>
              <a:rPr lang="pt-BR" sz="4000" dirty="0"/>
              <a:t> </a:t>
            </a:r>
            <a:r>
              <a:rPr lang="pt-BR" sz="4000" dirty="0" err="1"/>
              <a:t>racemose</a:t>
            </a:r>
            <a:r>
              <a:rPr lang="pt-BR" sz="4000" dirty="0"/>
              <a:t> hemangioma (</a:t>
            </a:r>
            <a:r>
              <a:rPr lang="pt-BR" sz="4000" dirty="0" err="1"/>
              <a:t>Wyburn</a:t>
            </a:r>
            <a:r>
              <a:rPr lang="pt-BR" sz="4000" dirty="0"/>
              <a:t>-Mason </a:t>
            </a:r>
            <a:r>
              <a:rPr lang="pt-BR" sz="4000" dirty="0" err="1"/>
              <a:t>syndrome</a:t>
            </a:r>
            <a:r>
              <a:rPr lang="pt-BR" sz="4000" dirty="0"/>
              <a:t>) </a:t>
            </a:r>
            <a:r>
              <a:rPr lang="pt-BR" sz="4000" dirty="0" err="1"/>
              <a:t>is</a:t>
            </a:r>
            <a:r>
              <a:rPr lang="pt-BR" sz="4000" dirty="0"/>
              <a:t> a </a:t>
            </a:r>
            <a:r>
              <a:rPr lang="pt-BR" sz="4000" dirty="0" err="1"/>
              <a:t>rare</a:t>
            </a:r>
            <a:r>
              <a:rPr lang="pt-BR" sz="4000" dirty="0"/>
              <a:t> congenital non </a:t>
            </a:r>
            <a:r>
              <a:rPr lang="en-US" sz="4000" dirty="0"/>
              <a:t>inherited</a:t>
            </a:r>
            <a:r>
              <a:rPr lang="pt-BR" sz="4000" dirty="0"/>
              <a:t> </a:t>
            </a:r>
            <a:r>
              <a:rPr lang="pt-BR" sz="4000" dirty="0" err="1"/>
              <a:t>disease</a:t>
            </a:r>
            <a:r>
              <a:rPr lang="pt-BR" sz="4000" dirty="0"/>
              <a:t> </a:t>
            </a:r>
            <a:r>
              <a:rPr lang="pt-BR" sz="4000" dirty="0" err="1"/>
              <a:t>marked</a:t>
            </a:r>
            <a:r>
              <a:rPr lang="pt-BR" sz="4000" dirty="0"/>
              <a:t> </a:t>
            </a:r>
            <a:r>
              <a:rPr lang="pt-BR" sz="4000" dirty="0" err="1"/>
              <a:t>by</a:t>
            </a:r>
            <a:r>
              <a:rPr lang="pt-BR" sz="4000" dirty="0"/>
              <a:t> </a:t>
            </a:r>
            <a:r>
              <a:rPr lang="en-US" sz="4000" dirty="0"/>
              <a:t>arteriovenous</a:t>
            </a:r>
            <a:r>
              <a:rPr lang="pt-BR" sz="4000" dirty="0"/>
              <a:t> </a:t>
            </a:r>
            <a:r>
              <a:rPr lang="en-US" sz="4000" dirty="0"/>
              <a:t>malformations</a:t>
            </a:r>
            <a:r>
              <a:rPr lang="pt-BR" sz="4000" dirty="0"/>
              <a:t> (</a:t>
            </a:r>
            <a:r>
              <a:rPr lang="pt-BR" sz="4000" dirty="0" err="1"/>
              <a:t>AVMs</a:t>
            </a:r>
            <a:r>
              <a:rPr lang="pt-BR" sz="4000" dirty="0"/>
              <a:t>) </a:t>
            </a:r>
            <a:r>
              <a:rPr lang="pt-BR" sz="4000" dirty="0" err="1"/>
              <a:t>found</a:t>
            </a:r>
            <a:r>
              <a:rPr lang="pt-BR" sz="4000" dirty="0"/>
              <a:t> in </a:t>
            </a:r>
            <a:r>
              <a:rPr lang="pt-BR" sz="4000" dirty="0" err="1"/>
              <a:t>eyes</a:t>
            </a:r>
            <a:r>
              <a:rPr lang="pt-BR" sz="4000" dirty="0"/>
              <a:t> </a:t>
            </a:r>
            <a:r>
              <a:rPr lang="pt-BR" sz="4000" dirty="0" err="1"/>
              <a:t>and</a:t>
            </a:r>
            <a:r>
              <a:rPr lang="pt-BR" sz="4000" dirty="0"/>
              <a:t> </a:t>
            </a:r>
            <a:r>
              <a:rPr lang="en-US" sz="4000" dirty="0"/>
              <a:t>midbrain</a:t>
            </a:r>
            <a:r>
              <a:rPr lang="pt-BR" sz="4000" dirty="0"/>
              <a:t>, </a:t>
            </a:r>
            <a:r>
              <a:rPr lang="pt-BR" sz="4000" dirty="0" err="1"/>
              <a:t>therefore</a:t>
            </a:r>
            <a:r>
              <a:rPr lang="pt-BR" sz="4000" dirty="0"/>
              <a:t> </a:t>
            </a:r>
            <a:r>
              <a:rPr lang="pt-BR" sz="4000" dirty="0" err="1"/>
              <a:t>grouped</a:t>
            </a:r>
            <a:r>
              <a:rPr lang="pt-BR" sz="4000" dirty="0"/>
              <a:t> </a:t>
            </a:r>
            <a:r>
              <a:rPr lang="pt-BR" sz="4000" dirty="0" err="1"/>
              <a:t>with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</a:t>
            </a:r>
            <a:r>
              <a:rPr lang="pt-BR" sz="4000" dirty="0" err="1"/>
              <a:t>phakomatoses</a:t>
            </a:r>
            <a:r>
              <a:rPr lang="pt-BR" sz="4000" dirty="0"/>
              <a:t> (</a:t>
            </a:r>
            <a:r>
              <a:rPr lang="pt-BR" sz="4000" dirty="0" err="1"/>
              <a:t>neurocutaneous</a:t>
            </a:r>
            <a:r>
              <a:rPr lang="pt-BR" sz="4000" dirty="0"/>
              <a:t> </a:t>
            </a:r>
            <a:r>
              <a:rPr lang="en-US" sz="4000" dirty="0"/>
              <a:t>syndromes</a:t>
            </a:r>
            <a:r>
              <a:rPr lang="pt-BR" sz="4000" dirty="0"/>
              <a:t>). Its cause </a:t>
            </a:r>
            <a:r>
              <a:rPr lang="pt-BR" sz="4000" dirty="0" err="1"/>
              <a:t>is</a:t>
            </a:r>
            <a:r>
              <a:rPr lang="pt-BR" sz="4000" dirty="0"/>
              <a:t> </a:t>
            </a:r>
            <a:r>
              <a:rPr lang="pt-BR" sz="4000" dirty="0" err="1"/>
              <a:t>not</a:t>
            </a:r>
            <a:r>
              <a:rPr lang="pt-BR" sz="4000" dirty="0"/>
              <a:t> </a:t>
            </a:r>
            <a:r>
              <a:rPr lang="pt-BR" sz="4000" dirty="0" err="1"/>
              <a:t>yet</a:t>
            </a:r>
            <a:r>
              <a:rPr lang="pt-BR" sz="4000" dirty="0"/>
              <a:t> </a:t>
            </a:r>
            <a:r>
              <a:rPr lang="pt-BR" sz="4000" dirty="0" err="1"/>
              <a:t>known</a:t>
            </a:r>
            <a:r>
              <a:rPr lang="pt-BR" sz="4000" dirty="0"/>
              <a:t> </a:t>
            </a:r>
            <a:r>
              <a:rPr lang="pt-BR" sz="4000" dirty="0" err="1"/>
              <a:t>and</a:t>
            </a:r>
            <a:r>
              <a:rPr lang="pt-BR" sz="4000" dirty="0"/>
              <a:t> its </a:t>
            </a:r>
            <a:r>
              <a:rPr lang="pt-BR" sz="4000" dirty="0" err="1"/>
              <a:t>clinical</a:t>
            </a:r>
            <a:r>
              <a:rPr lang="pt-BR" sz="4000" dirty="0"/>
              <a:t> </a:t>
            </a:r>
            <a:r>
              <a:rPr lang="pt-BR" sz="4000" dirty="0" err="1"/>
              <a:t>presentation</a:t>
            </a:r>
            <a:r>
              <a:rPr lang="pt-BR" sz="4000" dirty="0"/>
              <a:t> </a:t>
            </a:r>
            <a:r>
              <a:rPr lang="pt-BR" sz="4000" dirty="0" err="1"/>
              <a:t>is</a:t>
            </a:r>
            <a:r>
              <a:rPr lang="pt-BR" sz="4000" dirty="0"/>
              <a:t> </a:t>
            </a:r>
            <a:r>
              <a:rPr lang="pt-BR" sz="4000" dirty="0" err="1"/>
              <a:t>deeply</a:t>
            </a:r>
            <a:r>
              <a:rPr lang="pt-BR" sz="4000" dirty="0"/>
              <a:t> </a:t>
            </a:r>
            <a:r>
              <a:rPr lang="en-US" sz="4000" dirty="0"/>
              <a:t>variable, depending on the number, size and location of the AVMs. The diagnosis</a:t>
            </a:r>
            <a:r>
              <a:rPr lang="pt-BR" sz="4000" dirty="0"/>
              <a:t> </a:t>
            </a:r>
            <a:r>
              <a:rPr lang="pt-BR" sz="4000" dirty="0" err="1"/>
              <a:t>can</a:t>
            </a:r>
            <a:r>
              <a:rPr lang="pt-BR" sz="4000" dirty="0"/>
              <a:t> </a:t>
            </a:r>
            <a:r>
              <a:rPr lang="pt-BR" sz="4000" dirty="0" err="1"/>
              <a:t>be</a:t>
            </a:r>
            <a:r>
              <a:rPr lang="pt-BR" sz="4000" dirty="0"/>
              <a:t> </a:t>
            </a:r>
            <a:r>
              <a:rPr lang="en-US" sz="4000" dirty="0"/>
              <a:t>established</a:t>
            </a:r>
            <a:r>
              <a:rPr lang="pt-BR" sz="4000" dirty="0"/>
              <a:t> </a:t>
            </a:r>
            <a:r>
              <a:rPr lang="en-US" sz="4000" dirty="0"/>
              <a:t>through</a:t>
            </a:r>
            <a:r>
              <a:rPr lang="pt-BR" sz="4000" dirty="0"/>
              <a:t> </a:t>
            </a:r>
            <a:r>
              <a:rPr lang="en-US" sz="4000" dirty="0"/>
              <a:t>the</a:t>
            </a:r>
            <a:r>
              <a:rPr lang="pt-BR" sz="4000" dirty="0"/>
              <a:t> </a:t>
            </a:r>
            <a:r>
              <a:rPr lang="en-US" sz="4000" dirty="0"/>
              <a:t>identification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en-US" sz="4000" dirty="0"/>
              <a:t>pathognomonic</a:t>
            </a:r>
            <a:r>
              <a:rPr lang="pt-BR" sz="4000" dirty="0"/>
              <a:t> ocular </a:t>
            </a:r>
            <a:r>
              <a:rPr lang="en-US" sz="4000" dirty="0"/>
              <a:t>findings</a:t>
            </a:r>
            <a:r>
              <a:rPr lang="pt-BR" sz="4000" dirty="0"/>
              <a:t> in </a:t>
            </a:r>
            <a:r>
              <a:rPr lang="pt-BR" sz="4000" dirty="0" err="1"/>
              <a:t>the</a:t>
            </a:r>
            <a:r>
              <a:rPr lang="pt-BR" sz="4000" dirty="0"/>
              <a:t> retina, as </a:t>
            </a:r>
            <a:r>
              <a:rPr lang="pt-BR" sz="4000" dirty="0" err="1"/>
              <a:t>well</a:t>
            </a:r>
            <a:r>
              <a:rPr lang="pt-BR" sz="4000" dirty="0"/>
              <a:t> as </a:t>
            </a:r>
            <a:r>
              <a:rPr lang="en-US" sz="4000" dirty="0"/>
              <a:t>neuroimaging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</a:t>
            </a:r>
            <a:r>
              <a:rPr lang="pt-BR" sz="4000" dirty="0" err="1"/>
              <a:t>AVMs</a:t>
            </a:r>
            <a:r>
              <a:rPr lang="pt-BR" sz="4000" dirty="0"/>
              <a:t>.</a:t>
            </a:r>
            <a:br>
              <a:rPr lang="pt-BR" sz="4000" dirty="0"/>
            </a:br>
            <a:r>
              <a:rPr lang="pt-BR" sz="4000" dirty="0"/>
              <a:t>  </a:t>
            </a:r>
            <a:r>
              <a:rPr lang="pt-BR" sz="4000" dirty="0" err="1"/>
              <a:t>This</a:t>
            </a:r>
            <a:r>
              <a:rPr lang="pt-BR" sz="4000" dirty="0"/>
              <a:t> case </a:t>
            </a:r>
            <a:r>
              <a:rPr lang="pt-BR" sz="4000" dirty="0" err="1"/>
              <a:t>is</a:t>
            </a:r>
            <a:r>
              <a:rPr lang="pt-BR" sz="4000" dirty="0"/>
              <a:t> </a:t>
            </a:r>
            <a:r>
              <a:rPr lang="pt-BR" sz="4000" dirty="0" err="1"/>
              <a:t>about</a:t>
            </a:r>
            <a:r>
              <a:rPr lang="pt-BR" sz="4000" dirty="0"/>
              <a:t> a 12-years </a:t>
            </a:r>
            <a:r>
              <a:rPr lang="pt-BR" sz="4000" dirty="0" err="1"/>
              <a:t>old</a:t>
            </a:r>
            <a:r>
              <a:rPr lang="pt-BR" sz="4000" dirty="0"/>
              <a:t> </a:t>
            </a:r>
            <a:r>
              <a:rPr lang="pt-BR" sz="4000" dirty="0" err="1"/>
              <a:t>female</a:t>
            </a:r>
            <a:r>
              <a:rPr lang="pt-BR" sz="4000" dirty="0"/>
              <a:t> </a:t>
            </a:r>
            <a:r>
              <a:rPr lang="pt-BR" sz="4000" dirty="0" err="1"/>
              <a:t>patient</a:t>
            </a:r>
            <a:r>
              <a:rPr lang="pt-BR" sz="4000" dirty="0"/>
              <a:t> </a:t>
            </a:r>
            <a:r>
              <a:rPr lang="pt-BR" sz="4000" dirty="0" err="1"/>
              <a:t>with</a:t>
            </a:r>
            <a:r>
              <a:rPr lang="pt-BR" sz="4000" dirty="0"/>
              <a:t> a </a:t>
            </a:r>
            <a:r>
              <a:rPr lang="pt-BR" sz="4000" dirty="0" err="1"/>
              <a:t>chief</a:t>
            </a:r>
            <a:r>
              <a:rPr lang="pt-BR" sz="4000" dirty="0"/>
              <a:t> </a:t>
            </a:r>
            <a:r>
              <a:rPr lang="en-US" sz="4000" dirty="0"/>
              <a:t>complaint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headache</a:t>
            </a:r>
            <a:r>
              <a:rPr lang="pt-BR" sz="4000" dirty="0"/>
              <a:t> </a:t>
            </a:r>
            <a:r>
              <a:rPr lang="pt-BR" sz="4000" dirty="0" err="1"/>
              <a:t>and</a:t>
            </a:r>
            <a:r>
              <a:rPr lang="pt-BR" sz="4000" dirty="0"/>
              <a:t> </a:t>
            </a:r>
            <a:r>
              <a:rPr lang="pt-BR" sz="4000" dirty="0" err="1"/>
              <a:t>intermittent</a:t>
            </a:r>
            <a:r>
              <a:rPr lang="pt-BR" sz="4000" dirty="0"/>
              <a:t> </a:t>
            </a:r>
            <a:r>
              <a:rPr lang="pt-BR" sz="4000" dirty="0" err="1"/>
              <a:t>low</a:t>
            </a:r>
            <a:r>
              <a:rPr lang="pt-BR" sz="4000" dirty="0"/>
              <a:t> visual </a:t>
            </a:r>
            <a:r>
              <a:rPr lang="pt-BR" sz="4000" dirty="0" err="1"/>
              <a:t>acuity</a:t>
            </a:r>
            <a:r>
              <a:rPr lang="pt-BR" sz="4000" dirty="0"/>
              <a:t> in </a:t>
            </a:r>
            <a:r>
              <a:rPr lang="pt-BR" sz="4000" dirty="0" err="1"/>
              <a:t>her</a:t>
            </a:r>
            <a:r>
              <a:rPr lang="pt-BR" sz="4000" dirty="0"/>
              <a:t> </a:t>
            </a:r>
            <a:r>
              <a:rPr lang="pt-BR" sz="4000" dirty="0" err="1"/>
              <a:t>left</a:t>
            </a:r>
            <a:r>
              <a:rPr lang="pt-BR" sz="4000" dirty="0"/>
              <a:t> </a:t>
            </a:r>
            <a:r>
              <a:rPr lang="pt-BR" sz="4000" dirty="0" err="1"/>
              <a:t>eye</a:t>
            </a:r>
            <a:r>
              <a:rPr lang="pt-BR" sz="4000" dirty="0"/>
              <a:t> for </a:t>
            </a:r>
            <a:r>
              <a:rPr lang="pt-BR" sz="4000" dirty="0" err="1"/>
              <a:t>the</a:t>
            </a:r>
            <a:r>
              <a:rPr lang="pt-BR" sz="4000" dirty="0"/>
              <a:t> </a:t>
            </a:r>
            <a:r>
              <a:rPr lang="pt-BR" sz="4000" dirty="0" err="1"/>
              <a:t>past</a:t>
            </a:r>
            <a:r>
              <a:rPr lang="pt-BR" sz="4000" dirty="0"/>
              <a:t> 2 </a:t>
            </a:r>
            <a:r>
              <a:rPr lang="pt-BR" sz="4000" dirty="0" err="1"/>
              <a:t>years</a:t>
            </a:r>
            <a:r>
              <a:rPr lang="pt-BR" sz="4000" dirty="0"/>
              <a:t>. </a:t>
            </a:r>
            <a:r>
              <a:rPr lang="en-US" sz="4000" dirty="0"/>
              <a:t>She</a:t>
            </a:r>
            <a:r>
              <a:rPr lang="pt-BR" sz="4000" dirty="0"/>
              <a:t> </a:t>
            </a:r>
            <a:r>
              <a:rPr lang="en-US" sz="4000" dirty="0"/>
              <a:t>had</a:t>
            </a:r>
            <a:r>
              <a:rPr lang="pt-BR" sz="4000" dirty="0"/>
              <a:t> a </a:t>
            </a:r>
            <a:r>
              <a:rPr lang="pt-BR" sz="4000" dirty="0" err="1"/>
              <a:t>previously</a:t>
            </a:r>
            <a:r>
              <a:rPr lang="pt-BR" sz="4000" dirty="0"/>
              <a:t> </a:t>
            </a:r>
            <a:r>
              <a:rPr lang="pt-BR" sz="4000" dirty="0" err="1"/>
              <a:t>neurological</a:t>
            </a:r>
            <a:r>
              <a:rPr lang="pt-BR" sz="4000" dirty="0"/>
              <a:t> </a:t>
            </a:r>
            <a:r>
              <a:rPr lang="pt-BR" sz="4000" dirty="0" err="1"/>
              <a:t>investigation</a:t>
            </a:r>
            <a:r>
              <a:rPr lang="pt-BR" sz="4000" dirty="0"/>
              <a:t> </a:t>
            </a:r>
            <a:r>
              <a:rPr lang="pt-BR" sz="4000" dirty="0" err="1"/>
              <a:t>with</a:t>
            </a:r>
            <a:r>
              <a:rPr lang="pt-BR" sz="4000" dirty="0"/>
              <a:t> a </a:t>
            </a:r>
            <a:r>
              <a:rPr lang="pt-BR" sz="4000" dirty="0" err="1"/>
              <a:t>diagnosis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brain</a:t>
            </a:r>
            <a:r>
              <a:rPr lang="pt-BR" sz="4000" dirty="0"/>
              <a:t> </a:t>
            </a:r>
            <a:r>
              <a:rPr lang="pt-BR" sz="4000" dirty="0" err="1"/>
              <a:t>arteriovenous</a:t>
            </a:r>
            <a:r>
              <a:rPr lang="pt-BR" sz="4000" dirty="0"/>
              <a:t> </a:t>
            </a:r>
            <a:r>
              <a:rPr lang="pt-BR" sz="4000" dirty="0" err="1"/>
              <a:t>malformation</a:t>
            </a:r>
            <a:r>
              <a:rPr lang="pt-BR" sz="4000" dirty="0"/>
              <a:t> – AVM.</a:t>
            </a:r>
          </a:p>
          <a:p>
            <a:pPr algn="just"/>
            <a:endParaRPr lang="pt-BR" sz="4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79648" y="20800844"/>
            <a:ext cx="13681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  </a:t>
            </a:r>
            <a:r>
              <a:rPr lang="en-US" sz="4000" dirty="0"/>
              <a:t>Neuro-Ophthalmological</a:t>
            </a:r>
            <a:r>
              <a:rPr lang="pt-BR" sz="4000" dirty="0"/>
              <a:t> </a:t>
            </a:r>
            <a:r>
              <a:rPr lang="pt-BR" sz="4000" dirty="0" err="1"/>
              <a:t>work</a:t>
            </a:r>
            <a:r>
              <a:rPr lang="pt-BR" sz="4000" dirty="0"/>
              <a:t> </a:t>
            </a:r>
            <a:r>
              <a:rPr lang="pt-BR" sz="4000" dirty="0" err="1"/>
              <a:t>up</a:t>
            </a:r>
            <a:r>
              <a:rPr lang="pt-BR" sz="4000" dirty="0"/>
              <a:t>, </a:t>
            </a:r>
            <a:r>
              <a:rPr lang="pt-BR" sz="4000" dirty="0" err="1"/>
              <a:t>Goldmann</a:t>
            </a:r>
            <a:r>
              <a:rPr lang="pt-BR" sz="4000" dirty="0"/>
              <a:t> </a:t>
            </a:r>
            <a:r>
              <a:rPr lang="pt-BR" sz="4000" dirty="0" err="1"/>
              <a:t>campimetry</a:t>
            </a:r>
            <a:r>
              <a:rPr lang="pt-BR" sz="4000" dirty="0"/>
              <a:t>, </a:t>
            </a:r>
            <a:r>
              <a:rPr lang="pt-BR" sz="4000" dirty="0" err="1"/>
              <a:t>retinography</a:t>
            </a:r>
            <a:r>
              <a:rPr lang="pt-BR" sz="4000" dirty="0"/>
              <a:t> (</a:t>
            </a:r>
            <a:r>
              <a:rPr lang="pt-BR" sz="4000" dirty="0" err="1"/>
              <a:t>Zeiss</a:t>
            </a:r>
            <a:r>
              <a:rPr lang="pt-BR" sz="4000" dirty="0"/>
              <a:t> </a:t>
            </a:r>
            <a:r>
              <a:rPr lang="pt-BR" sz="4000" dirty="0" err="1"/>
              <a:t>Visucam</a:t>
            </a:r>
            <a:r>
              <a:rPr lang="pt-BR" sz="4000" dirty="0"/>
              <a:t> 500), </a:t>
            </a:r>
            <a:r>
              <a:rPr lang="pt-BR" sz="4000" dirty="0" err="1"/>
              <a:t>Fluorescein</a:t>
            </a:r>
            <a:r>
              <a:rPr lang="pt-BR" sz="4000" dirty="0"/>
              <a:t> </a:t>
            </a:r>
            <a:r>
              <a:rPr lang="pt-BR" sz="4000" dirty="0" err="1"/>
              <a:t>angiography</a:t>
            </a:r>
            <a:r>
              <a:rPr lang="pt-BR" sz="4000" dirty="0"/>
              <a:t>(FA) </a:t>
            </a:r>
            <a:r>
              <a:rPr lang="pt-BR" sz="4000" dirty="0" err="1"/>
              <a:t>and</a:t>
            </a:r>
            <a:r>
              <a:rPr lang="pt-BR" sz="4000" dirty="0"/>
              <a:t> OCT (Heidelberg </a:t>
            </a:r>
            <a:r>
              <a:rPr lang="pt-BR" sz="4000" dirty="0" err="1"/>
              <a:t>Spectralis</a:t>
            </a:r>
            <a:r>
              <a:rPr lang="pt-BR" sz="4000" dirty="0"/>
              <a:t> HRA) </a:t>
            </a:r>
            <a:r>
              <a:rPr lang="pt-BR" sz="4000" dirty="0" err="1"/>
              <a:t>and</a:t>
            </a:r>
            <a:r>
              <a:rPr lang="pt-BR" sz="4000" dirty="0"/>
              <a:t> OCT-</a:t>
            </a:r>
            <a:r>
              <a:rPr lang="pt-BR" sz="4000" dirty="0" err="1"/>
              <a:t>angiography</a:t>
            </a:r>
            <a:r>
              <a:rPr lang="pt-BR" sz="4000" dirty="0"/>
              <a:t> (</a:t>
            </a:r>
            <a:r>
              <a:rPr lang="pt-BR" sz="4000" dirty="0" err="1"/>
              <a:t>Topcon</a:t>
            </a:r>
            <a:r>
              <a:rPr lang="pt-BR" sz="4000" dirty="0"/>
              <a:t> DRI </a:t>
            </a:r>
            <a:r>
              <a:rPr lang="pt-BR" sz="4000" dirty="0" err="1"/>
              <a:t>OCTTriton</a:t>
            </a:r>
            <a:r>
              <a:rPr lang="pt-BR" sz="4000" dirty="0"/>
              <a:t>).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41553" y="25568336"/>
            <a:ext cx="13609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  At </a:t>
            </a:r>
            <a:r>
              <a:rPr lang="en-US" sz="4000" dirty="0"/>
              <a:t>presentation</a:t>
            </a:r>
            <a:r>
              <a:rPr lang="pt-BR" sz="4000" dirty="0"/>
              <a:t> </a:t>
            </a:r>
            <a:r>
              <a:rPr lang="en-US" sz="4000" dirty="0"/>
              <a:t>she</a:t>
            </a:r>
            <a:r>
              <a:rPr lang="pt-BR" sz="4000" dirty="0"/>
              <a:t> </a:t>
            </a:r>
            <a:r>
              <a:rPr lang="en-US" sz="4000" dirty="0"/>
              <a:t>had</a:t>
            </a:r>
            <a:r>
              <a:rPr lang="pt-BR" sz="4000" dirty="0"/>
              <a:t> </a:t>
            </a:r>
            <a:r>
              <a:rPr lang="en-US" sz="4000" dirty="0"/>
              <a:t>best</a:t>
            </a:r>
            <a:r>
              <a:rPr lang="pt-BR" sz="4000" dirty="0"/>
              <a:t> </a:t>
            </a:r>
            <a:r>
              <a:rPr lang="en-US" sz="4000" dirty="0"/>
              <a:t>corrected</a:t>
            </a:r>
            <a:r>
              <a:rPr lang="pt-BR" sz="4000" dirty="0"/>
              <a:t> visual </a:t>
            </a:r>
            <a:r>
              <a:rPr lang="en-US" sz="4000" dirty="0"/>
              <a:t>acuity</a:t>
            </a:r>
            <a:r>
              <a:rPr lang="pt-BR" sz="4000" dirty="0"/>
              <a:t> </a:t>
            </a:r>
            <a:r>
              <a:rPr lang="en-US" sz="4000" dirty="0"/>
              <a:t>of</a:t>
            </a:r>
            <a:r>
              <a:rPr lang="pt-BR" sz="4000" dirty="0"/>
              <a:t> 20/30 in </a:t>
            </a:r>
            <a:r>
              <a:rPr lang="en-US" sz="4000" dirty="0"/>
              <a:t>the</a:t>
            </a:r>
            <a:r>
              <a:rPr lang="pt-BR" sz="4000" dirty="0"/>
              <a:t> </a:t>
            </a:r>
            <a:r>
              <a:rPr lang="en-US" sz="4000" dirty="0"/>
              <a:t>right</a:t>
            </a:r>
            <a:r>
              <a:rPr lang="pt-BR" sz="4000" dirty="0"/>
              <a:t> </a:t>
            </a:r>
            <a:r>
              <a:rPr lang="en-US" sz="4000" dirty="0"/>
              <a:t>eye</a:t>
            </a:r>
            <a:r>
              <a:rPr lang="pt-BR" sz="4000" dirty="0"/>
              <a:t> </a:t>
            </a:r>
            <a:r>
              <a:rPr lang="en-US" sz="4000" dirty="0"/>
              <a:t>and</a:t>
            </a:r>
            <a:r>
              <a:rPr lang="pt-BR" sz="4000" dirty="0"/>
              <a:t> </a:t>
            </a:r>
            <a:r>
              <a:rPr lang="en-US" sz="4000" dirty="0"/>
              <a:t>counting</a:t>
            </a:r>
            <a:r>
              <a:rPr lang="pt-BR" sz="4000" dirty="0"/>
              <a:t> </a:t>
            </a:r>
            <a:r>
              <a:rPr lang="en-US" sz="4000" dirty="0"/>
              <a:t>fingers</a:t>
            </a:r>
            <a:r>
              <a:rPr lang="pt-BR" sz="4000" dirty="0"/>
              <a:t> </a:t>
            </a:r>
            <a:r>
              <a:rPr lang="en-US" sz="4000" dirty="0"/>
              <a:t>at</a:t>
            </a:r>
            <a:r>
              <a:rPr lang="pt-BR" sz="4000" dirty="0"/>
              <a:t> 1 meter in </a:t>
            </a:r>
            <a:r>
              <a:rPr lang="en-US" sz="4000" dirty="0"/>
              <a:t>the</a:t>
            </a:r>
            <a:r>
              <a:rPr lang="pt-BR" sz="4000" dirty="0"/>
              <a:t> </a:t>
            </a:r>
            <a:r>
              <a:rPr lang="en-US" sz="4000" dirty="0"/>
              <a:t>left</a:t>
            </a:r>
            <a:r>
              <a:rPr lang="pt-BR" sz="4000" dirty="0"/>
              <a:t> </a:t>
            </a:r>
            <a:r>
              <a:rPr lang="pt-BR" sz="4000" dirty="0" err="1"/>
              <a:t>eye</a:t>
            </a:r>
            <a:r>
              <a:rPr lang="pt-BR" sz="4000" dirty="0"/>
              <a:t>, </a:t>
            </a:r>
            <a:r>
              <a:rPr lang="pt-BR" sz="4000" dirty="0" err="1"/>
              <a:t>right</a:t>
            </a:r>
            <a:r>
              <a:rPr lang="pt-BR" sz="4000" dirty="0"/>
              <a:t> hemianopsia </a:t>
            </a:r>
            <a:r>
              <a:rPr lang="pt-BR" sz="4000" dirty="0" err="1"/>
              <a:t>and</a:t>
            </a:r>
            <a:r>
              <a:rPr lang="pt-BR" sz="4000" dirty="0"/>
              <a:t> </a:t>
            </a:r>
            <a:r>
              <a:rPr lang="pt-BR" sz="4000" dirty="0" err="1"/>
              <a:t>retinal</a:t>
            </a:r>
            <a:r>
              <a:rPr lang="pt-BR" sz="4000" dirty="0"/>
              <a:t> </a:t>
            </a:r>
            <a:r>
              <a:rPr lang="en-US" sz="4000" dirty="0" err="1"/>
              <a:t>angiomatous</a:t>
            </a:r>
            <a:r>
              <a:rPr lang="pt-BR" sz="4000" dirty="0"/>
              <a:t> </a:t>
            </a:r>
            <a:r>
              <a:rPr lang="en-PH" sz="4000" dirty="0"/>
              <a:t>proliferation</a:t>
            </a:r>
            <a:r>
              <a:rPr lang="pt-BR" sz="4000" dirty="0"/>
              <a:t> (</a:t>
            </a:r>
            <a:r>
              <a:rPr lang="pt-BR" sz="4000" dirty="0" err="1"/>
              <a:t>worst</a:t>
            </a:r>
            <a:r>
              <a:rPr lang="pt-BR" sz="4000" dirty="0"/>
              <a:t> in OS) </a:t>
            </a:r>
            <a:r>
              <a:rPr lang="pt-BR" sz="4000" dirty="0" err="1"/>
              <a:t>at</a:t>
            </a:r>
            <a:r>
              <a:rPr lang="pt-BR" sz="4000" dirty="0"/>
              <a:t> </a:t>
            </a:r>
            <a:r>
              <a:rPr lang="pt-BR" sz="4000" dirty="0" err="1"/>
              <a:t>fundoscopy</a:t>
            </a:r>
            <a:r>
              <a:rPr lang="pt-BR" sz="4000" dirty="0"/>
              <a:t>. The FA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her</a:t>
            </a:r>
            <a:r>
              <a:rPr lang="pt-BR" sz="4000" dirty="0"/>
              <a:t> OS </a:t>
            </a:r>
            <a:r>
              <a:rPr lang="pt-BR" sz="4000" dirty="0" err="1"/>
              <a:t>showed</a:t>
            </a:r>
            <a:r>
              <a:rPr lang="pt-BR" sz="4000" dirty="0"/>
              <a:t> </a:t>
            </a:r>
            <a:r>
              <a:rPr lang="en-US" sz="4000" dirty="0"/>
              <a:t>dilated</a:t>
            </a:r>
            <a:r>
              <a:rPr lang="pt-BR" sz="4000" dirty="0"/>
              <a:t> </a:t>
            </a:r>
            <a:r>
              <a:rPr lang="pt-BR" sz="4000" dirty="0" err="1"/>
              <a:t>vessels</a:t>
            </a:r>
            <a:r>
              <a:rPr lang="pt-BR" sz="4000" dirty="0"/>
              <a:t> </a:t>
            </a:r>
            <a:r>
              <a:rPr lang="pt-BR" sz="4000" dirty="0" err="1"/>
              <a:t>with</a:t>
            </a:r>
            <a:r>
              <a:rPr lang="pt-BR" sz="4000" dirty="0"/>
              <a:t> </a:t>
            </a:r>
            <a:r>
              <a:rPr lang="pt-BR" sz="4000" dirty="0" err="1"/>
              <a:t>increased</a:t>
            </a:r>
            <a:r>
              <a:rPr lang="pt-BR" sz="4000" dirty="0"/>
              <a:t> </a:t>
            </a:r>
            <a:r>
              <a:rPr lang="en-US" sz="4000" dirty="0"/>
              <a:t>tortuosity</a:t>
            </a:r>
            <a:r>
              <a:rPr lang="pt-BR" sz="4000" dirty="0"/>
              <a:t>, </a:t>
            </a:r>
            <a:r>
              <a:rPr lang="pt-BR" sz="4000" dirty="0" err="1"/>
              <a:t>but</a:t>
            </a:r>
            <a:r>
              <a:rPr lang="pt-BR" sz="4000" dirty="0"/>
              <a:t> no  </a:t>
            </a:r>
            <a:r>
              <a:rPr lang="en-US" sz="4000" dirty="0"/>
              <a:t>leakage</a:t>
            </a:r>
            <a:r>
              <a:rPr lang="pt-BR" sz="4000" dirty="0"/>
              <a:t> </a:t>
            </a:r>
            <a:r>
              <a:rPr lang="en-US" sz="4000" dirty="0"/>
              <a:t>neither</a:t>
            </a:r>
            <a:r>
              <a:rPr lang="pt-BR" sz="4000" dirty="0"/>
              <a:t> </a:t>
            </a:r>
            <a:r>
              <a:rPr lang="en-US" sz="4000" dirty="0"/>
              <a:t>neovascularization</a:t>
            </a:r>
            <a:r>
              <a:rPr lang="pt-BR" sz="4000" dirty="0"/>
              <a:t>. A non-</a:t>
            </a:r>
            <a:r>
              <a:rPr lang="en-US" sz="4000" dirty="0"/>
              <a:t>perfusion</a:t>
            </a:r>
            <a:r>
              <a:rPr lang="pt-BR" sz="4000" dirty="0"/>
              <a:t> </a:t>
            </a:r>
            <a:r>
              <a:rPr lang="pt-BR" sz="4000" dirty="0" err="1"/>
              <a:t>area</a:t>
            </a:r>
            <a:r>
              <a:rPr lang="pt-BR" sz="4000" dirty="0"/>
              <a:t> </a:t>
            </a:r>
            <a:r>
              <a:rPr lang="pt-BR" sz="4000" dirty="0" err="1"/>
              <a:t>was</a:t>
            </a:r>
            <a:r>
              <a:rPr lang="pt-BR" sz="4000" dirty="0"/>
              <a:t> </a:t>
            </a:r>
            <a:r>
              <a:rPr lang="en-US" sz="4000" dirty="0"/>
              <a:t>identified</a:t>
            </a:r>
            <a:r>
              <a:rPr lang="pt-BR" sz="4000" dirty="0"/>
              <a:t> </a:t>
            </a:r>
            <a:r>
              <a:rPr lang="pt-BR" sz="4000" dirty="0" err="1"/>
              <a:t>at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temporal retina.</a:t>
            </a:r>
          </a:p>
          <a:p>
            <a:pPr algn="just"/>
            <a:br>
              <a:rPr lang="pt-BR" sz="4000" dirty="0"/>
            </a:br>
            <a:endParaRPr lang="pt-BR" sz="4000" dirty="0"/>
          </a:p>
        </p:txBody>
      </p:sp>
      <p:sp>
        <p:nvSpPr>
          <p:cNvPr id="28" name="CaixaDeTexto 17"/>
          <p:cNvSpPr txBox="1">
            <a:spLocks noChangeArrowheads="1"/>
          </p:cNvSpPr>
          <p:nvPr/>
        </p:nvSpPr>
        <p:spPr bwMode="auto">
          <a:xfrm>
            <a:off x="1925228" y="31116765"/>
            <a:ext cx="14008100" cy="979069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dirty="0">
                <a:solidFill>
                  <a:schemeClr val="bg1"/>
                </a:solidFill>
              </a:rPr>
              <a:t>DISCUSSION AND CONCLUSION</a:t>
            </a:r>
          </a:p>
        </p:txBody>
      </p:sp>
      <p:sp>
        <p:nvSpPr>
          <p:cNvPr id="29" name="CaixaDeTexto 18"/>
          <p:cNvSpPr txBox="1">
            <a:spLocks noChangeArrowheads="1"/>
          </p:cNvSpPr>
          <p:nvPr/>
        </p:nvSpPr>
        <p:spPr bwMode="auto">
          <a:xfrm>
            <a:off x="1925788" y="32088372"/>
            <a:ext cx="13969552" cy="4637423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 eaLnBrk="1" hangingPunct="1"/>
            <a:endParaRPr lang="pt-BR" sz="3600"/>
          </a:p>
        </p:txBody>
      </p:sp>
      <p:sp>
        <p:nvSpPr>
          <p:cNvPr id="30" name="CaixaDeTexto 29"/>
          <p:cNvSpPr txBox="1"/>
          <p:nvPr/>
        </p:nvSpPr>
        <p:spPr>
          <a:xfrm>
            <a:off x="2031527" y="32198572"/>
            <a:ext cx="13609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 </a:t>
            </a:r>
            <a:r>
              <a:rPr lang="pt-BR" sz="4000" dirty="0" err="1"/>
              <a:t>There</a:t>
            </a:r>
            <a:r>
              <a:rPr lang="pt-BR" sz="4000" dirty="0"/>
              <a:t> </a:t>
            </a:r>
            <a:r>
              <a:rPr lang="pt-BR" sz="4000" dirty="0" err="1"/>
              <a:t>is</a:t>
            </a:r>
            <a:r>
              <a:rPr lang="pt-BR" sz="4000" dirty="0"/>
              <a:t> still no </a:t>
            </a:r>
            <a:r>
              <a:rPr lang="pt-BR" sz="4000" dirty="0" err="1"/>
              <a:t>specific</a:t>
            </a:r>
            <a:r>
              <a:rPr lang="pt-BR" sz="4000" dirty="0"/>
              <a:t> </a:t>
            </a:r>
            <a:r>
              <a:rPr lang="en-US" sz="4000" dirty="0"/>
              <a:t>treatment</a:t>
            </a:r>
            <a:r>
              <a:rPr lang="pt-BR" sz="4000" dirty="0"/>
              <a:t> </a:t>
            </a:r>
            <a:r>
              <a:rPr lang="pt-BR" sz="4000" dirty="0" err="1"/>
              <a:t>to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</a:t>
            </a:r>
            <a:r>
              <a:rPr lang="pt-BR" sz="4000" dirty="0" err="1"/>
              <a:t>disease</a:t>
            </a:r>
            <a:r>
              <a:rPr lang="pt-BR" sz="4000" dirty="0"/>
              <a:t>, </a:t>
            </a:r>
            <a:r>
              <a:rPr lang="pt-BR" sz="4000" dirty="0" err="1"/>
              <a:t>being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</a:t>
            </a:r>
            <a:r>
              <a:rPr lang="en-US" sz="4000" dirty="0"/>
              <a:t>therapeutic</a:t>
            </a:r>
            <a:r>
              <a:rPr lang="pt-BR" sz="4000" dirty="0"/>
              <a:t> </a:t>
            </a:r>
            <a:r>
              <a:rPr lang="pt-BR" sz="4000" dirty="0" err="1"/>
              <a:t>directed</a:t>
            </a:r>
            <a:r>
              <a:rPr lang="pt-BR" sz="4000" dirty="0"/>
              <a:t> </a:t>
            </a:r>
            <a:r>
              <a:rPr lang="pt-BR" sz="4000" dirty="0" err="1"/>
              <a:t>to</a:t>
            </a:r>
            <a:r>
              <a:rPr lang="pt-BR" sz="4000" dirty="0"/>
              <a:t> </a:t>
            </a:r>
            <a:r>
              <a:rPr lang="en-US" sz="4000" dirty="0"/>
              <a:t>occasional</a:t>
            </a:r>
            <a:r>
              <a:rPr lang="pt-BR" sz="4000" dirty="0"/>
              <a:t> </a:t>
            </a:r>
            <a:r>
              <a:rPr lang="en-US" sz="4000" dirty="0"/>
              <a:t>hemorrhages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retina </a:t>
            </a:r>
            <a:r>
              <a:rPr lang="pt-BR" sz="4000" dirty="0" err="1"/>
              <a:t>or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central </a:t>
            </a:r>
            <a:r>
              <a:rPr lang="pt-BR" sz="4000" dirty="0" err="1"/>
              <a:t>nervous</a:t>
            </a:r>
            <a:r>
              <a:rPr lang="pt-BR" sz="4000" dirty="0"/>
              <a:t> system (CNS).</a:t>
            </a:r>
          </a:p>
          <a:p>
            <a:pPr algn="just"/>
            <a:r>
              <a:rPr lang="pt-BR" sz="4000" dirty="0"/>
              <a:t>Retina </a:t>
            </a:r>
            <a:r>
              <a:rPr lang="pt-BR" sz="4000" dirty="0" err="1"/>
              <a:t>team</a:t>
            </a:r>
            <a:r>
              <a:rPr lang="pt-BR" sz="4000" dirty="0"/>
              <a:t> </a:t>
            </a:r>
            <a:r>
              <a:rPr lang="pt-BR" sz="4000" dirty="0" err="1"/>
              <a:t>decided</a:t>
            </a:r>
            <a:r>
              <a:rPr lang="pt-BR" sz="4000" dirty="0"/>
              <a:t> </a:t>
            </a:r>
            <a:r>
              <a:rPr lang="pt-BR" sz="4000" dirty="0" err="1"/>
              <a:t>that</a:t>
            </a:r>
            <a:r>
              <a:rPr lang="pt-BR" sz="4000" dirty="0"/>
              <a:t> laser </a:t>
            </a:r>
            <a:r>
              <a:rPr lang="en-US" sz="4000" dirty="0"/>
              <a:t>therapy</a:t>
            </a:r>
            <a:r>
              <a:rPr lang="pt-BR" sz="4000" dirty="0"/>
              <a:t> </a:t>
            </a:r>
            <a:r>
              <a:rPr lang="pt-BR" sz="4000" dirty="0" err="1"/>
              <a:t>of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avascular zone, in </a:t>
            </a:r>
            <a:r>
              <a:rPr lang="pt-BR" sz="4000" dirty="0" err="1"/>
              <a:t>order</a:t>
            </a:r>
            <a:r>
              <a:rPr lang="pt-BR" sz="4000" dirty="0"/>
              <a:t> </a:t>
            </a:r>
            <a:r>
              <a:rPr lang="pt-BR" sz="4000" dirty="0" err="1"/>
              <a:t>to</a:t>
            </a:r>
            <a:r>
              <a:rPr lang="pt-BR" sz="4000" dirty="0"/>
              <a:t> </a:t>
            </a:r>
            <a:r>
              <a:rPr lang="pt-BR" sz="4000" dirty="0" err="1"/>
              <a:t>prevent</a:t>
            </a:r>
            <a:r>
              <a:rPr lang="pt-BR" sz="4000" dirty="0"/>
              <a:t> </a:t>
            </a:r>
            <a:r>
              <a:rPr lang="pt-BR" sz="4000" dirty="0" err="1"/>
              <a:t>neovascular</a:t>
            </a:r>
            <a:r>
              <a:rPr lang="pt-BR" sz="4000" dirty="0"/>
              <a:t> </a:t>
            </a:r>
            <a:r>
              <a:rPr lang="en-US" sz="4000" dirty="0"/>
              <a:t>stimulus</a:t>
            </a:r>
            <a:r>
              <a:rPr lang="pt-BR" sz="4000" dirty="0"/>
              <a:t>, </a:t>
            </a:r>
            <a:r>
              <a:rPr lang="pt-BR" sz="4000" dirty="0" err="1"/>
              <a:t>was</a:t>
            </a:r>
            <a:r>
              <a:rPr lang="pt-BR" sz="4000" dirty="0"/>
              <a:t> </a:t>
            </a:r>
            <a:r>
              <a:rPr lang="pt-BR" sz="4000" dirty="0" err="1"/>
              <a:t>not</a:t>
            </a:r>
            <a:r>
              <a:rPr lang="pt-BR" sz="4000" dirty="0"/>
              <a:t> </a:t>
            </a:r>
            <a:r>
              <a:rPr lang="pt-BR" sz="4000" dirty="0" err="1"/>
              <a:t>needed</a:t>
            </a:r>
            <a:r>
              <a:rPr lang="pt-BR" sz="4000" dirty="0"/>
              <a:t>. </a:t>
            </a:r>
            <a:r>
              <a:rPr lang="pt-BR" sz="4000" dirty="0" err="1"/>
              <a:t>Patient</a:t>
            </a:r>
            <a:r>
              <a:rPr lang="pt-BR" sz="4000" dirty="0"/>
              <a:t> </a:t>
            </a:r>
            <a:r>
              <a:rPr lang="pt-BR" sz="4000" dirty="0" err="1"/>
              <a:t>is</a:t>
            </a:r>
            <a:r>
              <a:rPr lang="pt-BR" sz="4000" dirty="0"/>
              <a:t> in follow-up </a:t>
            </a:r>
            <a:r>
              <a:rPr lang="pt-BR" sz="4000" dirty="0" err="1"/>
              <a:t>at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</a:t>
            </a:r>
            <a:r>
              <a:rPr lang="pt-BR" sz="4000" dirty="0" err="1"/>
              <a:t>Neuro-Ophthamology</a:t>
            </a:r>
            <a:r>
              <a:rPr lang="pt-BR" sz="4000" dirty="0"/>
              <a:t> </a:t>
            </a:r>
            <a:r>
              <a:rPr lang="pt-BR" sz="4000" dirty="0" err="1"/>
              <a:t>and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Retina </a:t>
            </a:r>
            <a:r>
              <a:rPr lang="pt-BR" sz="4000" dirty="0" err="1"/>
              <a:t>sectors</a:t>
            </a:r>
            <a:r>
              <a:rPr lang="pt-BR" sz="4000" dirty="0"/>
              <a:t>, </a:t>
            </a:r>
            <a:r>
              <a:rPr lang="pt-BR" sz="4000" dirty="0" err="1"/>
              <a:t>with</a:t>
            </a:r>
            <a:r>
              <a:rPr lang="pt-BR" sz="4000" dirty="0"/>
              <a:t> </a:t>
            </a:r>
            <a:r>
              <a:rPr lang="pt-BR" sz="4000" dirty="0" err="1"/>
              <a:t>active</a:t>
            </a:r>
            <a:r>
              <a:rPr lang="pt-BR" sz="4000" dirty="0"/>
              <a:t> </a:t>
            </a:r>
            <a:r>
              <a:rPr lang="en-US" sz="4000" dirty="0"/>
              <a:t>surveillance</a:t>
            </a:r>
            <a:r>
              <a:rPr lang="pt-BR" sz="4000" dirty="0"/>
              <a:t>.</a:t>
            </a:r>
          </a:p>
          <a:p>
            <a:pPr algn="just"/>
            <a:endParaRPr lang="pt-BR" sz="4000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901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319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8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15"/>
          <p:cNvSpPr txBox="1">
            <a:spLocks noChangeArrowheads="1"/>
          </p:cNvSpPr>
          <p:nvPr/>
        </p:nvSpPr>
        <p:spPr bwMode="auto">
          <a:xfrm>
            <a:off x="1878549" y="38179475"/>
            <a:ext cx="14008100" cy="979069"/>
          </a:xfrm>
          <a:prstGeom prst="rect">
            <a:avLst/>
          </a:prstGeom>
          <a:solidFill>
            <a:srgbClr val="00457C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 anchor="ctr">
            <a:spAutoFit/>
          </a:bodyPr>
          <a:lstStyle/>
          <a:p>
            <a:pPr eaLnBrk="1" hangingPunct="1"/>
            <a:r>
              <a:rPr lang="pt-BR" sz="4000" b="1" dirty="0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32" name="CaixaDeTexto 16"/>
          <p:cNvSpPr txBox="1">
            <a:spLocks noChangeArrowheads="1"/>
          </p:cNvSpPr>
          <p:nvPr/>
        </p:nvSpPr>
        <p:spPr bwMode="auto">
          <a:xfrm>
            <a:off x="1878549" y="39158544"/>
            <a:ext cx="13991207" cy="1396984"/>
          </a:xfrm>
          <a:prstGeom prst="rect">
            <a:avLst/>
          </a:prstGeom>
          <a:noFill/>
          <a:ln w="12700">
            <a:solidFill>
              <a:srgbClr val="00457C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eaLnBrk="1" hangingPunct="1"/>
            <a:r>
              <a:rPr lang="pt-BR" sz="2800" u="sng" dirty="0"/>
              <a:t> </a:t>
            </a:r>
          </a:p>
          <a:p>
            <a:pPr eaLnBrk="1" hangingPunct="1"/>
            <a:r>
              <a:rPr lang="pt-BR" sz="2800" u="sng" dirty="0"/>
              <a:t> 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092896" y="39158544"/>
            <a:ext cx="13609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Retinal</a:t>
            </a:r>
            <a:r>
              <a:rPr lang="pt-BR" sz="3200" dirty="0"/>
              <a:t> </a:t>
            </a:r>
            <a:r>
              <a:rPr lang="pt-BR" sz="3200" dirty="0" err="1"/>
              <a:t>racemose</a:t>
            </a:r>
            <a:r>
              <a:rPr lang="pt-BR" sz="3200" dirty="0"/>
              <a:t> </a:t>
            </a:r>
            <a:r>
              <a:rPr lang="pt-BR" sz="3200" dirty="0" err="1"/>
              <a:t>hemangioma</a:t>
            </a:r>
            <a:r>
              <a:rPr lang="pt-BR" sz="3200" dirty="0"/>
              <a:t>; </a:t>
            </a:r>
            <a:r>
              <a:rPr lang="pt-BR" sz="3200" dirty="0" err="1"/>
              <a:t>Wyburn</a:t>
            </a:r>
            <a:r>
              <a:rPr lang="pt-BR" sz="3200" dirty="0"/>
              <a:t>-Mason </a:t>
            </a:r>
            <a:r>
              <a:rPr lang="pt-BR" sz="3200" dirty="0" err="1"/>
              <a:t>syndrome</a:t>
            </a:r>
            <a:r>
              <a:rPr lang="pt-BR" sz="3200" dirty="0"/>
              <a:t>; </a:t>
            </a:r>
            <a:r>
              <a:rPr lang="pt-BR" sz="3200" dirty="0" err="1"/>
              <a:t>phakomatoses</a:t>
            </a:r>
            <a:r>
              <a:rPr lang="pt-BR" sz="3200" dirty="0"/>
              <a:t>; </a:t>
            </a:r>
            <a:r>
              <a:rPr lang="pt-BR" sz="3200" dirty="0" err="1"/>
              <a:t>arteriovenous</a:t>
            </a:r>
            <a:r>
              <a:rPr lang="pt-BR" sz="3200" dirty="0"/>
              <a:t> </a:t>
            </a:r>
            <a:r>
              <a:rPr lang="pt-BR" sz="3200" dirty="0" err="1"/>
              <a:t>malformations</a:t>
            </a:r>
            <a:endParaRPr lang="pt-BR" sz="3200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337" y="14880418"/>
            <a:ext cx="13901463" cy="138155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569" y="30238700"/>
            <a:ext cx="4457639" cy="47478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78" y="30239074"/>
            <a:ext cx="4458900" cy="47491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8219" y="30194437"/>
            <a:ext cx="3440766" cy="48363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7981" y="9586072"/>
            <a:ext cx="4402984" cy="42336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6578" y="9625507"/>
            <a:ext cx="4485693" cy="41942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7546" y="9625507"/>
            <a:ext cx="4288535" cy="423032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617980" y="13855827"/>
            <a:ext cx="13952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Cerebral </a:t>
            </a:r>
            <a:r>
              <a:rPr lang="pt-BR" sz="2500" dirty="0" err="1"/>
              <a:t>angiography</a:t>
            </a:r>
            <a:r>
              <a:rPr lang="pt-BR" sz="2500" dirty="0"/>
              <a:t> </a:t>
            </a:r>
            <a:r>
              <a:rPr lang="pt-BR" sz="2500" dirty="0" err="1"/>
              <a:t>and</a:t>
            </a:r>
            <a:r>
              <a:rPr lang="pt-BR" sz="2500" dirty="0"/>
              <a:t> MRI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brain</a:t>
            </a:r>
            <a:r>
              <a:rPr lang="pt-BR" sz="2500" dirty="0"/>
              <a:t> </a:t>
            </a:r>
            <a:r>
              <a:rPr lang="pt-BR" sz="2500" dirty="0" err="1"/>
              <a:t>evidencing</a:t>
            </a:r>
            <a:r>
              <a:rPr lang="pt-BR" sz="2500" dirty="0"/>
              <a:t> AVM, </a:t>
            </a:r>
            <a:r>
              <a:rPr lang="pt-BR" sz="2500" dirty="0" err="1"/>
              <a:t>specially</a:t>
            </a:r>
            <a:r>
              <a:rPr lang="pt-BR" sz="2500" dirty="0"/>
              <a:t> </a:t>
            </a:r>
            <a:r>
              <a:rPr lang="pt-BR" sz="2500" dirty="0" err="1"/>
              <a:t>at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left</a:t>
            </a:r>
            <a:r>
              <a:rPr lang="pt-BR" sz="2500" dirty="0"/>
              <a:t> </a:t>
            </a:r>
            <a:r>
              <a:rPr lang="pt-BR" sz="2500" dirty="0" err="1"/>
              <a:t>side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brain</a:t>
            </a:r>
            <a:endParaRPr lang="pt-BR" sz="25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562065" y="9549956"/>
            <a:ext cx="14064016" cy="4851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6562065" y="14736679"/>
            <a:ext cx="14064016" cy="14888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6662084" y="28695948"/>
            <a:ext cx="140828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 err="1"/>
              <a:t>Composite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fundoscopy</a:t>
            </a:r>
            <a:r>
              <a:rPr lang="pt-BR" sz="2500" dirty="0"/>
              <a:t> OS shows a “bag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worms</a:t>
            </a:r>
            <a:r>
              <a:rPr lang="pt-BR" sz="2500" dirty="0"/>
              <a:t>” </a:t>
            </a:r>
            <a:r>
              <a:rPr lang="pt-BR" sz="2500" dirty="0" err="1"/>
              <a:t>aspect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racemose</a:t>
            </a:r>
            <a:r>
              <a:rPr lang="pt-BR" sz="2500" dirty="0"/>
              <a:t> AVM </a:t>
            </a:r>
            <a:r>
              <a:rPr lang="pt-BR" sz="2500" dirty="0" err="1"/>
              <a:t>lesions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br>
              <a:rPr lang="pt-BR" sz="2500" dirty="0"/>
            </a:br>
            <a:r>
              <a:rPr lang="pt-BR" sz="2500" dirty="0" err="1"/>
              <a:t>the</a:t>
            </a:r>
            <a:r>
              <a:rPr lang="pt-BR" sz="2500" dirty="0"/>
              <a:t> retina.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562065" y="30000843"/>
            <a:ext cx="14064016" cy="6379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6752138" y="35160296"/>
            <a:ext cx="13653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err="1"/>
              <a:t>Fluorescein</a:t>
            </a:r>
            <a:r>
              <a:rPr lang="pt-BR" sz="2500" dirty="0"/>
              <a:t> </a:t>
            </a:r>
            <a:r>
              <a:rPr lang="pt-BR" sz="2500" dirty="0" err="1"/>
              <a:t>angiography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OS </a:t>
            </a:r>
            <a:r>
              <a:rPr lang="pt-BR" sz="2500" dirty="0" err="1"/>
              <a:t>with</a:t>
            </a:r>
            <a:r>
              <a:rPr lang="pt-BR" sz="2500" dirty="0"/>
              <a:t> singular abnormal </a:t>
            </a:r>
            <a:r>
              <a:rPr lang="pt-BR" sz="2500" dirty="0" err="1"/>
              <a:t>retinal</a:t>
            </a:r>
            <a:r>
              <a:rPr lang="pt-BR" sz="2500" dirty="0"/>
              <a:t> </a:t>
            </a:r>
            <a:r>
              <a:rPr lang="pt-BR" sz="2500" dirty="0" err="1"/>
              <a:t>arteriovenous</a:t>
            </a:r>
            <a:r>
              <a:rPr lang="pt-BR" sz="2500" dirty="0"/>
              <a:t> </a:t>
            </a:r>
            <a:r>
              <a:rPr lang="pt-BR" sz="2500" dirty="0" err="1"/>
              <a:t>malformations</a:t>
            </a:r>
            <a:r>
              <a:rPr lang="pt-BR" sz="2500" dirty="0"/>
              <a:t> </a:t>
            </a:r>
            <a:r>
              <a:rPr lang="pt-BR" sz="2500" dirty="0" err="1"/>
              <a:t>and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temporal avascular </a:t>
            </a:r>
            <a:r>
              <a:rPr lang="pt-BR" sz="2500" dirty="0" err="1"/>
              <a:t>region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retina. Goldmann </a:t>
            </a:r>
            <a:r>
              <a:rPr lang="pt-BR" sz="2500" dirty="0" err="1"/>
              <a:t>campimetry</a:t>
            </a:r>
            <a:r>
              <a:rPr lang="pt-BR" sz="2500" dirty="0"/>
              <a:t> </a:t>
            </a:r>
            <a:r>
              <a:rPr lang="pt-BR" sz="2500" dirty="0" err="1"/>
              <a:t>demonstrate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right</a:t>
            </a:r>
            <a:r>
              <a:rPr lang="pt-BR" sz="2500" dirty="0"/>
              <a:t> hemianopsia.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468974" y="41534597"/>
            <a:ext cx="736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This</a:t>
            </a:r>
            <a:r>
              <a:rPr lang="pt-BR" sz="2800" dirty="0"/>
              <a:t> case </a:t>
            </a:r>
            <a:r>
              <a:rPr lang="pt-BR" sz="2800" dirty="0" err="1"/>
              <a:t>report</a:t>
            </a:r>
            <a:r>
              <a:rPr lang="pt-BR" sz="2800" dirty="0"/>
              <a:t> </a:t>
            </a:r>
            <a:r>
              <a:rPr lang="pt-BR" sz="2800" dirty="0" err="1"/>
              <a:t>has</a:t>
            </a:r>
            <a:r>
              <a:rPr lang="pt-BR" sz="2800" dirty="0"/>
              <a:t> no financial </a:t>
            </a:r>
            <a:r>
              <a:rPr lang="en-US" sz="2800" dirty="0"/>
              <a:t>disclosures</a:t>
            </a:r>
            <a:r>
              <a:rPr lang="pt-BR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407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Manager>Mavilde LG Pedreira;Reinaldo Salomão</Manager>
  <Company>Pró-Reitoria de Pós-Graduação e Pesquisa da UNIFESP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FIP - Modelo de Pôster 3 - Apresentação de Projeto</dc:title>
  <dc:creator>Rivaldo S. Oliveira Jr.</dc:creator>
  <dc:description>Este layout foi criado a fim de padronizar, organizar e auxiliar na elaboração dos pôsteres a serem apresentados no IV Fórum Integrador de Pesquisadores da UNIFESP.</dc:description>
  <cp:lastModifiedBy>José Arthur Pinto Milhomens Filho</cp:lastModifiedBy>
  <cp:revision>152</cp:revision>
  <cp:lastPrinted>2012-09-20T18:23:41Z</cp:lastPrinted>
  <dcterms:created xsi:type="dcterms:W3CDTF">2012-09-19T09:56:22Z</dcterms:created>
  <dcterms:modified xsi:type="dcterms:W3CDTF">2019-01-10T13:45:30Z</dcterms:modified>
</cp:coreProperties>
</file>