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20540" latinLnBrk="0">
      <a:defRPr sz="1200">
        <a:latin typeface="+mn-lt"/>
        <a:ea typeface="+mn-ea"/>
        <a:cs typeface="+mn-cs"/>
        <a:sym typeface="Calibri"/>
      </a:defRPr>
    </a:lvl1pPr>
    <a:lvl2pPr indent="228600" defTabSz="4320540" latinLnBrk="0">
      <a:defRPr sz="1200">
        <a:latin typeface="+mn-lt"/>
        <a:ea typeface="+mn-ea"/>
        <a:cs typeface="+mn-cs"/>
        <a:sym typeface="Calibri"/>
      </a:defRPr>
    </a:lvl2pPr>
    <a:lvl3pPr indent="457200" defTabSz="4320540" latinLnBrk="0">
      <a:defRPr sz="1200">
        <a:latin typeface="+mn-lt"/>
        <a:ea typeface="+mn-ea"/>
        <a:cs typeface="+mn-cs"/>
        <a:sym typeface="Calibri"/>
      </a:defRPr>
    </a:lvl3pPr>
    <a:lvl4pPr indent="685800" defTabSz="4320540" latinLnBrk="0">
      <a:defRPr sz="1200">
        <a:latin typeface="+mn-lt"/>
        <a:ea typeface="+mn-ea"/>
        <a:cs typeface="+mn-cs"/>
        <a:sym typeface="Calibri"/>
      </a:defRPr>
    </a:lvl4pPr>
    <a:lvl5pPr indent="914400" defTabSz="4320540" latinLnBrk="0">
      <a:defRPr sz="1200">
        <a:latin typeface="+mn-lt"/>
        <a:ea typeface="+mn-ea"/>
        <a:cs typeface="+mn-cs"/>
        <a:sym typeface="Calibri"/>
      </a:defRPr>
    </a:lvl5pPr>
    <a:lvl6pPr indent="1143000" defTabSz="4320540" latinLnBrk="0">
      <a:defRPr sz="1200">
        <a:latin typeface="+mn-lt"/>
        <a:ea typeface="+mn-ea"/>
        <a:cs typeface="+mn-cs"/>
        <a:sym typeface="Calibri"/>
      </a:defRPr>
    </a:lvl6pPr>
    <a:lvl7pPr indent="1371600" defTabSz="4320540" latinLnBrk="0">
      <a:defRPr sz="1200">
        <a:latin typeface="+mn-lt"/>
        <a:ea typeface="+mn-ea"/>
        <a:cs typeface="+mn-cs"/>
        <a:sym typeface="Calibri"/>
      </a:defRPr>
    </a:lvl7pPr>
    <a:lvl8pPr indent="1600200" defTabSz="4320540" latinLnBrk="0">
      <a:defRPr sz="1200">
        <a:latin typeface="+mn-lt"/>
        <a:ea typeface="+mn-ea"/>
        <a:cs typeface="+mn-cs"/>
        <a:sym typeface="Calibri"/>
      </a:defRPr>
    </a:lvl8pPr>
    <a:lvl9pPr indent="1828800" defTabSz="432054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2430303" y="13421678"/>
            <a:ext cx="27543448" cy="9261166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4860607" y="24483060"/>
            <a:ext cx="22682839" cy="11041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93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/>
          <p:nvPr>
            <p:ph type="title"/>
          </p:nvPr>
        </p:nvSpPr>
        <p:spPr>
          <a:xfrm>
            <a:off x="23492936" y="1730219"/>
            <a:ext cx="7290919" cy="36864609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02" name="Nível de Corpo Um…"/>
          <p:cNvSpPr txBox="1"/>
          <p:nvPr>
            <p:ph type="body" idx="1"/>
          </p:nvPr>
        </p:nvSpPr>
        <p:spPr>
          <a:xfrm>
            <a:off x="1620203" y="1730219"/>
            <a:ext cx="21332666" cy="36864609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2559696" y="27763474"/>
            <a:ext cx="27543445" cy="8581081"/>
          </a:xfrm>
          <a:prstGeom prst="rect">
            <a:avLst/>
          </a:prstGeom>
        </p:spPr>
        <p:txBody>
          <a:bodyPr anchor="t"/>
          <a:lstStyle>
            <a:lvl1pPr algn="l">
              <a:defRPr b="1" cap="all" sz="189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2559696" y="18312294"/>
            <a:ext cx="27543445" cy="945118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1pPr>
            <a:lvl2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2pPr>
            <a:lvl3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3pPr>
            <a:lvl4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4pPr>
            <a:lvl5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1620201" y="10081262"/>
            <a:ext cx="14311790" cy="28513572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  <a:defRPr sz="13200"/>
            </a:lvl1pPr>
            <a:lvl2pPr marL="3737457" indent="-1577188">
              <a:spcBef>
                <a:spcPts val="3100"/>
              </a:spcBef>
              <a:defRPr sz="13200"/>
            </a:lvl2pPr>
            <a:lvl3pPr marL="5821359" indent="-1500818">
              <a:spcBef>
                <a:spcPts val="3100"/>
              </a:spcBef>
              <a:defRPr sz="13200"/>
            </a:lvl3pPr>
            <a:lvl4pPr marL="8158195" indent="-1677385">
              <a:spcBef>
                <a:spcPts val="3100"/>
              </a:spcBef>
              <a:defRPr sz="13200"/>
            </a:lvl4pPr>
            <a:lvl5pPr marL="10318466" indent="-1677385">
              <a:spcBef>
                <a:spcPts val="3100"/>
              </a:spcBef>
              <a:defRPr sz="1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1620203" y="9671212"/>
            <a:ext cx="14317418" cy="40305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b="1" sz="11300"/>
            </a:lvl1pPr>
            <a:lvl2pPr marL="0" indent="0">
              <a:spcBef>
                <a:spcPts val="2700"/>
              </a:spcBef>
              <a:buSzTx/>
              <a:buFontTx/>
              <a:buNone/>
              <a:defRPr b="1" sz="11300"/>
            </a:lvl2pPr>
            <a:lvl3pPr marL="0" indent="0">
              <a:spcBef>
                <a:spcPts val="2700"/>
              </a:spcBef>
              <a:buSzTx/>
              <a:buFontTx/>
              <a:buNone/>
              <a:defRPr b="1" sz="11300"/>
            </a:lvl3pPr>
            <a:lvl4pPr marL="0" indent="0">
              <a:spcBef>
                <a:spcPts val="2700"/>
              </a:spcBef>
              <a:buSzTx/>
              <a:buFontTx/>
              <a:buNone/>
              <a:defRPr b="1" sz="11300"/>
            </a:lvl4pPr>
            <a:lvl5pPr marL="0" indent="0">
              <a:spcBef>
                <a:spcPts val="2700"/>
              </a:spcBef>
              <a:buSzTx/>
              <a:buFontTx/>
              <a:buNone/>
              <a:defRPr b="1" sz="113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13"/>
          </p:nvPr>
        </p:nvSpPr>
        <p:spPr>
          <a:xfrm>
            <a:off x="16460807" y="9671212"/>
            <a:ext cx="14323052" cy="4030501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1620204" y="1720213"/>
            <a:ext cx="10660709" cy="7320920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idx="1"/>
          </p:nvPr>
        </p:nvSpPr>
        <p:spPr>
          <a:xfrm>
            <a:off x="12669083" y="1720218"/>
            <a:ext cx="18114766" cy="36874612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half" idx="13"/>
          </p:nvPr>
        </p:nvSpPr>
        <p:spPr>
          <a:xfrm>
            <a:off x="1620204" y="9041125"/>
            <a:ext cx="10660709" cy="295536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6351420" y="30243778"/>
            <a:ext cx="19442432" cy="3570457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13"/>
          </p:nvPr>
        </p:nvSpPr>
        <p:spPr>
          <a:xfrm>
            <a:off x="6351420" y="3860482"/>
            <a:ext cx="19442432" cy="25923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6351420" y="33814227"/>
            <a:ext cx="19442432" cy="50706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SzTx/>
              <a:buFontTx/>
              <a:buNone/>
              <a:defRPr sz="6600"/>
            </a:lvl1pPr>
            <a:lvl2pPr marL="0" indent="0">
              <a:spcBef>
                <a:spcPts val="1500"/>
              </a:spcBef>
              <a:buSzTx/>
              <a:buFontTx/>
              <a:buNone/>
              <a:defRPr sz="6600"/>
            </a:lvl2pPr>
            <a:lvl3pPr marL="0" indent="0">
              <a:spcBef>
                <a:spcPts val="1500"/>
              </a:spcBef>
              <a:buSzTx/>
              <a:buFontTx/>
              <a:buNone/>
              <a:defRPr sz="6600"/>
            </a:lvl3pPr>
            <a:lvl4pPr marL="0" indent="0">
              <a:spcBef>
                <a:spcPts val="1500"/>
              </a:spcBef>
              <a:buSzTx/>
              <a:buFontTx/>
              <a:buNone/>
              <a:defRPr sz="6600"/>
            </a:lvl4pPr>
            <a:lvl5pPr marL="0" indent="0">
              <a:spcBef>
                <a:spcPts val="1500"/>
              </a:spcBef>
              <a:buSzTx/>
              <a:buFontTx/>
              <a:buNone/>
              <a:defRPr sz="6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620203" y="1730219"/>
            <a:ext cx="29163647" cy="720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1620203" y="10081262"/>
            <a:ext cx="29163647" cy="28513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29579848" y="40553673"/>
            <a:ext cx="1204002" cy="1282955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 anchor="ctr">
            <a:spAutoFit/>
          </a:bodyPr>
          <a:lstStyle>
            <a:lvl1pPr algn="r">
              <a:defRPr sz="57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620203" marR="0" indent="-1620203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704780" marR="0" indent="-1544509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5763905" marR="0" indent="-144336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8197656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035792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5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2518194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467846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683873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899900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1.jpe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1"/>
          <p:cNvSpPr txBox="1"/>
          <p:nvPr>
            <p:ph type="title"/>
          </p:nvPr>
        </p:nvSpPr>
        <p:spPr>
          <a:xfrm>
            <a:off x="3744640" y="9577364"/>
            <a:ext cx="26930992" cy="3570452"/>
          </a:xfrm>
          <a:prstGeom prst="rect">
            <a:avLst/>
          </a:prstGeom>
        </p:spPr>
        <p:txBody>
          <a:bodyPr/>
          <a:lstStyle/>
          <a:p>
            <a:pPr>
              <a:defRPr b="0" sz="6600">
                <a:latin typeface="Georgia"/>
                <a:ea typeface="Georgia"/>
                <a:cs typeface="Georgia"/>
                <a:sym typeface="Georgia"/>
              </a:defRPr>
            </a:pPr>
            <a:r>
              <a:t>Autor: Leonardo Pimenta de Oliveira</a:t>
            </a:r>
            <a:br/>
            <a:r>
              <a:t>Instituição: Hospital Santa Luzia / Fundação Colombo Spínola</a:t>
            </a:r>
            <a:br/>
            <a:r>
              <a:t>Salvador-Ba</a:t>
            </a:r>
          </a:p>
        </p:txBody>
      </p:sp>
      <p:sp>
        <p:nvSpPr>
          <p:cNvPr id="113" name="Espaço Reservado para Texto 3"/>
          <p:cNvSpPr txBox="1"/>
          <p:nvPr>
            <p:ph type="body" sz="half" idx="1"/>
          </p:nvPr>
        </p:nvSpPr>
        <p:spPr>
          <a:xfrm>
            <a:off x="2808537" y="18002299"/>
            <a:ext cx="26210912" cy="16705857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rPr sz="7500">
                <a:solidFill>
                  <a:srgbClr val="0070C0"/>
                </a:solidFill>
              </a:rPr>
              <a:t>Fimose Capsular</a:t>
            </a:r>
          </a:p>
          <a:p>
            <a:pPr>
              <a:defRPr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A síndrome da contração da capsulorrexe ou fimose capsular, caracteriza-se pela contração da capsula anterior com redução da abertura da capsulorrexe e do diâmetro equatorial do saco capsular após cirurgia de catarata.</a:t>
            </a: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São condições que podem predispor essa complicação: fraqueza zonular, idade avançada ou inflamação intraocular crônica.</a:t>
            </a: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Complicações: deslocamento do implante, ruptura da barreira hematoaquosa, edema macular cistóide, descolamento retina.</a:t>
            </a: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A contração fibrótica pode ser interrompida precocemente com aplicação de incisões radiais com </a:t>
            </a:r>
            <a:r>
              <a:rPr i="1"/>
              <a:t>Nd: YAG laser. </a:t>
            </a:r>
          </a:p>
        </p:txBody>
      </p:sp>
      <p:grpSp>
        <p:nvGrpSpPr>
          <p:cNvPr id="116" name="HSL.jpg"/>
          <p:cNvGrpSpPr/>
          <p:nvPr/>
        </p:nvGrpSpPr>
        <p:grpSpPr>
          <a:xfrm>
            <a:off x="26878219" y="1152428"/>
            <a:ext cx="3866595" cy="3570453"/>
            <a:chOff x="0" y="0"/>
            <a:chExt cx="3866594" cy="3570451"/>
          </a:xfrm>
        </p:grpSpPr>
        <p:pic>
          <p:nvPicPr>
            <p:cNvPr id="114" name="HSL.jpg" descr="HS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605" y="66391"/>
              <a:ext cx="3661382" cy="3304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HSL.jpg" descr="HS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866595" cy="3570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7" name="IMG_2750.PNG" descr="IMG_27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3776" y="1152428"/>
            <a:ext cx="13115943" cy="3570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8710.jpg" descr="IMG_87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2072" y="6809085"/>
            <a:ext cx="14835230" cy="14086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8728.jpg" descr="IMG_872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0" y="6900267"/>
            <a:ext cx="16099751" cy="13903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8994.jpg" descr="IMG_899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763" y="26167208"/>
            <a:ext cx="16133623" cy="13712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9008.jpg" descr="IMG_900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234662" y="26167208"/>
            <a:ext cx="16554051" cy="1371215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Fimose capsular pré incisões radiais de Nd: YAG laser"/>
          <p:cNvSpPr txBox="1"/>
          <p:nvPr/>
        </p:nvSpPr>
        <p:spPr>
          <a:xfrm>
            <a:off x="6204411" y="21455380"/>
            <a:ext cx="19988876" cy="104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Fimose capsular pré incisões radiais de Nd: YAG laser</a:t>
            </a:r>
          </a:p>
        </p:txBody>
      </p:sp>
      <p:sp>
        <p:nvSpPr>
          <p:cNvPr id="124" name="Fimose capsular pós incisões radiais de Nd: YAG laser"/>
          <p:cNvSpPr txBox="1"/>
          <p:nvPr/>
        </p:nvSpPr>
        <p:spPr>
          <a:xfrm>
            <a:off x="6171669" y="40429181"/>
            <a:ext cx="20054361" cy="104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Fimose capsular pós incisões radiais de Nd: YAG laser</a:t>
            </a:r>
          </a:p>
        </p:txBody>
      </p:sp>
      <p:grpSp>
        <p:nvGrpSpPr>
          <p:cNvPr id="127" name="HSL.jpg"/>
          <p:cNvGrpSpPr/>
          <p:nvPr/>
        </p:nvGrpSpPr>
        <p:grpSpPr>
          <a:xfrm>
            <a:off x="26878219" y="1152428"/>
            <a:ext cx="3866595" cy="3570453"/>
            <a:chOff x="0" y="0"/>
            <a:chExt cx="3866594" cy="3570451"/>
          </a:xfrm>
        </p:grpSpPr>
        <p:pic>
          <p:nvPicPr>
            <p:cNvPr id="125" name="HSL.jpg" descr="HSL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605" y="66391"/>
              <a:ext cx="3661382" cy="3304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HSL.jpg" descr="HSL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3866595" cy="3570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8" name="IMG_2750.PNG" descr="IMG_275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23776" y="1152428"/>
            <a:ext cx="13115943" cy="3570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