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07"/>
    <a:srgbClr val="FFB08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31" d="100"/>
          <a:sy n="31" d="100"/>
        </p:scale>
        <p:origin x="6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ACD-6E0E-4A75-81A7-1B4B0364DFD2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02C1-D7A9-44C9-9892-1178C11D1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1pPr>
    <a:lvl2pPr marL="1079998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2pPr>
    <a:lvl3pPr marL="2159996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3pPr>
    <a:lvl4pPr marL="3239994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4pPr>
    <a:lvl5pPr marL="4319991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5pPr>
    <a:lvl6pPr marL="5399989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6pPr>
    <a:lvl7pPr marL="6479987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7pPr>
    <a:lvl8pPr marL="7559985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8pPr>
    <a:lvl9pPr marL="8639983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3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purpose, methods, results and discussion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02C1-D7A9-44C9-9892-1178C11D10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651323"/>
            <a:ext cx="21600319" cy="56401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8508981"/>
            <a:ext cx="21600319" cy="391135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1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1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862524"/>
            <a:ext cx="6210092" cy="1372912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862524"/>
            <a:ext cx="18270270" cy="1372912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4038862"/>
            <a:ext cx="24840367" cy="673893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10841545"/>
            <a:ext cx="24840367" cy="354384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3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862524"/>
            <a:ext cx="24840367" cy="31313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1" y="3971359"/>
            <a:ext cx="12183929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1" y="5917660"/>
            <a:ext cx="12183929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971359"/>
            <a:ext cx="12243932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917660"/>
            <a:ext cx="12243932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2332564"/>
            <a:ext cx="14580215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2332564"/>
            <a:ext cx="14580215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1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862524"/>
            <a:ext cx="2484036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4312617"/>
            <a:ext cx="2484036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C5DD-6F53-41E6-A040-038953023A3F}" type="datetimeFigureOut">
              <a:rPr lang="pt-BR" smtClean="0"/>
              <a:t>30/01/2020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5015407"/>
            <a:ext cx="972014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19112447" y="12963293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9155217" y="7651313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712636" y="11622955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736185" y="10279456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93416" y="6241019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93416" y="4984035"/>
            <a:ext cx="8752545" cy="68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22023" y="656062"/>
            <a:ext cx="24178421" cy="38189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pt-B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 Posterior Multifocal </a:t>
            </a:r>
            <a:r>
              <a:rPr lang="pt-B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Placoid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Pigment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Epitheliopathy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Henrique Horizonte ,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Nathália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Nishiyama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Tondelli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Henrique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Leber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, Gabriel Almeida Veiga Jacob, Beatriz Mello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Mencaroni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Leonardo Benedito Cardoso, Carolina Maria Barbosa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Lemos, 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André Marcelo Vieira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Gomes. 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smtClean="0"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pt-BR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Suel</a:t>
            </a:r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Abujamra</a:t>
            </a:r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43" y="824306"/>
            <a:ext cx="2824491" cy="26710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7957" y="484092"/>
            <a:ext cx="27698376" cy="15006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526"/>
          <p:cNvSpPr txBox="1">
            <a:spLocks noChangeArrowheads="1"/>
          </p:cNvSpPr>
          <p:nvPr/>
        </p:nvSpPr>
        <p:spPr bwMode="auto">
          <a:xfrm>
            <a:off x="755406" y="5711758"/>
            <a:ext cx="8667006" cy="4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Acute Posterior Multifocal </a:t>
            </a:r>
            <a:r>
              <a:rPr lang="en-US" sz="2400" dirty="0" err="1">
                <a:cs typeface="Arial" panose="020B0604020202020204" pitchFamily="34" charset="0"/>
              </a:rPr>
              <a:t>Placoid</a:t>
            </a:r>
            <a:r>
              <a:rPr lang="en-US" sz="2400" dirty="0">
                <a:cs typeface="Arial" panose="020B0604020202020204" pitchFamily="34" charset="0"/>
              </a:rPr>
              <a:t> Pigment </a:t>
            </a:r>
            <a:r>
              <a:rPr lang="en-US" sz="2400" dirty="0" err="1">
                <a:cs typeface="Arial" panose="020B0604020202020204" pitchFamily="34" charset="0"/>
              </a:rPr>
              <a:t>Epitheliopathy</a:t>
            </a:r>
            <a:r>
              <a:rPr lang="en-US" altLang="pt-BR" sz="2400" dirty="0" smtClean="0"/>
              <a:t>.</a:t>
            </a:r>
            <a:endParaRPr lang="en-US" altLang="pt-BR" sz="2400" dirty="0"/>
          </a:p>
        </p:txBody>
      </p:sp>
      <p:sp>
        <p:nvSpPr>
          <p:cNvPr id="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08" y="5038476"/>
            <a:ext cx="19415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>
                <a:latin typeface="Tahoma" panose="020B0604030504040204" pitchFamily="34" charset="0"/>
              </a:rPr>
              <a:t>PURPOSE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19" name="Text Box 526"/>
          <p:cNvSpPr txBox="1">
            <a:spLocks noChangeArrowheads="1"/>
          </p:cNvSpPr>
          <p:nvPr/>
        </p:nvSpPr>
        <p:spPr bwMode="auto">
          <a:xfrm>
            <a:off x="19155217" y="4862626"/>
            <a:ext cx="8667006" cy="29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400" dirty="0" smtClean="0">
                <a:cs typeface="Arial" panose="020B0604020202020204" pitchFamily="34" charset="0"/>
              </a:rPr>
              <a:t>A </a:t>
            </a:r>
            <a:r>
              <a:rPr lang="en-US" sz="2400" dirty="0">
                <a:cs typeface="Arial" panose="020B0604020202020204" pitchFamily="34" charset="0"/>
              </a:rPr>
              <a:t>fluorescent angiography of the left eye detected early </a:t>
            </a:r>
            <a:r>
              <a:rPr lang="en-US" sz="2400" dirty="0" err="1">
                <a:cs typeface="Arial" panose="020B0604020202020204" pitchFamily="34" charset="0"/>
              </a:rPr>
              <a:t>hypofluorescence</a:t>
            </a:r>
            <a:r>
              <a:rPr lang="en-US" sz="2400" dirty="0">
                <a:cs typeface="Arial" panose="020B0604020202020204" pitchFamily="34" charset="0"/>
              </a:rPr>
              <a:t> and late </a:t>
            </a:r>
            <a:r>
              <a:rPr lang="en-US" sz="2400" dirty="0" err="1">
                <a:cs typeface="Arial" panose="020B0604020202020204" pitchFamily="34" charset="0"/>
              </a:rPr>
              <a:t>hyperfluorescence</a:t>
            </a:r>
            <a:r>
              <a:rPr lang="en-US" sz="2400" dirty="0">
                <a:cs typeface="Arial" panose="020B0604020202020204" pitchFamily="34" charset="0"/>
              </a:rPr>
              <a:t> of the lesions. </a:t>
            </a:r>
            <a:r>
              <a:rPr lang="en-US" sz="2400" dirty="0" err="1">
                <a:cs typeface="Arial" panose="020B0604020202020204" pitchFamily="34" charset="0"/>
              </a:rPr>
              <a:t>Retinography</a:t>
            </a:r>
            <a:r>
              <a:rPr lang="en-US" sz="2400" dirty="0">
                <a:cs typeface="Arial" panose="020B0604020202020204" pitchFamily="34" charset="0"/>
              </a:rPr>
              <a:t> of the right eye, no changes and left eye </a:t>
            </a:r>
            <a:r>
              <a:rPr lang="en-US" sz="2400" dirty="0" err="1">
                <a:cs typeface="Arial" panose="020B0604020202020204" pitchFamily="34" charset="0"/>
              </a:rPr>
              <a:t>qithpresence</a:t>
            </a:r>
            <a:r>
              <a:rPr lang="en-US" sz="2400" dirty="0">
                <a:cs typeface="Arial" panose="020B0604020202020204" pitchFamily="34" charset="0"/>
              </a:rPr>
              <a:t> of disc edema associated with </a:t>
            </a:r>
            <a:r>
              <a:rPr lang="en-US" sz="2400" dirty="0" err="1">
                <a:cs typeface="Arial" panose="020B0604020202020204" pitchFamily="34" charset="0"/>
              </a:rPr>
              <a:t>subretinal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placoid</a:t>
            </a:r>
            <a:r>
              <a:rPr lang="en-US" sz="2400" dirty="0">
                <a:cs typeface="Arial" panose="020B0604020202020204" pitchFamily="34" charset="0"/>
              </a:rPr>
              <a:t> lesions of half a disc diameter, in the posterior pole and middle  After 3 months, the patient developed a BCVA of 20/20 in both eyes.</a:t>
            </a:r>
            <a:endParaRPr lang="en-US" sz="2400" dirty="0">
              <a:latin typeface="Times" pitchFamily="2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pt-BR" sz="2000" dirty="0"/>
          </a:p>
        </p:txBody>
      </p:sp>
      <p:sp>
        <p:nvSpPr>
          <p:cNvPr id="21" name="Text Box 526"/>
          <p:cNvSpPr txBox="1">
            <a:spLocks noChangeArrowheads="1"/>
          </p:cNvSpPr>
          <p:nvPr/>
        </p:nvSpPr>
        <p:spPr bwMode="auto">
          <a:xfrm>
            <a:off x="736185" y="7094260"/>
            <a:ext cx="8667006" cy="3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400" dirty="0">
                <a:cs typeface="Arial" panose="020B0604020202020204" pitchFamily="34" charset="0"/>
              </a:rPr>
              <a:t>Described by </a:t>
            </a:r>
            <a:r>
              <a:rPr lang="en-US" sz="2400" dirty="0" err="1">
                <a:cs typeface="Arial" panose="020B0604020202020204" pitchFamily="34" charset="0"/>
              </a:rPr>
              <a:t>Gass</a:t>
            </a:r>
            <a:r>
              <a:rPr lang="en-US" sz="2400" dirty="0">
                <a:cs typeface="Arial" panose="020B0604020202020204" pitchFamily="34" charset="0"/>
              </a:rPr>
              <a:t> in 1968, a Acute Posterior Multifocal </a:t>
            </a:r>
            <a:r>
              <a:rPr lang="en-US" sz="2400" dirty="0" err="1">
                <a:cs typeface="Arial" panose="020B0604020202020204" pitchFamily="34" charset="0"/>
              </a:rPr>
              <a:t>Placoid</a:t>
            </a:r>
            <a:r>
              <a:rPr lang="en-US" sz="2400" dirty="0">
                <a:cs typeface="Arial" panose="020B0604020202020204" pitchFamily="34" charset="0"/>
              </a:rPr>
              <a:t> Pigment </a:t>
            </a:r>
            <a:r>
              <a:rPr lang="en-US" sz="2400" dirty="0" err="1">
                <a:cs typeface="Arial" panose="020B0604020202020204" pitchFamily="34" charset="0"/>
              </a:rPr>
              <a:t>Epitheliopathy</a:t>
            </a:r>
            <a:r>
              <a:rPr lang="en-US" sz="2400" dirty="0">
                <a:cs typeface="Arial" panose="020B0604020202020204" pitchFamily="34" charset="0"/>
              </a:rPr>
              <a:t> (APMPPE) is a rare retinal disease that affects young adults and has no predilection for sex. It starts with low visual acuity, but with a benign and self-limited evolution within 6 to 12 weeks. The bottoms are characterized by yellowish-white lesions that usually leave scars on the Retinal Pigmented Epithelium after resolution of the condition.</a:t>
            </a:r>
          </a:p>
        </p:txBody>
      </p:sp>
      <p:sp>
        <p:nvSpPr>
          <p:cNvPr id="22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06" y="6363877"/>
            <a:ext cx="3235151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INTRODUCTION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4" name="Text Box 526"/>
          <p:cNvSpPr txBox="1">
            <a:spLocks noChangeArrowheads="1"/>
          </p:cNvSpPr>
          <p:nvPr/>
        </p:nvSpPr>
        <p:spPr bwMode="auto">
          <a:xfrm>
            <a:off x="725867" y="11167215"/>
            <a:ext cx="8522015" cy="4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pt-BR" sz="2400" dirty="0"/>
              <a:t>Medical records review</a:t>
            </a:r>
          </a:p>
        </p:txBody>
      </p:sp>
      <p:sp>
        <p:nvSpPr>
          <p:cNvPr id="25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32" y="10422536"/>
            <a:ext cx="2036105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METHODS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6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43" y="11747887"/>
            <a:ext cx="1837332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RESULTS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7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798" y="7733067"/>
            <a:ext cx="2622804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DISCUSSION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28" name="Text Box 526"/>
          <p:cNvSpPr txBox="1">
            <a:spLocks noChangeArrowheads="1"/>
          </p:cNvSpPr>
          <p:nvPr/>
        </p:nvSpPr>
        <p:spPr bwMode="auto">
          <a:xfrm>
            <a:off x="19105133" y="8421026"/>
            <a:ext cx="8667006" cy="44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400" dirty="0">
                <a:cs typeface="Arial" panose="020B0604020202020204" pitchFamily="34" charset="0"/>
              </a:rPr>
              <a:t>The APMPPE affects the Retinal and External Retinal Pigment Epithelium, generating an abrupt low visual acuity picture associated with </a:t>
            </a:r>
            <a:r>
              <a:rPr lang="en-US" sz="2400" dirty="0" err="1">
                <a:cs typeface="Arial" panose="020B0604020202020204" pitchFamily="34" charset="0"/>
              </a:rPr>
              <a:t>metamorphopsia</a:t>
            </a:r>
            <a:r>
              <a:rPr lang="en-US" sz="2400" dirty="0">
                <a:cs typeface="Arial" panose="020B0604020202020204" pitchFamily="34" charset="0"/>
              </a:rPr>
              <a:t>. The etiology of the disease is unknown, but it is known to be related to some ocular and systemic diseases, such as </a:t>
            </a:r>
            <a:r>
              <a:rPr lang="en-US" sz="2400" dirty="0" err="1">
                <a:cs typeface="Arial" panose="020B0604020202020204" pitchFamily="34" charset="0"/>
              </a:rPr>
              <a:t>episcleritis</a:t>
            </a:r>
            <a:r>
              <a:rPr lang="en-US" sz="2400" dirty="0">
                <a:cs typeface="Arial" panose="020B0604020202020204" pitchFamily="34" charset="0"/>
              </a:rPr>
              <a:t> and viral diseases. There is a genetic association in some cases, with the genetic haplotypes HLA B7 and HLA - DR2. Diagnosed patients should be investigated for systemic diseases. Fluorescein Angiography helps in the diagnosis, revealing early </a:t>
            </a:r>
            <a:r>
              <a:rPr lang="en-US" sz="2400" dirty="0" err="1">
                <a:cs typeface="Arial" panose="020B0604020202020204" pitchFamily="34" charset="0"/>
              </a:rPr>
              <a:t>hypofluorescence</a:t>
            </a:r>
            <a:r>
              <a:rPr lang="en-US" sz="2400" dirty="0">
                <a:cs typeface="Arial" panose="020B0604020202020204" pitchFamily="34" charset="0"/>
              </a:rPr>
              <a:t>, followed by late </a:t>
            </a:r>
            <a:r>
              <a:rPr lang="en-US" sz="2400" dirty="0" err="1">
                <a:cs typeface="Arial" panose="020B0604020202020204" pitchFamily="34" charset="0"/>
              </a:rPr>
              <a:t>hyperfluorescence</a:t>
            </a:r>
            <a:r>
              <a:rPr lang="en-US" sz="2400" dirty="0">
                <a:cs typeface="Arial" panose="020B0604020202020204" pitchFamily="34" charset="0"/>
              </a:rPr>
              <a:t>. The natural course of the disease is usually a spontaneous recovery of vision.</a:t>
            </a:r>
          </a:p>
        </p:txBody>
      </p:sp>
      <p:sp>
        <p:nvSpPr>
          <p:cNvPr id="2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7393" y="13103913"/>
            <a:ext cx="3145383" cy="5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dirty="0" smtClean="0">
                <a:latin typeface="Tahoma" panose="020B0604030504040204" pitchFamily="34" charset="0"/>
              </a:rPr>
              <a:t>BIBLIOGRAPHY</a:t>
            </a:r>
            <a:endParaRPr lang="pt-BR" altLang="pt-BR" sz="2999" b="1" dirty="0">
              <a:latin typeface="Tahoma" panose="020B0604030504040204" pitchFamily="34" charset="0"/>
            </a:endParaRPr>
          </a:p>
        </p:txBody>
      </p:sp>
      <p:sp>
        <p:nvSpPr>
          <p:cNvPr id="30" name="Text Box 526"/>
          <p:cNvSpPr txBox="1">
            <a:spLocks noChangeArrowheads="1"/>
          </p:cNvSpPr>
          <p:nvPr/>
        </p:nvSpPr>
        <p:spPr bwMode="auto">
          <a:xfrm>
            <a:off x="19049087" y="13747743"/>
            <a:ext cx="8858676" cy="194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514350" indent="-514350">
              <a:buAutoNum type="arabicPeriod"/>
            </a:pPr>
            <a:r>
              <a:rPr lang="en-US" sz="1200" dirty="0" smtClean="0">
                <a:cs typeface="Arial" panose="020B0604020202020204" pitchFamily="34" charset="0"/>
              </a:rPr>
              <a:t>Basic </a:t>
            </a:r>
            <a:r>
              <a:rPr lang="en-US" sz="1200" dirty="0">
                <a:cs typeface="Arial" panose="020B0604020202020204" pitchFamily="34" charset="0"/>
              </a:rPr>
              <a:t>and Clinical Science Course 2016-2017 American Academy of </a:t>
            </a:r>
            <a:r>
              <a:rPr lang="en-US" sz="1200" dirty="0" smtClean="0">
                <a:cs typeface="Arial" panose="020B0604020202020204" pitchFamily="34" charset="0"/>
              </a:rPr>
              <a:t>Ophthalmology -</a:t>
            </a:r>
            <a:r>
              <a:rPr lang="en-US" sz="1200" dirty="0" err="1" smtClean="0">
                <a:cs typeface="Arial" panose="020B0604020202020204" pitchFamily="34" charset="0"/>
              </a:rPr>
              <a:t>Acute_Posterior_Multifocal_Placoid_Pigment_Epitheliopathy</a:t>
            </a:r>
            <a:r>
              <a:rPr lang="en-US" sz="1200" dirty="0"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200" dirty="0" err="1">
                <a:cs typeface="Arial" panose="020B0604020202020204" pitchFamily="34" charset="0"/>
              </a:rPr>
              <a:t>Gibelalde</a:t>
            </a:r>
            <a:r>
              <a:rPr lang="en-US" sz="1200" dirty="0">
                <a:cs typeface="Arial" panose="020B0604020202020204" pitchFamily="34" charset="0"/>
              </a:rPr>
              <a:t> A., </a:t>
            </a:r>
            <a:r>
              <a:rPr lang="en-US" sz="1200" dirty="0" err="1">
                <a:cs typeface="Arial" panose="020B0604020202020204" pitchFamily="34" charset="0"/>
              </a:rPr>
              <a:t>Bidaguren</a:t>
            </a:r>
            <a:r>
              <a:rPr lang="en-US" sz="1200" dirty="0">
                <a:cs typeface="Arial" panose="020B0604020202020204" pitchFamily="34" charset="0"/>
              </a:rPr>
              <a:t> A., </a:t>
            </a:r>
            <a:r>
              <a:rPr lang="en-US" sz="1200" dirty="0" err="1">
                <a:cs typeface="Arial" panose="020B0604020202020204" pitchFamily="34" charset="0"/>
              </a:rPr>
              <a:t>Ostolaza</a:t>
            </a:r>
            <a:r>
              <a:rPr lang="en-US" sz="1200" dirty="0">
                <a:cs typeface="Arial" panose="020B0604020202020204" pitchFamily="34" charset="0"/>
              </a:rPr>
              <a:t> JI, </a:t>
            </a:r>
            <a:r>
              <a:rPr lang="en-US" sz="1200" dirty="0" err="1">
                <a:cs typeface="Arial" panose="020B0604020202020204" pitchFamily="34" charset="0"/>
              </a:rPr>
              <a:t>Cortázar</a:t>
            </a:r>
            <a:r>
              <a:rPr lang="en-US" sz="1200" dirty="0">
                <a:cs typeface="Arial" panose="020B0604020202020204" pitchFamily="34" charset="0"/>
              </a:rPr>
              <a:t> L., </a:t>
            </a:r>
            <a:r>
              <a:rPr lang="en-US" sz="1200" dirty="0" err="1">
                <a:cs typeface="Arial" panose="020B0604020202020204" pitchFamily="34" charset="0"/>
              </a:rPr>
              <a:t>Irigoyen</a:t>
            </a:r>
            <a:r>
              <a:rPr lang="en-US" sz="1200" dirty="0">
                <a:cs typeface="Arial" panose="020B0604020202020204" pitchFamily="34" charset="0"/>
              </a:rPr>
              <a:t> C. </a:t>
            </a:r>
            <a:r>
              <a:rPr lang="en-US" sz="1200" dirty="0" err="1">
                <a:cs typeface="Arial" panose="020B0604020202020204" pitchFamily="34" charset="0"/>
              </a:rPr>
              <a:t>Epiteliopatia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pigmentar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placóide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agudo</a:t>
            </a:r>
            <a:r>
              <a:rPr lang="en-US" sz="1200" dirty="0">
                <a:cs typeface="Arial" panose="020B0604020202020204" pitchFamily="34" charset="0"/>
              </a:rPr>
              <a:t> multifocal </a:t>
            </a:r>
            <a:r>
              <a:rPr lang="en-US" sz="1200" dirty="0" err="1">
                <a:cs typeface="Arial" panose="020B0604020202020204" pitchFamily="34" charset="0"/>
              </a:rPr>
              <a:t>associado</a:t>
            </a:r>
            <a:r>
              <a:rPr lang="en-US" sz="1200" dirty="0">
                <a:cs typeface="Arial" panose="020B0604020202020204" pitchFamily="34" charset="0"/>
              </a:rPr>
              <a:t> à </a:t>
            </a:r>
            <a:r>
              <a:rPr lang="en-US" sz="1200" dirty="0" err="1">
                <a:cs typeface="Arial" panose="020B0604020202020204" pitchFamily="34" charset="0"/>
              </a:rPr>
              <a:t>paralisia</a:t>
            </a:r>
            <a:r>
              <a:rPr lang="en-US" sz="1200" dirty="0">
                <a:cs typeface="Arial" panose="020B0604020202020204" pitchFamily="34" charset="0"/>
              </a:rPr>
              <a:t> do par </a:t>
            </a:r>
            <a:r>
              <a:rPr lang="en-US" sz="1200" dirty="0" err="1">
                <a:cs typeface="Arial" panose="020B0604020202020204" pitchFamily="34" charset="0"/>
              </a:rPr>
              <a:t>craniano</a:t>
            </a:r>
            <a:r>
              <a:rPr lang="en-US" sz="1200" dirty="0">
                <a:cs typeface="Arial" panose="020B0604020202020204" pitchFamily="34" charset="0"/>
              </a:rPr>
              <a:t> VI. Arch </a:t>
            </a:r>
            <a:r>
              <a:rPr lang="en-US" sz="1200" dirty="0" err="1">
                <a:cs typeface="Arial" panose="020B0604020202020204" pitchFamily="34" charset="0"/>
              </a:rPr>
              <a:t>Soc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Esp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Oftalmol</a:t>
            </a:r>
            <a:r>
              <a:rPr lang="en-US" sz="1200" dirty="0">
                <a:cs typeface="Arial" panose="020B0604020202020204" pitchFamily="34" charset="0"/>
              </a:rPr>
              <a:t> vol.84 no.3 mar.2009.</a:t>
            </a:r>
            <a:endParaRPr lang="pt-BR" sz="1200" dirty="0"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1200" dirty="0" err="1">
                <a:cs typeface="Arial" panose="020B0604020202020204" pitchFamily="34" charset="0"/>
              </a:rPr>
              <a:t>Xerri</a:t>
            </a:r>
            <a:r>
              <a:rPr lang="en-US" sz="1200" dirty="0">
                <a:cs typeface="Arial" panose="020B0604020202020204" pitchFamily="34" charset="0"/>
              </a:rPr>
              <a:t> O, et al. Untreated Acute Posterior Multifocal </a:t>
            </a:r>
            <a:r>
              <a:rPr lang="en-US" sz="1200" dirty="0" err="1">
                <a:cs typeface="Arial" panose="020B0604020202020204" pitchFamily="34" charset="0"/>
              </a:rPr>
              <a:t>Placoid</a:t>
            </a:r>
            <a:r>
              <a:rPr lang="en-US" sz="1200" dirty="0">
                <a:cs typeface="Arial" panose="020B0604020202020204" pitchFamily="34" charset="0"/>
              </a:rPr>
              <a:t> Pigment </a:t>
            </a:r>
            <a:r>
              <a:rPr lang="en-US" sz="1200" dirty="0" err="1">
                <a:cs typeface="Arial" panose="020B0604020202020204" pitchFamily="34" charset="0"/>
              </a:rPr>
              <a:t>Epitheliopathy</a:t>
            </a:r>
            <a:r>
              <a:rPr lang="en-US" sz="1200" dirty="0">
                <a:cs typeface="Arial" panose="020B0604020202020204" pitchFamily="34" charset="0"/>
              </a:rPr>
              <a:t> (APMPPE): a case series. BMC Ophthalmology volume 18, Article number: 76 (2018)</a:t>
            </a:r>
          </a:p>
          <a:p>
            <a:pPr marL="514350" indent="-514350">
              <a:buAutoNum type="arabicPeriod"/>
            </a:pPr>
            <a:r>
              <a:rPr lang="en-US" sz="1200" dirty="0">
                <a:cs typeface="Arial" panose="020B0604020202020204" pitchFamily="34" charset="0"/>
              </a:rPr>
              <a:t>A. F. DEUTMAN, et al. Communications Acute posterior multifocal </a:t>
            </a:r>
            <a:r>
              <a:rPr lang="en-US" sz="1200" dirty="0" err="1">
                <a:cs typeface="Arial" panose="020B0604020202020204" pitchFamily="34" charset="0"/>
              </a:rPr>
              <a:t>placoid</a:t>
            </a:r>
            <a:r>
              <a:rPr lang="en-US" sz="1200" dirty="0">
                <a:cs typeface="Arial" panose="020B0604020202020204" pitchFamily="34" charset="0"/>
              </a:rPr>
              <a:t> pigment </a:t>
            </a:r>
            <a:r>
              <a:rPr lang="en-US" sz="1200" dirty="0" err="1">
                <a:cs typeface="Arial" panose="020B0604020202020204" pitchFamily="34" charset="0"/>
              </a:rPr>
              <a:t>epitheliopathy</a:t>
            </a:r>
            <a:r>
              <a:rPr lang="en-US" sz="1200" dirty="0">
                <a:cs typeface="Arial" panose="020B0604020202020204" pitchFamily="34" charset="0"/>
              </a:rPr>
              <a:t> Pigment </a:t>
            </a:r>
            <a:r>
              <a:rPr lang="en-US" sz="1200" dirty="0" err="1">
                <a:cs typeface="Arial" panose="020B0604020202020204" pitchFamily="34" charset="0"/>
              </a:rPr>
              <a:t>epitheliopathy</a:t>
            </a:r>
            <a:r>
              <a:rPr lang="en-US" sz="1200" dirty="0">
                <a:cs typeface="Arial" panose="020B0604020202020204" pitchFamily="34" charset="0"/>
              </a:rPr>
              <a:t> or </a:t>
            </a:r>
            <a:r>
              <a:rPr lang="en-US" sz="1200" dirty="0" err="1">
                <a:cs typeface="Arial" panose="020B0604020202020204" pitchFamily="34" charset="0"/>
              </a:rPr>
              <a:t>choriocapillaritis</a:t>
            </a:r>
            <a:r>
              <a:rPr lang="en-US" sz="1200" dirty="0">
                <a:cs typeface="Arial" panose="020B0604020202020204" pitchFamily="34" charset="0"/>
              </a:rPr>
              <a:t>. Brit. J. </a:t>
            </a:r>
            <a:r>
              <a:rPr lang="en-US" sz="1200" dirty="0" err="1">
                <a:cs typeface="Arial" panose="020B0604020202020204" pitchFamily="34" charset="0"/>
              </a:rPr>
              <a:t>Ophthat</a:t>
            </a:r>
            <a:r>
              <a:rPr lang="en-US" sz="1200" dirty="0">
                <a:cs typeface="Arial" panose="020B0604020202020204" pitchFamily="34" charset="0"/>
              </a:rPr>
              <a:t>. (I972) 56, 863 </a:t>
            </a:r>
          </a:p>
          <a:p>
            <a:pPr algn="just">
              <a:spcBef>
                <a:spcPct val="0"/>
              </a:spcBef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2249" y="12388619"/>
            <a:ext cx="8660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23-year-old patient complaining of sudden low visual acuity in the left eye. The best corrected visual acuity (BCVA) in the right eye was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20/40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20/100 in the left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Fundoscopy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revealed a left eye, poorly delimited deep lesions, yellowish white in the posterior pole and is being detected up to the equatorial region. The right eye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normal. </a:t>
            </a:r>
            <a:r>
              <a:rPr lang="en-US" sz="2400" dirty="0">
                <a:cs typeface="Arial" panose="020B0604020202020204" pitchFamily="34" charset="0"/>
              </a:rPr>
              <a:t>Complementary tests selected positivity for HLA B51 and excluded infectious and inflammatory diseases. </a:t>
            </a:r>
            <a:endParaRPr lang="en-US" sz="2400" dirty="0">
              <a:latin typeface="Times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94776" y="8942369"/>
            <a:ext cx="706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Fig. 1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retinography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right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left eyes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324498" y="11027559"/>
            <a:ext cx="2344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3, 4, 5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Fluorescein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Angiography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right and left eye: presence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hypofluoroscopic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areas evolving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hyperfluorescence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late stages of the examination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966" y="4838103"/>
            <a:ext cx="4321495" cy="4038182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55" y="4838103"/>
            <a:ext cx="4102881" cy="4038182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7" y="9311701"/>
            <a:ext cx="3006426" cy="294515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328" y="9311701"/>
            <a:ext cx="2998004" cy="294515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6" y="12521153"/>
            <a:ext cx="2941502" cy="271368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329" y="12515189"/>
            <a:ext cx="2998003" cy="271964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275816" y="12193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220090" y="1221934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Fig. 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275816" y="1517698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Fig. 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252961" y="151855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Fig. 6</a:t>
            </a:r>
          </a:p>
        </p:txBody>
      </p:sp>
    </p:spTree>
    <p:extLst>
      <p:ext uri="{BB962C8B-B14F-4D97-AF65-F5344CB8AC3E}">
        <p14:creationId xmlns:p14="http://schemas.microsoft.com/office/powerpoint/2010/main" val="31706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572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Calibri Light</vt:lpstr>
      <vt:lpstr>Tahoma</vt:lpstr>
      <vt:lpstr>Times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Andréia Novelli</dc:creator>
  <cp:lastModifiedBy>Usuário do Windows</cp:lastModifiedBy>
  <cp:revision>31</cp:revision>
  <dcterms:created xsi:type="dcterms:W3CDTF">2020-01-26T21:00:22Z</dcterms:created>
  <dcterms:modified xsi:type="dcterms:W3CDTF">2020-01-31T01:24:52Z</dcterms:modified>
</cp:coreProperties>
</file>