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0" r:id="rId2"/>
    <p:sldId id="281" r:id="rId3"/>
    <p:sldId id="279" r:id="rId4"/>
    <p:sldId id="302" r:id="rId5"/>
    <p:sldId id="311" r:id="rId6"/>
    <p:sldId id="284" r:id="rId7"/>
    <p:sldId id="310" r:id="rId8"/>
    <p:sldId id="316" r:id="rId9"/>
    <p:sldId id="318" r:id="rId10"/>
    <p:sldId id="319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568" y="-5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8F298-DC44-4B45-AFFC-006BB9AF22FE}" type="datetimeFigureOut">
              <a:rPr lang="en-US" smtClean="0"/>
              <a:t>12/2/19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1508B-AAAC-7C45-8B56-FF294204C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26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1508B-AAAC-7C45-8B56-FF294204CB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45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12/2/19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.png"/><Relationship Id="rId5" Type="http://schemas.microsoft.com/office/2007/relationships/hdphoto" Target="../media/hdphoto2.wdp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7.png"/><Relationship Id="rId5" Type="http://schemas.microsoft.com/office/2007/relationships/hdphoto" Target="../media/hdphoto4.wdp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4" Type="http://schemas.openxmlformats.org/officeDocument/2006/relationships/image" Target="../media/image14.png"/><Relationship Id="rId5" Type="http://schemas.microsoft.com/office/2007/relationships/hdphoto" Target="../media/hdphoto6.wdp"/><Relationship Id="rId6" Type="http://schemas.openxmlformats.org/officeDocument/2006/relationships/image" Target="../media/image15.png"/><Relationship Id="rId7" Type="http://schemas.microsoft.com/office/2007/relationships/hdphoto" Target="../media/hdphoto7.wdp"/><Relationship Id="rId8" Type="http://schemas.openxmlformats.org/officeDocument/2006/relationships/image" Target="../media/image16.png"/><Relationship Id="rId9" Type="http://schemas.microsoft.com/office/2007/relationships/hdphoto" Target="../media/hdphoto8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7" Type="http://schemas.openxmlformats.org/officeDocument/2006/relationships/image" Target="../media/image21.jpeg"/><Relationship Id="rId8" Type="http://schemas.openxmlformats.org/officeDocument/2006/relationships/image" Target="../media/image22.jpeg"/><Relationship Id="rId9" Type="http://schemas.openxmlformats.org/officeDocument/2006/relationships/image" Target="../media/image23.jpeg"/><Relationship Id="rId10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7380"/>
            <a:ext cx="7772400" cy="1102519"/>
          </a:xfrm>
        </p:spPr>
        <p:txBody>
          <a:bodyPr>
            <a:normAutofit/>
          </a:bodyPr>
          <a:lstStyle/>
          <a:p>
            <a:r>
              <a:rPr lang="en-US" smtClean="0"/>
              <a:t>CLINICAL CASE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AMANDA SCHNORR </a:t>
            </a:r>
          </a:p>
          <a:p>
            <a:r>
              <a:rPr lang="en-US" dirty="0" smtClean="0"/>
              <a:t>RETINA FELLOW HCFMRP-USP</a:t>
            </a:r>
            <a:endParaRPr lang="en-US" dirty="0"/>
          </a:p>
        </p:txBody>
      </p:sp>
      <p:pic>
        <p:nvPicPr>
          <p:cNvPr id="4" name="Picture 3" descr="logo hc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642" y="3946546"/>
            <a:ext cx="1653214" cy="101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35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776"/>
            <a:ext cx="8229600" cy="4643285"/>
          </a:xfrm>
        </p:spPr>
        <p:txBody>
          <a:bodyPr>
            <a:normAutofit/>
          </a:bodyPr>
          <a:lstStyle/>
          <a:p>
            <a:r>
              <a:rPr lang="en-US" dirty="0" smtClean="0"/>
              <a:t>Treatment to be continued with oral corticosteroid 50 mg</a:t>
            </a:r>
            <a:r>
              <a:rPr lang="en-US" smtClean="0"/>
              <a:t>/d, </a:t>
            </a:r>
            <a:r>
              <a:rPr lang="en-US" dirty="0" smtClean="0"/>
              <a:t>10 mg/d reduction every 10 days and </a:t>
            </a:r>
            <a:r>
              <a:rPr lang="en-US" dirty="0" err="1" smtClean="0"/>
              <a:t>subtenon</a:t>
            </a:r>
            <a:r>
              <a:rPr lang="en-US" dirty="0" smtClean="0"/>
              <a:t> triamcinolone injection in OR…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866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908" y="297022"/>
            <a:ext cx="8016318" cy="306805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86 year-old </a:t>
            </a:r>
            <a:r>
              <a:rPr lang="en-US" dirty="0"/>
              <a:t>C</a:t>
            </a:r>
            <a:r>
              <a:rPr lang="en-US" dirty="0" smtClean="0"/>
              <a:t>aucasian </a:t>
            </a:r>
            <a:r>
              <a:rPr lang="en-US" dirty="0" smtClean="0"/>
              <a:t>woman</a:t>
            </a:r>
          </a:p>
          <a:p>
            <a:r>
              <a:rPr lang="en-US" dirty="0" smtClean="0"/>
              <a:t>Previous diagnosis by ophthalmologist: wet AMD, referenced to anti-VEGF treatment</a:t>
            </a:r>
            <a:endParaRPr lang="en-US" dirty="0"/>
          </a:p>
          <a:p>
            <a:r>
              <a:rPr lang="en-US" dirty="0" smtClean="0"/>
              <a:t>Progressive blurred vision in both eyes for 4 y</a:t>
            </a:r>
            <a:endParaRPr lang="en-US" dirty="0"/>
          </a:p>
          <a:p>
            <a:r>
              <a:rPr lang="en-US" dirty="0" err="1" smtClean="0"/>
              <a:t>Pseudophakic</a:t>
            </a:r>
            <a:endParaRPr lang="en-US" dirty="0"/>
          </a:p>
          <a:p>
            <a:r>
              <a:rPr lang="en-US" dirty="0" smtClean="0"/>
              <a:t>Arrhythmia and smoking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839234"/>
              </p:ext>
            </p:extLst>
          </p:nvPr>
        </p:nvGraphicFramePr>
        <p:xfrm>
          <a:off x="1" y="3365080"/>
          <a:ext cx="9144000" cy="1444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36266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OD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OE</a:t>
                      </a:r>
                      <a:endParaRPr lang="en-US" sz="1400" dirty="0"/>
                    </a:p>
                  </a:txBody>
                  <a:tcPr marT="34290" marB="34290"/>
                </a:tc>
              </a:tr>
              <a:tr h="360694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BVAC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20/100</a:t>
                      </a:r>
                      <a:r>
                        <a:rPr lang="en-US" sz="1400" baseline="0" dirty="0" smtClean="0"/>
                        <a:t> -0,25 -1,50 105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CD 1m +1,00 -0,50 90</a:t>
                      </a:r>
                      <a:endParaRPr lang="en-US" sz="1400" dirty="0"/>
                    </a:p>
                  </a:txBody>
                  <a:tcPr marT="34290" marB="34290"/>
                </a:tc>
              </a:tr>
              <a:tr h="36069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IOP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</a:t>
                      </a:r>
                      <a:endParaRPr lang="en-US" sz="1400" dirty="0"/>
                    </a:p>
                  </a:txBody>
                  <a:tcPr marT="34290" marB="34290"/>
                </a:tc>
              </a:tr>
              <a:tr h="36069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BIO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unremarkable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unremarkable</a:t>
                      </a:r>
                      <a:endParaRPr lang="en-US" sz="1400" dirty="0"/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2200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 od 1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52" b="97336" l="9991" r="899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005" y="-98566"/>
            <a:ext cx="4935811" cy="2954540"/>
          </a:xfrm>
          <a:prstGeom prst="rect">
            <a:avLst/>
          </a:prstGeom>
        </p:spPr>
      </p:pic>
      <p:pic>
        <p:nvPicPr>
          <p:cNvPr id="3" name="Picture 2" descr="fo od 2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59" b="96721" l="9991" r="899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0492" y="-98566"/>
            <a:ext cx="4979734" cy="2954540"/>
          </a:xfrm>
          <a:prstGeom prst="rect">
            <a:avLst/>
          </a:prstGeom>
        </p:spPr>
      </p:pic>
      <p:pic>
        <p:nvPicPr>
          <p:cNvPr id="5" name="Picture 4" descr="1 angio od CUSTODIO, JULIA MENDES, 1559695B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0043" y="2855973"/>
            <a:ext cx="2589830" cy="2287527"/>
          </a:xfrm>
          <a:prstGeom prst="rect">
            <a:avLst/>
          </a:prstGeom>
        </p:spPr>
      </p:pic>
      <p:pic>
        <p:nvPicPr>
          <p:cNvPr id="6" name="Picture 5" descr="7 angio od CUSTODIO, JULIA MENDES, 1559695B.jp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9873" y="2855973"/>
            <a:ext cx="2710315" cy="228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19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2395" y="941749"/>
            <a:ext cx="1127391" cy="117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fo oe 1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74" b="97336" l="9991" r="899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869" y="-1"/>
            <a:ext cx="4897684" cy="2977079"/>
          </a:xfrm>
          <a:prstGeom prst="rect">
            <a:avLst/>
          </a:prstGeom>
        </p:spPr>
      </p:pic>
      <p:pic>
        <p:nvPicPr>
          <p:cNvPr id="3" name="Picture 2" descr="fo oe 2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66" b="97609" l="9991" r="899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8433" y="-61229"/>
            <a:ext cx="4958320" cy="3097958"/>
          </a:xfrm>
          <a:prstGeom prst="rect">
            <a:avLst/>
          </a:prstGeom>
        </p:spPr>
      </p:pic>
      <p:pic>
        <p:nvPicPr>
          <p:cNvPr id="5" name="Picture 4" descr="2angio oe CUSTODIO, JULIA MENDES, 1559695B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3798" y="2977078"/>
            <a:ext cx="2492716" cy="2166422"/>
          </a:xfrm>
          <a:prstGeom prst="rect">
            <a:avLst/>
          </a:prstGeom>
        </p:spPr>
      </p:pic>
      <p:pic>
        <p:nvPicPr>
          <p:cNvPr id="7" name="Picture 6" descr="7angio oe CUSTODIO, JULIA MENDES, 1559695B.jp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6514" y="2977079"/>
            <a:ext cx="2471827" cy="216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35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D 12.09 10 CUSTODIOJ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8544022" cy="2512617"/>
          </a:xfrm>
          <a:prstGeom prst="rect">
            <a:avLst/>
          </a:prstGeom>
        </p:spPr>
      </p:pic>
      <p:pic>
        <p:nvPicPr>
          <p:cNvPr id="7" name="Picture 6" descr="OE 12.09 5 CUSTODIOJ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598385"/>
            <a:ext cx="9144001" cy="2011500"/>
          </a:xfrm>
          <a:prstGeom prst="rect">
            <a:avLst/>
          </a:prstGeom>
        </p:spPr>
      </p:pic>
      <p:pic>
        <p:nvPicPr>
          <p:cNvPr id="8" name="Picture 7" descr="NO 12.09 11 CUSTODIOJ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25072"/>
            <a:ext cx="8708964" cy="191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450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763" y="171561"/>
            <a:ext cx="8868237" cy="4739971"/>
          </a:xfrm>
        </p:spPr>
        <p:txBody>
          <a:bodyPr numCol="2"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Complete </a:t>
            </a:r>
            <a:r>
              <a:rPr lang="en-US" sz="3600" dirty="0" err="1" smtClean="0"/>
              <a:t>hemogram</a:t>
            </a:r>
            <a:r>
              <a:rPr lang="en-US" sz="3600" dirty="0" smtClean="0"/>
              <a:t>: unremarkable</a:t>
            </a:r>
          </a:p>
          <a:p>
            <a:pPr marL="0" indent="0">
              <a:buNone/>
            </a:pPr>
            <a:r>
              <a:rPr lang="en-US" sz="3600" dirty="0" smtClean="0"/>
              <a:t>Blood glucose: 90</a:t>
            </a:r>
          </a:p>
          <a:p>
            <a:pPr marL="0" indent="0">
              <a:buNone/>
            </a:pPr>
            <a:r>
              <a:rPr lang="en-US" sz="3600" dirty="0" err="1" smtClean="0"/>
              <a:t>Creatinine</a:t>
            </a:r>
            <a:r>
              <a:rPr lang="en-US" sz="3600" dirty="0" smtClean="0"/>
              <a:t>: 0,98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VHS: </a:t>
            </a:r>
            <a:r>
              <a:rPr lang="en-US" sz="3600" dirty="0" smtClean="0"/>
              <a:t>38</a:t>
            </a:r>
          </a:p>
          <a:p>
            <a:pPr marL="0" indent="0">
              <a:buNone/>
            </a:pPr>
            <a:r>
              <a:rPr lang="en-US" sz="3600" dirty="0" smtClean="0"/>
              <a:t>FAN: -</a:t>
            </a:r>
          </a:p>
          <a:p>
            <a:pPr marL="0" indent="0">
              <a:buNone/>
            </a:pPr>
            <a:r>
              <a:rPr lang="en-US" sz="3600" dirty="0" smtClean="0"/>
              <a:t>FR: -</a:t>
            </a: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err="1" smtClean="0"/>
              <a:t>HBsAg</a:t>
            </a:r>
            <a:r>
              <a:rPr lang="en-US" sz="3600" dirty="0"/>
              <a:t>: </a:t>
            </a:r>
            <a:r>
              <a:rPr lang="en-US" sz="3600" dirty="0" smtClean="0"/>
              <a:t>-</a:t>
            </a:r>
          </a:p>
          <a:p>
            <a:pPr marL="0" indent="0">
              <a:buNone/>
            </a:pPr>
            <a:r>
              <a:rPr lang="en-US" sz="3600" dirty="0" smtClean="0"/>
              <a:t>Anti</a:t>
            </a:r>
            <a:r>
              <a:rPr lang="en-US" sz="3600" dirty="0"/>
              <a:t>-HIV: -</a:t>
            </a:r>
          </a:p>
          <a:p>
            <a:pPr marL="0" indent="0">
              <a:buNone/>
            </a:pPr>
            <a:r>
              <a:rPr lang="en-US" sz="3600" dirty="0" err="1"/>
              <a:t>Toxo</a:t>
            </a:r>
            <a:r>
              <a:rPr lang="en-US" sz="3600" dirty="0"/>
              <a:t> </a:t>
            </a:r>
            <a:r>
              <a:rPr lang="en-US" sz="3600" dirty="0" err="1"/>
              <a:t>IgG</a:t>
            </a:r>
            <a:r>
              <a:rPr lang="en-US" sz="3600" dirty="0"/>
              <a:t> + </a:t>
            </a:r>
            <a:r>
              <a:rPr lang="en-US" sz="3600" dirty="0" err="1"/>
              <a:t>IgM</a:t>
            </a:r>
            <a:r>
              <a:rPr lang="en-US" sz="3600" dirty="0"/>
              <a:t> –</a:t>
            </a:r>
          </a:p>
          <a:p>
            <a:pPr marL="0" indent="0">
              <a:buNone/>
            </a:pPr>
            <a:r>
              <a:rPr lang="en-US" sz="3600" dirty="0"/>
              <a:t>CMV </a:t>
            </a:r>
            <a:r>
              <a:rPr lang="en-US" sz="3600" dirty="0" err="1"/>
              <a:t>IgG</a:t>
            </a:r>
            <a:r>
              <a:rPr lang="en-US" sz="3600" dirty="0"/>
              <a:t> + </a:t>
            </a:r>
            <a:r>
              <a:rPr lang="en-US" sz="3600" dirty="0" err="1"/>
              <a:t>IgM</a:t>
            </a:r>
            <a:r>
              <a:rPr lang="en-US" sz="3600" dirty="0"/>
              <a:t> </a:t>
            </a:r>
            <a:r>
              <a:rPr lang="en-US" sz="3600" dirty="0" smtClean="0"/>
              <a:t>–</a:t>
            </a:r>
          </a:p>
          <a:p>
            <a:pPr marL="0" indent="0">
              <a:buNone/>
            </a:pPr>
            <a:r>
              <a:rPr lang="en-US" sz="3600" dirty="0" smtClean="0"/>
              <a:t>PPD: </a:t>
            </a:r>
            <a:r>
              <a:rPr lang="en-US" sz="3600" dirty="0" err="1" smtClean="0"/>
              <a:t>não</a:t>
            </a:r>
            <a:r>
              <a:rPr lang="en-US" sz="3600" dirty="0" smtClean="0"/>
              <a:t> </a:t>
            </a:r>
            <a:r>
              <a:rPr lang="en-US" sz="3600" dirty="0" err="1" smtClean="0"/>
              <a:t>reagente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/>
              <a:t>VDRL: </a:t>
            </a:r>
            <a:r>
              <a:rPr lang="en-US" sz="3600" dirty="0" smtClean="0"/>
              <a:t>-</a:t>
            </a:r>
          </a:p>
          <a:p>
            <a:pPr marL="0" indent="0">
              <a:buNone/>
            </a:pPr>
            <a:r>
              <a:rPr lang="en-US" sz="3600" dirty="0" smtClean="0"/>
              <a:t>FTA-ABS: +</a:t>
            </a:r>
          </a:p>
        </p:txBody>
      </p:sp>
      <p:sp>
        <p:nvSpPr>
          <p:cNvPr id="4" name="Oval 3"/>
          <p:cNvSpPr/>
          <p:nvPr/>
        </p:nvSpPr>
        <p:spPr>
          <a:xfrm>
            <a:off x="4011511" y="3225642"/>
            <a:ext cx="3528695" cy="11441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07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 od hoje (1).jpe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90" b="96796" l="10041" r="900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5733" y="2867494"/>
            <a:ext cx="4158477" cy="2322953"/>
          </a:xfrm>
          <a:prstGeom prst="rect">
            <a:avLst/>
          </a:prstGeom>
        </p:spPr>
      </p:pic>
      <p:pic>
        <p:nvPicPr>
          <p:cNvPr id="6" name="Picture 5" descr="fo od 1.jp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52" b="97336" l="9991" r="899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5733" y="854962"/>
            <a:ext cx="4158477" cy="22295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22839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Ocular syphilis treatment -&gt; Ceftriaxone 2g/d EV 15 </a:t>
            </a:r>
            <a:r>
              <a:rPr lang="en-US" sz="3200" dirty="0" smtClean="0"/>
              <a:t>d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156067" y="589571"/>
            <a:ext cx="1914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BEFORE: 12/09/19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84258" y="2700863"/>
            <a:ext cx="1769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AFTER: 24/10/19</a:t>
            </a:r>
            <a:endParaRPr lang="en-US" dirty="0"/>
          </a:p>
        </p:txBody>
      </p:sp>
      <p:pic>
        <p:nvPicPr>
          <p:cNvPr id="9" name="Picture 8" descr="fo oe 2.jpg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66" b="97609" l="9991" r="899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1264" y="866569"/>
            <a:ext cx="4170528" cy="2217962"/>
          </a:xfrm>
          <a:prstGeom prst="rect">
            <a:avLst/>
          </a:prstGeom>
        </p:spPr>
      </p:pic>
      <p:pic>
        <p:nvPicPr>
          <p:cNvPr id="10" name="Picture 9" descr="fo oe hoje (1).jpeg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36" b="97546" l="9950" r="899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1264" y="2885765"/>
            <a:ext cx="4364474" cy="23205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84257" y="920102"/>
            <a:ext cx="148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BVAC: 20/100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03089" y="3014270"/>
            <a:ext cx="1368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BVAC: 20/80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900404" y="872772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BVAC: CD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900404" y="301427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BVAC: CD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68646" y="577963"/>
            <a:ext cx="1914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BEFORE: 12/09/19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213706" y="2700863"/>
            <a:ext cx="1769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AFTER: 24/10/19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562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38536" y="111078"/>
            <a:ext cx="1914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BEFORE: 12/09/19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31382" y="111078"/>
            <a:ext cx="1769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AFTER: 24/10/19</a:t>
            </a:r>
            <a:endParaRPr lang="en-US" dirty="0"/>
          </a:p>
        </p:txBody>
      </p:sp>
      <p:pic>
        <p:nvPicPr>
          <p:cNvPr id="3" name="Picture 2" descr="OD 12.09 9 CUSTODIOJ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52789"/>
            <a:ext cx="4611323" cy="1356093"/>
          </a:xfrm>
          <a:prstGeom prst="rect">
            <a:avLst/>
          </a:prstGeom>
        </p:spPr>
      </p:pic>
      <p:pic>
        <p:nvPicPr>
          <p:cNvPr id="5" name="Picture 4" descr="OD 24.10 9 CUSTODIOJ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2678" y="552789"/>
            <a:ext cx="4611322" cy="1356093"/>
          </a:xfrm>
          <a:prstGeom prst="rect">
            <a:avLst/>
          </a:prstGeom>
        </p:spPr>
      </p:pic>
      <p:pic>
        <p:nvPicPr>
          <p:cNvPr id="9" name="Picture 8" descr="OD 12.09 10 CUSTODIOJ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88103"/>
            <a:ext cx="4532678" cy="1332965"/>
          </a:xfrm>
          <a:prstGeom prst="rect">
            <a:avLst/>
          </a:prstGeom>
        </p:spPr>
      </p:pic>
      <p:pic>
        <p:nvPicPr>
          <p:cNvPr id="10" name="Picture 9" descr="OD 24.10 10 CUSTODIOJ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1324" y="1688156"/>
            <a:ext cx="4532497" cy="1332912"/>
          </a:xfrm>
          <a:prstGeom prst="rect">
            <a:avLst/>
          </a:prstGeom>
        </p:spPr>
      </p:pic>
      <p:pic>
        <p:nvPicPr>
          <p:cNvPr id="11" name="Picture 10" descr="OD 12.09 11 CUSTODIOJ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764885"/>
            <a:ext cx="4572537" cy="1344687"/>
          </a:xfrm>
          <a:prstGeom prst="rect">
            <a:avLst/>
          </a:prstGeom>
        </p:spPr>
      </p:pic>
      <p:pic>
        <p:nvPicPr>
          <p:cNvPr id="12" name="Picture 11" descr="OD 24.10  11 CUSTODIOJ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1503" y="2764885"/>
            <a:ext cx="4532497" cy="1332912"/>
          </a:xfrm>
          <a:prstGeom prst="rect">
            <a:avLst/>
          </a:prstGeom>
        </p:spPr>
      </p:pic>
      <p:pic>
        <p:nvPicPr>
          <p:cNvPr id="13" name="Picture 12" descr="NO 12.09 11 CUSTODIOJ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869928"/>
            <a:ext cx="5789483" cy="1273573"/>
          </a:xfrm>
          <a:prstGeom prst="rect">
            <a:avLst/>
          </a:prstGeom>
        </p:spPr>
      </p:pic>
      <p:pic>
        <p:nvPicPr>
          <p:cNvPr id="14" name="Picture 13" descr="NO 24.10 11 CUSTODIOJ.jpg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4360" y="3869928"/>
            <a:ext cx="4379640" cy="127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97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32020" y="111078"/>
            <a:ext cx="1914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BEFORE: 12/09/19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32021" y="2436242"/>
            <a:ext cx="1769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AFTER: 24/10/19</a:t>
            </a:r>
            <a:endParaRPr lang="en-US" dirty="0"/>
          </a:p>
        </p:txBody>
      </p:sp>
      <p:pic>
        <p:nvPicPr>
          <p:cNvPr id="2" name="Picture 1" descr="OE 12.09 5 CUSTODIOJ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8077"/>
            <a:ext cx="9144000" cy="2011500"/>
          </a:xfrm>
          <a:prstGeom prst="rect">
            <a:avLst/>
          </a:prstGeom>
        </p:spPr>
      </p:pic>
      <p:pic>
        <p:nvPicPr>
          <p:cNvPr id="3" name="Picture 2" descr="OE 24.10 5 CUSTODIOJ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2897667"/>
            <a:ext cx="7636837" cy="224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67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888</TotalTime>
  <Words>228</Words>
  <Application>Microsoft Macintosh PowerPoint</Application>
  <PresentationFormat>On-screen Show (16:9)</PresentationFormat>
  <Paragraphs>48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 Black </vt:lpstr>
      <vt:lpstr>CLINICAL CASE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Vicente Brentano</dc:creator>
  <cp:lastModifiedBy>Vicente Brentano</cp:lastModifiedBy>
  <cp:revision>149</cp:revision>
  <dcterms:created xsi:type="dcterms:W3CDTF">2019-09-30T19:09:06Z</dcterms:created>
  <dcterms:modified xsi:type="dcterms:W3CDTF">2019-12-02T21:48:43Z</dcterms:modified>
</cp:coreProperties>
</file>