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348" r:id="rId5"/>
    <p:sldId id="265" r:id="rId6"/>
    <p:sldId id="266" r:id="rId7"/>
    <p:sldId id="264" r:id="rId8"/>
    <p:sldId id="286" r:id="rId9"/>
    <p:sldId id="283" r:id="rId10"/>
    <p:sldId id="289" r:id="rId11"/>
    <p:sldId id="293" r:id="rId12"/>
    <p:sldId id="295" r:id="rId13"/>
    <p:sldId id="311" r:id="rId14"/>
    <p:sldId id="349" r:id="rId15"/>
    <p:sldId id="312" r:id="rId16"/>
    <p:sldId id="297" r:id="rId17"/>
    <p:sldId id="316" r:id="rId18"/>
    <p:sldId id="300" r:id="rId19"/>
    <p:sldId id="317" r:id="rId20"/>
    <p:sldId id="304" r:id="rId21"/>
    <p:sldId id="322" r:id="rId22"/>
    <p:sldId id="327" r:id="rId23"/>
    <p:sldId id="333" r:id="rId24"/>
    <p:sldId id="335" r:id="rId25"/>
    <p:sldId id="313" r:id="rId26"/>
    <p:sldId id="346" r:id="rId27"/>
    <p:sldId id="347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2CEA-86A6-4C38-838C-BFDDDE7C6BC0}" type="datetimeFigureOut">
              <a:rPr lang="pt-BR" smtClean="0"/>
              <a:t>01/12/2019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13C22C37-16AD-4D4A-B9E1-08074B3CF5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8584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2CEA-86A6-4C38-838C-BFDDDE7C6BC0}" type="datetimeFigureOut">
              <a:rPr lang="pt-BR" smtClean="0"/>
              <a:t>01/12/2019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13C22C37-16AD-4D4A-B9E1-08074B3CF5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3729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2CEA-86A6-4C38-838C-BFDDDE7C6BC0}" type="datetimeFigureOut">
              <a:rPr lang="pt-BR" smtClean="0"/>
              <a:t>01/12/2019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13C22C37-16AD-4D4A-B9E1-08074B3CF5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5692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2CEA-86A6-4C38-838C-BFDDDE7C6BC0}" type="datetimeFigureOut">
              <a:rPr lang="pt-BR" smtClean="0"/>
              <a:t>01/12/2019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13C22C37-16AD-4D4A-B9E1-08074B3CF5F7}" type="slidenum">
              <a:rPr lang="pt-BR" smtClean="0"/>
              <a:t>‹nº›</a:t>
            </a:fld>
            <a:endParaRPr lang="pt-BR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3931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2CEA-86A6-4C38-838C-BFDDDE7C6BC0}" type="datetimeFigureOut">
              <a:rPr lang="pt-BR" smtClean="0"/>
              <a:t>01/12/2019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13C22C37-16AD-4D4A-B9E1-08074B3CF5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1193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2CEA-86A6-4C38-838C-BFDDDE7C6BC0}" type="datetimeFigureOut">
              <a:rPr lang="pt-BR" smtClean="0"/>
              <a:t>01/12/2019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22C37-16AD-4D4A-B9E1-08074B3CF5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7855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2CEA-86A6-4C38-838C-BFDDDE7C6BC0}" type="datetimeFigureOut">
              <a:rPr lang="pt-BR" smtClean="0"/>
              <a:t>01/12/2019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22C37-16AD-4D4A-B9E1-08074B3CF5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463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2CEA-86A6-4C38-838C-BFDDDE7C6BC0}" type="datetimeFigureOut">
              <a:rPr lang="pt-BR" smtClean="0"/>
              <a:t>01/12/2019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22C37-16AD-4D4A-B9E1-08074B3CF5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8646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A67F2CEA-86A6-4C38-838C-BFDDDE7C6BC0}" type="datetimeFigureOut">
              <a:rPr lang="pt-BR" smtClean="0"/>
              <a:t>01/12/2019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13C22C37-16AD-4D4A-B9E1-08074B3CF5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5231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2CEA-86A6-4C38-838C-BFDDDE7C6BC0}" type="datetimeFigureOut">
              <a:rPr lang="pt-BR" smtClean="0"/>
              <a:t>01/12/2019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22C37-16AD-4D4A-B9E1-08074B3CF5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524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2CEA-86A6-4C38-838C-BFDDDE7C6BC0}" type="datetimeFigureOut">
              <a:rPr lang="pt-BR" smtClean="0"/>
              <a:t>01/12/2019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13C22C37-16AD-4D4A-B9E1-08074B3CF5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7405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2CEA-86A6-4C38-838C-BFDDDE7C6BC0}" type="datetimeFigureOut">
              <a:rPr lang="pt-BR" smtClean="0"/>
              <a:t>01/12/2019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22C37-16AD-4D4A-B9E1-08074B3CF5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6337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2CEA-86A6-4C38-838C-BFDDDE7C6BC0}" type="datetimeFigureOut">
              <a:rPr lang="pt-BR" smtClean="0"/>
              <a:t>01/12/2019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22C37-16AD-4D4A-B9E1-08074B3CF5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789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2CEA-86A6-4C38-838C-BFDDDE7C6BC0}" type="datetimeFigureOut">
              <a:rPr lang="pt-BR" smtClean="0"/>
              <a:t>01/12/2019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22C37-16AD-4D4A-B9E1-08074B3CF5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4902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2CEA-86A6-4C38-838C-BFDDDE7C6BC0}" type="datetimeFigureOut">
              <a:rPr lang="pt-BR" smtClean="0"/>
              <a:t>01/12/2019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22C37-16AD-4D4A-B9E1-08074B3CF5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4750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2CEA-86A6-4C38-838C-BFDDDE7C6BC0}" type="datetimeFigureOut">
              <a:rPr lang="pt-BR" smtClean="0"/>
              <a:t>01/12/2019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22C37-16AD-4D4A-B9E1-08074B3CF5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6663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2CEA-86A6-4C38-838C-BFDDDE7C6BC0}" type="datetimeFigureOut">
              <a:rPr lang="pt-BR" smtClean="0"/>
              <a:t>01/12/2019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22C37-16AD-4D4A-B9E1-08074B3CF5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0324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F2CEA-86A6-4C38-838C-BFDDDE7C6BC0}" type="datetimeFigureOut">
              <a:rPr lang="pt-BR" smtClean="0"/>
              <a:t>01/12/2019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22C37-16AD-4D4A-B9E1-08074B3CF5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94104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6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4332A6-2828-4A09-B9D7-A6C1D26222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sz="2800" dirty="0"/>
              <a:t>RETINA START</a:t>
            </a:r>
            <a:br>
              <a:rPr lang="pt-BR" sz="2800" dirty="0"/>
            </a:br>
            <a:r>
              <a:rPr lang="pt-BR" sz="2800" dirty="0" err="1"/>
              <a:t>Clinical</a:t>
            </a:r>
            <a:r>
              <a:rPr lang="pt-BR" sz="2800" dirty="0"/>
              <a:t> Case</a:t>
            </a:r>
            <a:br>
              <a:rPr lang="pt-BR" sz="1800" dirty="0"/>
            </a:br>
            <a:r>
              <a:rPr lang="en-US" sz="1800" dirty="0"/>
              <a:t>CHOROIDAL NEOVASCULARIZATION DUE TO MULTIFOCAL CHOROIDITIS AND PRESUMED TUBERCULOSIS</a:t>
            </a:r>
            <a:endParaRPr lang="pt-BR" sz="1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F60E7A-43D1-428A-BA9B-4F45702A29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Bruno Mauricio R de Oliveira, MD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DCEE8AF-0E2D-4BF8-B4AB-9752A040B5FE}"/>
              </a:ext>
            </a:extLst>
          </p:cNvPr>
          <p:cNvSpPr txBox="1"/>
          <p:nvPr/>
        </p:nvSpPr>
        <p:spPr>
          <a:xfrm>
            <a:off x="2808135" y="281819"/>
            <a:ext cx="6575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FEDERAL UNIVERSITY OF SAO PAULO</a:t>
            </a:r>
          </a:p>
          <a:p>
            <a:pPr algn="ctr"/>
            <a:r>
              <a:rPr lang="pt-BR" dirty="0"/>
              <a:t>PAULISTA SCHOOL OF MEDICINE</a:t>
            </a:r>
          </a:p>
          <a:p>
            <a:pPr algn="ctr"/>
            <a:r>
              <a:rPr lang="pt-BR" dirty="0"/>
              <a:t>OPHTHALMOLOGY DEPARTMENT</a:t>
            </a:r>
          </a:p>
          <a:p>
            <a:pPr algn="ctr"/>
            <a:r>
              <a:rPr lang="pt-BR" dirty="0"/>
              <a:t>RETINA AND VITREOUS CLINICS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E196FD3-5A38-4568-B9ED-9AF573B6E4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5361" y="2762579"/>
            <a:ext cx="1326317" cy="134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86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8BDA038-6BF5-4B76-B30B-895DE8A233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1340" y="124568"/>
            <a:ext cx="6732104" cy="206468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87FC117-4E64-478A-8C8E-2AEC319725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269" y="1841390"/>
            <a:ext cx="2994992" cy="251393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CAF4539-168D-45B6-8DB0-10E6B942B8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1583" y="2290640"/>
            <a:ext cx="6771861" cy="2064687"/>
          </a:xfrm>
          <a:prstGeom prst="rect">
            <a:avLst/>
          </a:prstGeom>
        </p:spPr>
      </p:pic>
      <p:pic>
        <p:nvPicPr>
          <p:cNvPr id="6" name="Imagem 5" descr="Uma imagem contendo música&#10;&#10;Descrição gerada automaticamente">
            <a:extLst>
              <a:ext uri="{FF2B5EF4-FFF2-40B4-BE49-F238E27FC236}">
                <a16:creationId xmlns:a16="http://schemas.microsoft.com/office/drawing/2014/main" id="{32F663C9-8CAD-4953-B248-A70C7DFDEE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1340" y="4548145"/>
            <a:ext cx="6745357" cy="206468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680BAC8-1F11-448B-83B5-8F020AE7B38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9189" y="753228"/>
            <a:ext cx="1071615" cy="108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067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D3F751DC-64D9-4C8B-81BE-A81427B20D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73" y="2285013"/>
            <a:ext cx="6027003" cy="366742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4AD5913-F1D3-4D95-B357-625F27C95D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9189" y="753228"/>
            <a:ext cx="1071615" cy="1086064"/>
          </a:xfrm>
          <a:prstGeom prst="rect">
            <a:avLst/>
          </a:prstGeom>
        </p:spPr>
      </p:pic>
      <p:pic>
        <p:nvPicPr>
          <p:cNvPr id="5" name="Imagem 4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73D2CA1D-5DF5-4731-B3C5-A2DDB20612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3625" y="2258509"/>
            <a:ext cx="6132708" cy="37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959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02530E36-7408-44BA-B451-4F6BD35610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5" y="2379917"/>
            <a:ext cx="6099503" cy="372154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5433753-8A1D-413D-A632-4AD0817CBB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9189" y="753228"/>
            <a:ext cx="1071615" cy="1086064"/>
          </a:xfrm>
          <a:prstGeom prst="rect">
            <a:avLst/>
          </a:prstGeom>
        </p:spPr>
      </p:pic>
      <p:pic>
        <p:nvPicPr>
          <p:cNvPr id="5" name="Imagem 4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8854C78E-019D-4544-9C35-E4CE5CA971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8838" y="2383230"/>
            <a:ext cx="6083161" cy="372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41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784E37-E3CC-48EC-9674-BF81BB88C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Diagnostic</a:t>
            </a:r>
            <a:r>
              <a:rPr lang="pt-BR" dirty="0"/>
              <a:t> </a:t>
            </a:r>
            <a:r>
              <a:rPr lang="pt-BR" dirty="0" err="1"/>
              <a:t>Hypothesis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8EC69F-877E-48FD-9726-67D75EC07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Choroidal</a:t>
            </a:r>
            <a:r>
              <a:rPr lang="pt-BR" dirty="0"/>
              <a:t> </a:t>
            </a:r>
            <a:r>
              <a:rPr lang="pt-BR" dirty="0" err="1"/>
              <a:t>neovascularization</a:t>
            </a:r>
            <a:r>
              <a:rPr lang="pt-BR" dirty="0"/>
              <a:t> (CNV) in </a:t>
            </a:r>
            <a:r>
              <a:rPr lang="pt-BR" dirty="0" err="1"/>
              <a:t>left</a:t>
            </a:r>
            <a:r>
              <a:rPr lang="pt-BR" dirty="0"/>
              <a:t> </a:t>
            </a:r>
            <a:r>
              <a:rPr lang="pt-BR" dirty="0" err="1"/>
              <a:t>eye</a:t>
            </a:r>
            <a:r>
              <a:rPr lang="pt-BR" dirty="0"/>
              <a:t> </a:t>
            </a:r>
            <a:r>
              <a:rPr lang="pt-BR" dirty="0" err="1"/>
              <a:t>secondary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Multifocal </a:t>
            </a:r>
            <a:r>
              <a:rPr lang="pt-BR" dirty="0" err="1"/>
              <a:t>Choroiditis</a:t>
            </a:r>
            <a:r>
              <a:rPr lang="pt-BR" dirty="0"/>
              <a:t>/ </a:t>
            </a:r>
            <a:r>
              <a:rPr lang="pt-BR" dirty="0" err="1"/>
              <a:t>Punctate</a:t>
            </a:r>
            <a:r>
              <a:rPr lang="pt-BR" dirty="0"/>
              <a:t> </a:t>
            </a:r>
            <a:r>
              <a:rPr lang="pt-BR" dirty="0" err="1"/>
              <a:t>Inner</a:t>
            </a:r>
            <a:r>
              <a:rPr lang="pt-BR" dirty="0"/>
              <a:t> </a:t>
            </a:r>
            <a:r>
              <a:rPr lang="pt-BR" dirty="0" err="1"/>
              <a:t>Choroidopathy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AD7E19D-C50B-4C08-9C4A-E4266FB4F1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9189" y="753228"/>
            <a:ext cx="1071615" cy="108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38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784E37-E3CC-48EC-9674-BF81BB88C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Follow-up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8EC69F-877E-48FD-9726-67D75EC07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Bevacizumab</a:t>
            </a:r>
            <a:r>
              <a:rPr lang="pt-BR" dirty="0"/>
              <a:t> </a:t>
            </a:r>
            <a:r>
              <a:rPr lang="pt-BR" dirty="0" err="1"/>
              <a:t>intravitreal</a:t>
            </a:r>
            <a:r>
              <a:rPr lang="pt-BR" dirty="0"/>
              <a:t> </a:t>
            </a:r>
            <a:r>
              <a:rPr lang="pt-BR" dirty="0" err="1"/>
              <a:t>injection</a:t>
            </a:r>
            <a:r>
              <a:rPr lang="pt-BR" dirty="0"/>
              <a:t> in OS</a:t>
            </a:r>
          </a:p>
          <a:p>
            <a:r>
              <a:rPr lang="pt-BR" dirty="0" err="1"/>
              <a:t>Laboratory</a:t>
            </a:r>
            <a:r>
              <a:rPr lang="pt-BR" dirty="0"/>
              <a:t> </a:t>
            </a:r>
            <a:r>
              <a:rPr lang="pt-BR" dirty="0" err="1"/>
              <a:t>workup</a:t>
            </a:r>
            <a:endParaRPr lang="pt-BR" dirty="0"/>
          </a:p>
          <a:p>
            <a:r>
              <a:rPr lang="pt-BR" dirty="0" err="1"/>
              <a:t>Serologies</a:t>
            </a:r>
            <a:endParaRPr lang="pt-BR" dirty="0"/>
          </a:p>
          <a:p>
            <a:r>
              <a:rPr lang="pt-BR" dirty="0" err="1"/>
              <a:t>Tuberculin</a:t>
            </a:r>
            <a:r>
              <a:rPr lang="pt-BR" dirty="0"/>
              <a:t> </a:t>
            </a:r>
            <a:r>
              <a:rPr lang="pt-BR" dirty="0" err="1"/>
              <a:t>test</a:t>
            </a:r>
            <a:r>
              <a:rPr lang="pt-BR" dirty="0"/>
              <a:t> (PPD)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AD7E19D-C50B-4C08-9C4A-E4266FB4F1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9189" y="753228"/>
            <a:ext cx="1071615" cy="108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388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784E37-E3CC-48EC-9674-BF81BB88C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Follow-up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8EC69F-877E-48FD-9726-67D75EC07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Patient</a:t>
            </a:r>
            <a:r>
              <a:rPr lang="pt-BR" dirty="0"/>
              <a:t> </a:t>
            </a:r>
            <a:r>
              <a:rPr lang="pt-BR" dirty="0" err="1"/>
              <a:t>had</a:t>
            </a:r>
            <a:r>
              <a:rPr lang="pt-BR" dirty="0"/>
              <a:t> </a:t>
            </a:r>
            <a:r>
              <a:rPr lang="pt-BR" dirty="0" err="1"/>
              <a:t>only</a:t>
            </a:r>
            <a:r>
              <a:rPr lang="pt-BR" dirty="0"/>
              <a:t> </a:t>
            </a:r>
            <a:r>
              <a:rPr lang="pt-BR" dirty="0" err="1"/>
              <a:t>one</a:t>
            </a:r>
            <a:r>
              <a:rPr lang="pt-BR" dirty="0"/>
              <a:t> </a:t>
            </a:r>
            <a:r>
              <a:rPr lang="pt-BR" dirty="0" err="1"/>
              <a:t>intravitreal</a:t>
            </a:r>
            <a:r>
              <a:rPr lang="pt-BR" dirty="0"/>
              <a:t> </a:t>
            </a:r>
            <a:r>
              <a:rPr lang="pt-BR" dirty="0" err="1"/>
              <a:t>injection</a:t>
            </a:r>
            <a:r>
              <a:rPr lang="pt-BR" dirty="0"/>
              <a:t> in </a:t>
            </a:r>
            <a:r>
              <a:rPr lang="pt-BR" dirty="0" err="1"/>
              <a:t>left</a:t>
            </a:r>
            <a:r>
              <a:rPr lang="pt-BR" dirty="0"/>
              <a:t> </a:t>
            </a:r>
            <a:r>
              <a:rPr lang="pt-BR" dirty="0" err="1"/>
              <a:t>eye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lost</a:t>
            </a:r>
            <a:r>
              <a:rPr lang="pt-BR" dirty="0"/>
              <a:t> follow-up </a:t>
            </a:r>
            <a:r>
              <a:rPr lang="pt-BR" dirty="0" err="1"/>
              <a:t>on</a:t>
            </a:r>
            <a:r>
              <a:rPr lang="pt-BR" dirty="0"/>
              <a:t> </a:t>
            </a:r>
            <a:r>
              <a:rPr lang="pt-BR" dirty="0" err="1"/>
              <a:t>our</a:t>
            </a:r>
            <a:r>
              <a:rPr lang="pt-BR" dirty="0"/>
              <a:t> </a:t>
            </a:r>
            <a:r>
              <a:rPr lang="pt-BR" dirty="0" err="1"/>
              <a:t>service</a:t>
            </a:r>
            <a:r>
              <a:rPr lang="pt-BR" dirty="0"/>
              <a:t>.</a:t>
            </a:r>
          </a:p>
          <a:p>
            <a:r>
              <a:rPr lang="pt-BR" dirty="0" err="1"/>
              <a:t>After</a:t>
            </a:r>
            <a:r>
              <a:rPr lang="pt-BR" dirty="0"/>
              <a:t> </a:t>
            </a:r>
            <a:r>
              <a:rPr lang="pt-BR" dirty="0" err="1"/>
              <a:t>six</a:t>
            </a:r>
            <a:r>
              <a:rPr lang="pt-BR" dirty="0"/>
              <a:t> </a:t>
            </a:r>
            <a:r>
              <a:rPr lang="pt-BR" dirty="0" err="1"/>
              <a:t>months</a:t>
            </a:r>
            <a:r>
              <a:rPr lang="pt-BR" dirty="0"/>
              <a:t>, </a:t>
            </a:r>
            <a:r>
              <a:rPr lang="pt-BR" dirty="0" err="1"/>
              <a:t>patient</a:t>
            </a:r>
            <a:r>
              <a:rPr lang="pt-BR" dirty="0"/>
              <a:t> </a:t>
            </a:r>
            <a:r>
              <a:rPr lang="pt-BR" dirty="0" err="1"/>
              <a:t>returned</a:t>
            </a:r>
            <a:r>
              <a:rPr lang="pt-BR" dirty="0"/>
              <a:t> </a:t>
            </a:r>
            <a:r>
              <a:rPr lang="pt-BR" dirty="0" err="1"/>
              <a:t>reporting</a:t>
            </a:r>
            <a:r>
              <a:rPr lang="pt-BR" dirty="0"/>
              <a:t> visual </a:t>
            </a:r>
            <a:r>
              <a:rPr lang="pt-BR" dirty="0" err="1"/>
              <a:t>impairment</a:t>
            </a:r>
            <a:r>
              <a:rPr lang="pt-BR" dirty="0"/>
              <a:t> in </a:t>
            </a:r>
            <a:r>
              <a:rPr lang="pt-BR" dirty="0" err="1"/>
              <a:t>right</a:t>
            </a:r>
            <a:r>
              <a:rPr lang="pt-BR" dirty="0"/>
              <a:t> </a:t>
            </a:r>
            <a:r>
              <a:rPr lang="pt-BR" dirty="0" err="1"/>
              <a:t>eye</a:t>
            </a:r>
            <a:r>
              <a:rPr lang="pt-BR" dirty="0"/>
              <a:t>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83ECEF8-AAA8-4060-9F8E-6369B10807E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9189" y="753228"/>
            <a:ext cx="1071615" cy="1086064"/>
          </a:xfrm>
          <a:prstGeom prst="rect">
            <a:avLst/>
          </a:prstGeom>
        </p:spPr>
      </p:pic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E97EF899-1595-438B-AF59-EF0AE5D354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3654729"/>
              </p:ext>
            </p:extLst>
          </p:nvPr>
        </p:nvGraphicFramePr>
        <p:xfrm>
          <a:off x="1183033" y="4315456"/>
          <a:ext cx="9613899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4633">
                  <a:extLst>
                    <a:ext uri="{9D8B030D-6E8A-4147-A177-3AD203B41FA5}">
                      <a16:colId xmlns:a16="http://schemas.microsoft.com/office/drawing/2014/main" val="3913129071"/>
                    </a:ext>
                  </a:extLst>
                </a:gridCol>
                <a:gridCol w="3204633">
                  <a:extLst>
                    <a:ext uri="{9D8B030D-6E8A-4147-A177-3AD203B41FA5}">
                      <a16:colId xmlns:a16="http://schemas.microsoft.com/office/drawing/2014/main" val="1885525372"/>
                    </a:ext>
                  </a:extLst>
                </a:gridCol>
                <a:gridCol w="3204633">
                  <a:extLst>
                    <a:ext uri="{9D8B030D-6E8A-4147-A177-3AD203B41FA5}">
                      <a16:colId xmlns:a16="http://schemas.microsoft.com/office/drawing/2014/main" val="15351847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733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BCVA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20/100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20/400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703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err="1"/>
                        <a:t>Slit</a:t>
                      </a:r>
                      <a:r>
                        <a:rPr lang="pt-BR" b="1" dirty="0"/>
                        <a:t> </a:t>
                      </a:r>
                      <a:r>
                        <a:rPr lang="pt-BR" b="1" dirty="0" err="1"/>
                        <a:t>Lamp</a:t>
                      </a:r>
                      <a:r>
                        <a:rPr lang="pt-BR" b="1" dirty="0"/>
                        <a:t> </a:t>
                      </a:r>
                      <a:r>
                        <a:rPr lang="pt-BR" b="1" dirty="0" err="1"/>
                        <a:t>Exam</a:t>
                      </a:r>
                      <a:endParaRPr lang="pt-BR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Clear</a:t>
                      </a:r>
                      <a:r>
                        <a:rPr lang="pt-BR" dirty="0"/>
                        <a:t> </a:t>
                      </a:r>
                      <a:r>
                        <a:rPr lang="pt-BR" dirty="0" err="1"/>
                        <a:t>conjunctiva</a:t>
                      </a:r>
                      <a:r>
                        <a:rPr lang="pt-BR" dirty="0"/>
                        <a:t>, </a:t>
                      </a:r>
                      <a:r>
                        <a:rPr lang="pt-BR" dirty="0" err="1"/>
                        <a:t>clear</a:t>
                      </a:r>
                      <a:r>
                        <a:rPr lang="pt-BR" dirty="0"/>
                        <a:t> córnea, nuclear </a:t>
                      </a:r>
                      <a:r>
                        <a:rPr lang="pt-BR" dirty="0" err="1"/>
                        <a:t>cataract</a:t>
                      </a:r>
                      <a:r>
                        <a:rPr lang="pt-BR" dirty="0"/>
                        <a:t> 1+, no anterior </a:t>
                      </a:r>
                      <a:r>
                        <a:rPr lang="pt-BR" dirty="0" err="1"/>
                        <a:t>chamber</a:t>
                      </a:r>
                      <a:r>
                        <a:rPr lang="pt-BR" dirty="0"/>
                        <a:t> </a:t>
                      </a:r>
                      <a:r>
                        <a:rPr lang="pt-BR" dirty="0" err="1"/>
                        <a:t>reaction</a:t>
                      </a:r>
                      <a:r>
                        <a:rPr lang="pt-BR" dirty="0"/>
                        <a:t>, no </a:t>
                      </a:r>
                      <a:r>
                        <a:rPr lang="pt-BR" dirty="0" err="1"/>
                        <a:t>vitreous</a:t>
                      </a:r>
                      <a:r>
                        <a:rPr lang="pt-BR" dirty="0"/>
                        <a:t> </a:t>
                      </a:r>
                      <a:r>
                        <a:rPr lang="pt-BR" dirty="0" err="1"/>
                        <a:t>cell</a:t>
                      </a:r>
                      <a:r>
                        <a:rPr lang="pt-BR" dirty="0"/>
                        <a:t>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746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IOP (mmHg)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982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err="1"/>
                        <a:t>Fundus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Photos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Photos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895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6664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luz&#10;&#10;Descrição gerada automaticamente">
            <a:extLst>
              <a:ext uri="{FF2B5EF4-FFF2-40B4-BE49-F238E27FC236}">
                <a16:creationId xmlns:a16="http://schemas.microsoft.com/office/drawing/2014/main" id="{369DCA98-5C73-4C71-850A-18F41A16AE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9922" y="0"/>
            <a:ext cx="6858000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CD8B50E-454B-4095-921A-41FF135AF8BD}"/>
              </a:ext>
            </a:extLst>
          </p:cNvPr>
          <p:cNvSpPr/>
          <p:nvPr/>
        </p:nvSpPr>
        <p:spPr>
          <a:xfrm>
            <a:off x="2189922" y="222637"/>
            <a:ext cx="1817535" cy="182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3864D84-EB00-4353-9209-9CD8F62497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9189" y="753228"/>
            <a:ext cx="1071615" cy="1086064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754EE5F2-0B67-494E-8E13-461CE741690D}"/>
              </a:ext>
            </a:extLst>
          </p:cNvPr>
          <p:cNvSpPr/>
          <p:nvPr/>
        </p:nvSpPr>
        <p:spPr>
          <a:xfrm>
            <a:off x="2189922" y="6510032"/>
            <a:ext cx="1594900" cy="309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6320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balão, aeronave&#10;&#10;Descrição gerada automaticamente">
            <a:extLst>
              <a:ext uri="{FF2B5EF4-FFF2-40B4-BE49-F238E27FC236}">
                <a16:creationId xmlns:a16="http://schemas.microsoft.com/office/drawing/2014/main" id="{5E7274FB-1EDE-4D91-9793-73E23874CB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39" y="2155272"/>
            <a:ext cx="3854110" cy="3802984"/>
          </a:xfrm>
          <a:prstGeom prst="rect">
            <a:avLst/>
          </a:prstGeom>
        </p:spPr>
      </p:pic>
      <p:pic>
        <p:nvPicPr>
          <p:cNvPr id="3" name="Imagem 2" descr="Uma imagem contendo luz&#10;&#10;Descrição gerada automaticamente">
            <a:extLst>
              <a:ext uri="{FF2B5EF4-FFF2-40B4-BE49-F238E27FC236}">
                <a16:creationId xmlns:a16="http://schemas.microsoft.com/office/drawing/2014/main" id="{7837576E-ADED-4239-B51A-8B536F364F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7508" y="2097898"/>
            <a:ext cx="3860358" cy="3860358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2E455B3C-E4F7-48F0-969D-BEF710D09468}"/>
              </a:ext>
            </a:extLst>
          </p:cNvPr>
          <p:cNvSpPr/>
          <p:nvPr/>
        </p:nvSpPr>
        <p:spPr>
          <a:xfrm>
            <a:off x="6001579" y="5846939"/>
            <a:ext cx="1276848" cy="1113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223B261-E3E3-4273-B24F-9C3C078B5384}"/>
              </a:ext>
            </a:extLst>
          </p:cNvPr>
          <p:cNvSpPr txBox="1"/>
          <p:nvPr/>
        </p:nvSpPr>
        <p:spPr>
          <a:xfrm>
            <a:off x="1913802" y="1373320"/>
            <a:ext cx="1733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Before</a:t>
            </a:r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65A2F8B-A08B-47CC-9BDF-FF56FC6AA5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9189" y="753228"/>
            <a:ext cx="1071615" cy="108606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4769090-ECDB-4BB6-9A75-F8B67912DE94}"/>
              </a:ext>
            </a:extLst>
          </p:cNvPr>
          <p:cNvSpPr txBox="1"/>
          <p:nvPr/>
        </p:nvSpPr>
        <p:spPr>
          <a:xfrm>
            <a:off x="7187980" y="1373320"/>
            <a:ext cx="1733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After</a:t>
            </a:r>
            <a:r>
              <a:rPr lang="pt-BR" dirty="0"/>
              <a:t> 6 </a:t>
            </a:r>
            <a:r>
              <a:rPr lang="pt-BR" dirty="0" err="1"/>
              <a:t>months</a:t>
            </a:r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A8ACB66-1DD7-4B52-8F62-6ACC59C98516}"/>
              </a:ext>
            </a:extLst>
          </p:cNvPr>
          <p:cNvSpPr/>
          <p:nvPr/>
        </p:nvSpPr>
        <p:spPr>
          <a:xfrm>
            <a:off x="5953872" y="2180008"/>
            <a:ext cx="1276848" cy="1113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865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luz, aceso, interior&#10;&#10;Descrição gerada automaticamente">
            <a:extLst>
              <a:ext uri="{FF2B5EF4-FFF2-40B4-BE49-F238E27FC236}">
                <a16:creationId xmlns:a16="http://schemas.microsoft.com/office/drawing/2014/main" id="{0680D944-8E66-4A6D-83DD-7033A97BAE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4506" y="0"/>
            <a:ext cx="6858000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6EDE17C6-9E0F-4192-867C-AA3D35B41A0B}"/>
              </a:ext>
            </a:extLst>
          </p:cNvPr>
          <p:cNvSpPr/>
          <p:nvPr/>
        </p:nvSpPr>
        <p:spPr>
          <a:xfrm>
            <a:off x="2094506" y="230588"/>
            <a:ext cx="1817535" cy="182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A1E3633-95C5-4E8C-9AA2-8383DF2F9E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9189" y="753228"/>
            <a:ext cx="1071615" cy="1086064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CC25E93C-EEB8-4299-B166-3C200D7FABF6}"/>
              </a:ext>
            </a:extLst>
          </p:cNvPr>
          <p:cNvSpPr/>
          <p:nvPr/>
        </p:nvSpPr>
        <p:spPr>
          <a:xfrm>
            <a:off x="2094506" y="6647289"/>
            <a:ext cx="1648822" cy="182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0634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laranja, interior&#10;&#10;Descrição gerada automaticamente">
            <a:extLst>
              <a:ext uri="{FF2B5EF4-FFF2-40B4-BE49-F238E27FC236}">
                <a16:creationId xmlns:a16="http://schemas.microsoft.com/office/drawing/2014/main" id="{FD68AA7A-5C25-49FE-A025-F4C9F38918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548" y="2181308"/>
            <a:ext cx="3823614" cy="3772893"/>
          </a:xfrm>
          <a:prstGeom prst="rect">
            <a:avLst/>
          </a:prstGeom>
        </p:spPr>
      </p:pic>
      <p:pic>
        <p:nvPicPr>
          <p:cNvPr id="3" name="Imagem 2" descr="Uma imagem contendo luz, aceso, interior&#10;&#10;Descrição gerada automaticamente">
            <a:extLst>
              <a:ext uri="{FF2B5EF4-FFF2-40B4-BE49-F238E27FC236}">
                <a16:creationId xmlns:a16="http://schemas.microsoft.com/office/drawing/2014/main" id="{5B67826D-5436-45A5-B19C-F8B4FC5ABA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048786"/>
            <a:ext cx="3685430" cy="368543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AD4B6601-072F-4E9E-8CF1-31D26676FB08}"/>
              </a:ext>
            </a:extLst>
          </p:cNvPr>
          <p:cNvSpPr/>
          <p:nvPr/>
        </p:nvSpPr>
        <p:spPr>
          <a:xfrm>
            <a:off x="6096000" y="2181306"/>
            <a:ext cx="1033670" cy="1113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B7207C0-72DD-4418-B3B9-2BFF81517989}"/>
              </a:ext>
            </a:extLst>
          </p:cNvPr>
          <p:cNvSpPr txBox="1"/>
          <p:nvPr/>
        </p:nvSpPr>
        <p:spPr>
          <a:xfrm>
            <a:off x="1905663" y="1292688"/>
            <a:ext cx="1733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Before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C413B3F-FB9F-4D5F-BF5B-8F2963045F21}"/>
              </a:ext>
            </a:extLst>
          </p:cNvPr>
          <p:cNvSpPr txBox="1"/>
          <p:nvPr/>
        </p:nvSpPr>
        <p:spPr>
          <a:xfrm>
            <a:off x="6883511" y="1292688"/>
            <a:ext cx="1733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After</a:t>
            </a:r>
            <a:r>
              <a:rPr lang="pt-BR" dirty="0"/>
              <a:t> 6 </a:t>
            </a:r>
            <a:r>
              <a:rPr lang="pt-BR" dirty="0" err="1"/>
              <a:t>months</a:t>
            </a:r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E54A820-632C-47C8-B8B7-CE8129C0A6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9189" y="753228"/>
            <a:ext cx="1071615" cy="1086064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E75CF508-D6F8-414F-92FA-D218393C5AC2}"/>
              </a:ext>
            </a:extLst>
          </p:cNvPr>
          <p:cNvSpPr/>
          <p:nvPr/>
        </p:nvSpPr>
        <p:spPr>
          <a:xfrm>
            <a:off x="6096000" y="5622899"/>
            <a:ext cx="1276848" cy="1113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8328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2ED5E8-F047-433C-B480-AA3163383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ANAMNESIS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A49A8B6-5920-47C0-AA1D-5390D29BC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3798914" cy="3599316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ID: Male, 60yo, </a:t>
            </a:r>
            <a:r>
              <a:rPr lang="pt-BR" dirty="0" err="1"/>
              <a:t>caucasian</a:t>
            </a:r>
            <a:r>
              <a:rPr lang="pt-BR" dirty="0"/>
              <a:t>, </a:t>
            </a:r>
            <a:r>
              <a:rPr lang="pt-BR" dirty="0" err="1"/>
              <a:t>born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raised</a:t>
            </a:r>
            <a:r>
              <a:rPr lang="pt-BR" dirty="0"/>
              <a:t> in </a:t>
            </a:r>
            <a:r>
              <a:rPr lang="pt-BR" dirty="0" err="1"/>
              <a:t>Sao</a:t>
            </a:r>
            <a:r>
              <a:rPr lang="pt-BR" dirty="0"/>
              <a:t> Paulo/SP.</a:t>
            </a:r>
          </a:p>
          <a:p>
            <a:endParaRPr lang="pt-BR" dirty="0"/>
          </a:p>
          <a:p>
            <a:r>
              <a:rPr lang="pt-BR" dirty="0"/>
              <a:t>CC: </a:t>
            </a:r>
            <a:r>
              <a:rPr lang="pt-BR" dirty="0" err="1"/>
              <a:t>Low</a:t>
            </a:r>
            <a:r>
              <a:rPr lang="pt-BR" dirty="0"/>
              <a:t> visual </a:t>
            </a:r>
            <a:r>
              <a:rPr lang="pt-BR" dirty="0" err="1"/>
              <a:t>acuity</a:t>
            </a:r>
            <a:r>
              <a:rPr lang="pt-BR" dirty="0"/>
              <a:t> in </a:t>
            </a:r>
            <a:r>
              <a:rPr lang="pt-BR" dirty="0" err="1"/>
              <a:t>left</a:t>
            </a:r>
            <a:r>
              <a:rPr lang="pt-BR" dirty="0"/>
              <a:t> </a:t>
            </a:r>
            <a:r>
              <a:rPr lang="pt-BR" dirty="0" err="1"/>
              <a:t>eye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onset</a:t>
            </a:r>
            <a:r>
              <a:rPr lang="pt-BR" dirty="0"/>
              <a:t> </a:t>
            </a:r>
            <a:r>
              <a:rPr lang="pt-BR" dirty="0" err="1"/>
              <a:t>one</a:t>
            </a:r>
            <a:r>
              <a:rPr lang="pt-BR" dirty="0"/>
              <a:t> </a:t>
            </a:r>
            <a:r>
              <a:rPr lang="pt-BR" dirty="0" err="1"/>
              <a:t>year</a:t>
            </a:r>
            <a:r>
              <a:rPr lang="pt-BR" dirty="0"/>
              <a:t> ago.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PMH: </a:t>
            </a:r>
            <a:r>
              <a:rPr lang="pt-BR" dirty="0" err="1"/>
              <a:t>Smoker</a:t>
            </a:r>
            <a:r>
              <a:rPr lang="pt-BR" dirty="0"/>
              <a:t>. </a:t>
            </a:r>
            <a:r>
              <a:rPr lang="pt-BR" dirty="0" err="1"/>
              <a:t>Denied</a:t>
            </a:r>
            <a:r>
              <a:rPr lang="pt-BR" dirty="0"/>
              <a:t> </a:t>
            </a:r>
            <a:r>
              <a:rPr lang="pt-BR" dirty="0" err="1"/>
              <a:t>systemic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ocular </a:t>
            </a:r>
            <a:r>
              <a:rPr lang="pt-BR" dirty="0" err="1"/>
              <a:t>diseases</a:t>
            </a:r>
            <a:r>
              <a:rPr lang="pt-BR" dirty="0"/>
              <a:t>. </a:t>
            </a:r>
            <a:r>
              <a:rPr lang="pt-BR" dirty="0" err="1"/>
              <a:t>Denied</a:t>
            </a:r>
            <a:r>
              <a:rPr lang="pt-BR" dirty="0"/>
              <a:t> use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medications</a:t>
            </a:r>
            <a:r>
              <a:rPr lang="pt-BR" dirty="0"/>
              <a:t>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7709F36-59B5-499C-B883-1B97B0765B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9189" y="753228"/>
            <a:ext cx="1071615" cy="1086064"/>
          </a:xfrm>
          <a:prstGeom prst="rect">
            <a:avLst/>
          </a:prstGeom>
        </p:spPr>
      </p:pic>
      <p:graphicFrame>
        <p:nvGraphicFramePr>
          <p:cNvPr id="6" name="Espaço Reservado para Conteúdo 4">
            <a:extLst>
              <a:ext uri="{FF2B5EF4-FFF2-40B4-BE49-F238E27FC236}">
                <a16:creationId xmlns:a16="http://schemas.microsoft.com/office/drawing/2014/main" id="{16FA843D-ADC4-4867-BC72-01BFFFD840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5151541"/>
              </p:ext>
            </p:extLst>
          </p:nvPr>
        </p:nvGraphicFramePr>
        <p:xfrm>
          <a:off x="4880391" y="2581719"/>
          <a:ext cx="6993558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5870">
                  <a:extLst>
                    <a:ext uri="{9D8B030D-6E8A-4147-A177-3AD203B41FA5}">
                      <a16:colId xmlns:a16="http://schemas.microsoft.com/office/drawing/2014/main" val="3913129071"/>
                    </a:ext>
                  </a:extLst>
                </a:gridCol>
                <a:gridCol w="1856502">
                  <a:extLst>
                    <a:ext uri="{9D8B030D-6E8A-4147-A177-3AD203B41FA5}">
                      <a16:colId xmlns:a16="http://schemas.microsoft.com/office/drawing/2014/main" val="1885525372"/>
                    </a:ext>
                  </a:extLst>
                </a:gridCol>
                <a:gridCol w="568646">
                  <a:extLst>
                    <a:ext uri="{9D8B030D-6E8A-4147-A177-3AD203B41FA5}">
                      <a16:colId xmlns:a16="http://schemas.microsoft.com/office/drawing/2014/main" val="1535184744"/>
                    </a:ext>
                  </a:extLst>
                </a:gridCol>
                <a:gridCol w="1762540">
                  <a:extLst>
                    <a:ext uri="{9D8B030D-6E8A-4147-A177-3AD203B41FA5}">
                      <a16:colId xmlns:a16="http://schemas.microsoft.com/office/drawing/2014/main" val="288881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OD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pt-BR" dirty="0"/>
                        <a:t>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733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BCVA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20/50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pt-BR" dirty="0"/>
                        <a:t>CD 1m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CF 1m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703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err="1"/>
                        <a:t>Slit</a:t>
                      </a:r>
                      <a:r>
                        <a:rPr lang="pt-BR" b="1" dirty="0"/>
                        <a:t> </a:t>
                      </a:r>
                      <a:r>
                        <a:rPr lang="pt-BR" b="1" dirty="0" err="1"/>
                        <a:t>Lamp</a:t>
                      </a:r>
                      <a:r>
                        <a:rPr lang="pt-BR" b="1" dirty="0"/>
                        <a:t> </a:t>
                      </a:r>
                      <a:r>
                        <a:rPr lang="pt-BR" b="1" dirty="0" err="1"/>
                        <a:t>Exam</a:t>
                      </a:r>
                      <a:endParaRPr lang="pt-BR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Clear</a:t>
                      </a:r>
                      <a:r>
                        <a:rPr lang="pt-BR" dirty="0"/>
                        <a:t> </a:t>
                      </a:r>
                      <a:r>
                        <a:rPr lang="pt-BR" dirty="0" err="1"/>
                        <a:t>conjunctiva</a:t>
                      </a:r>
                      <a:r>
                        <a:rPr lang="pt-BR" dirty="0"/>
                        <a:t>, </a:t>
                      </a:r>
                      <a:r>
                        <a:rPr lang="pt-BR" dirty="0" err="1"/>
                        <a:t>clear</a:t>
                      </a:r>
                      <a:r>
                        <a:rPr lang="pt-BR" dirty="0"/>
                        <a:t> </a:t>
                      </a:r>
                      <a:r>
                        <a:rPr lang="pt-BR" dirty="0" err="1"/>
                        <a:t>cornea</a:t>
                      </a:r>
                      <a:r>
                        <a:rPr lang="pt-BR" dirty="0"/>
                        <a:t>, nuclear </a:t>
                      </a:r>
                      <a:r>
                        <a:rPr lang="pt-BR" dirty="0" err="1"/>
                        <a:t>cataract</a:t>
                      </a:r>
                      <a:r>
                        <a:rPr lang="pt-BR" dirty="0"/>
                        <a:t> 1+, no anterior </a:t>
                      </a:r>
                      <a:r>
                        <a:rPr lang="pt-BR" dirty="0" err="1"/>
                        <a:t>chamber</a:t>
                      </a:r>
                      <a:r>
                        <a:rPr lang="pt-BR" dirty="0"/>
                        <a:t> </a:t>
                      </a:r>
                      <a:r>
                        <a:rPr lang="pt-BR" dirty="0" err="1"/>
                        <a:t>reaction</a:t>
                      </a:r>
                      <a:r>
                        <a:rPr lang="pt-BR" dirty="0"/>
                        <a:t>, no </a:t>
                      </a:r>
                      <a:r>
                        <a:rPr lang="pt-BR" dirty="0" err="1"/>
                        <a:t>vitreous</a:t>
                      </a:r>
                      <a:r>
                        <a:rPr lang="pt-BR" dirty="0"/>
                        <a:t> </a:t>
                      </a:r>
                      <a:r>
                        <a:rPr lang="pt-BR" dirty="0" err="1"/>
                        <a:t>cells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746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IOP (mmHg)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13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12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982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err="1"/>
                        <a:t>Fundus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Photos</a:t>
                      </a:r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Photos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895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8292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sentado&#10;&#10;Descrição gerada automaticamente">
            <a:extLst>
              <a:ext uri="{FF2B5EF4-FFF2-40B4-BE49-F238E27FC236}">
                <a16:creationId xmlns:a16="http://schemas.microsoft.com/office/drawing/2014/main" id="{D276BF0C-577B-4C01-9317-DA7BABC2C5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468" y="1444487"/>
            <a:ext cx="3993927" cy="425394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5BE047E-1699-4D76-B09B-EF9FA4B58E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9189" y="753228"/>
            <a:ext cx="1071615" cy="1086064"/>
          </a:xfrm>
          <a:prstGeom prst="rect">
            <a:avLst/>
          </a:prstGeom>
        </p:spPr>
      </p:pic>
      <p:pic>
        <p:nvPicPr>
          <p:cNvPr id="4" name="Imagem 3" descr="Uma imagem contendo guarda-chuva, animal&#10;&#10;Descrição gerada automaticamente">
            <a:extLst>
              <a:ext uri="{FF2B5EF4-FFF2-40B4-BE49-F238E27FC236}">
                <a16:creationId xmlns:a16="http://schemas.microsoft.com/office/drawing/2014/main" id="{1FAEBBA7-C463-4743-9199-5AA721F294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7120" y="1444486"/>
            <a:ext cx="3993928" cy="425394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D53276EF-61F4-44EE-A9F0-94AAB0E44F05}"/>
              </a:ext>
            </a:extLst>
          </p:cNvPr>
          <p:cNvSpPr/>
          <p:nvPr/>
        </p:nvSpPr>
        <p:spPr>
          <a:xfrm>
            <a:off x="696468" y="5271051"/>
            <a:ext cx="933549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C3C1853-21A8-4F8F-997D-76AF9A92ACA9}"/>
              </a:ext>
            </a:extLst>
          </p:cNvPr>
          <p:cNvSpPr/>
          <p:nvPr/>
        </p:nvSpPr>
        <p:spPr>
          <a:xfrm>
            <a:off x="6057120" y="5271051"/>
            <a:ext cx="933549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4838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equipamentos eletrônicos&#10;&#10;Descrição gerada automaticamente">
            <a:extLst>
              <a:ext uri="{FF2B5EF4-FFF2-40B4-BE49-F238E27FC236}">
                <a16:creationId xmlns:a16="http://schemas.microsoft.com/office/drawing/2014/main" id="{981C17C4-8D14-4F2E-ACE1-C1562F6A71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9061" y="185530"/>
            <a:ext cx="6732104" cy="3419061"/>
          </a:xfrm>
          <a:prstGeom prst="rect">
            <a:avLst/>
          </a:prstGeom>
        </p:spPr>
      </p:pic>
      <p:pic>
        <p:nvPicPr>
          <p:cNvPr id="4" name="Imagem 3" descr="Uma imagem contendo equipamentos eletrônicos&#10;&#10;Descrição gerada automaticamente">
            <a:extLst>
              <a:ext uri="{FF2B5EF4-FFF2-40B4-BE49-F238E27FC236}">
                <a16:creationId xmlns:a16="http://schemas.microsoft.com/office/drawing/2014/main" id="{5ECE1F1C-054D-4ABD-9DF3-764DDB26AC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0697"/>
            <a:ext cx="2994992" cy="2532490"/>
          </a:xfrm>
          <a:prstGeom prst="rect">
            <a:avLst/>
          </a:prstGeom>
        </p:spPr>
      </p:pic>
      <p:pic>
        <p:nvPicPr>
          <p:cNvPr id="5" name="Imagem 4" descr="Uma imagem contendo equipamentos eletrônicos&#10;&#10;Descrição gerada automaticamente">
            <a:extLst>
              <a:ext uri="{FF2B5EF4-FFF2-40B4-BE49-F238E27FC236}">
                <a16:creationId xmlns:a16="http://schemas.microsoft.com/office/drawing/2014/main" id="{CE7BCDDA-1771-4088-A3D7-2F11397213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3894814"/>
            <a:ext cx="3617844" cy="1826762"/>
          </a:xfrm>
          <a:prstGeom prst="rect">
            <a:avLst/>
          </a:prstGeom>
        </p:spPr>
      </p:pic>
      <p:pic>
        <p:nvPicPr>
          <p:cNvPr id="6" name="Imagem 5" descr="Uma imagem contendo equipamentos eletrônicos&#10;&#10;Descrição gerada automaticamente">
            <a:extLst>
              <a:ext uri="{FF2B5EF4-FFF2-40B4-BE49-F238E27FC236}">
                <a16:creationId xmlns:a16="http://schemas.microsoft.com/office/drawing/2014/main" id="{6189F8E7-F282-4C40-A259-8F7D29EE7C2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6093" y="3869193"/>
            <a:ext cx="3617845" cy="1852383"/>
          </a:xfrm>
          <a:prstGeom prst="rect">
            <a:avLst/>
          </a:prstGeom>
        </p:spPr>
      </p:pic>
      <p:pic>
        <p:nvPicPr>
          <p:cNvPr id="7" name="Imagem 6" descr="Uma imagem contendo equipamentos eletrônicos&#10;&#10;Descrição gerada automaticamente">
            <a:extLst>
              <a:ext uri="{FF2B5EF4-FFF2-40B4-BE49-F238E27FC236}">
                <a16:creationId xmlns:a16="http://schemas.microsoft.com/office/drawing/2014/main" id="{5A1615D7-DAFB-4B4D-9B32-D4F5B4604E1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2587" y="3937509"/>
            <a:ext cx="3445564" cy="178406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AC4D6A8-464F-4EE8-A3C5-C4B2B5B870E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9189" y="753228"/>
            <a:ext cx="1071615" cy="108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749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equipamentos eletrônicos&#10;&#10;Descrição gerada automaticamente">
            <a:extLst>
              <a:ext uri="{FF2B5EF4-FFF2-40B4-BE49-F238E27FC236}">
                <a16:creationId xmlns:a16="http://schemas.microsoft.com/office/drawing/2014/main" id="{D706DBAE-1DAF-46AD-9746-69436FCB4F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6051" y="1205948"/>
            <a:ext cx="6771861" cy="4905956"/>
          </a:xfrm>
          <a:prstGeom prst="rect">
            <a:avLst/>
          </a:prstGeom>
        </p:spPr>
      </p:pic>
      <p:pic>
        <p:nvPicPr>
          <p:cNvPr id="4" name="Imagem 3" descr="Uma imagem contendo equipamentos eletrônicos&#10;&#10;Descrição gerada automaticamente">
            <a:extLst>
              <a:ext uri="{FF2B5EF4-FFF2-40B4-BE49-F238E27FC236}">
                <a16:creationId xmlns:a16="http://schemas.microsoft.com/office/drawing/2014/main" id="{47BE112D-8867-4ED5-B54C-627BB06554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653" y="1305339"/>
            <a:ext cx="2975113" cy="249803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0D05FCA-25F5-4D32-953A-DE903BB7C95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9189" y="753228"/>
            <a:ext cx="1071615" cy="108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247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8589D4BA-D692-4022-9EDD-5D6F8EC1A4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68" y="2157608"/>
            <a:ext cx="6049273" cy="368593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D14EE80-97EF-4614-B594-1204F7002E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9189" y="753228"/>
            <a:ext cx="1071615" cy="1086064"/>
          </a:xfrm>
          <a:prstGeom prst="rect">
            <a:avLst/>
          </a:prstGeom>
        </p:spPr>
      </p:pic>
      <p:pic>
        <p:nvPicPr>
          <p:cNvPr id="5" name="Imagem 4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5241CBF5-E774-4461-B326-E17F98D1AB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5757" y="2144356"/>
            <a:ext cx="6042991" cy="371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7232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9869F247-8364-462F-AE4D-EAD96CC44C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61" y="2314681"/>
            <a:ext cx="5982883" cy="3670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5182335-04B5-4DD9-A71F-0865BE7360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9189" y="753228"/>
            <a:ext cx="1071615" cy="1086064"/>
          </a:xfrm>
          <a:prstGeom prst="rect">
            <a:avLst/>
          </a:prstGeom>
        </p:spPr>
      </p:pic>
      <p:pic>
        <p:nvPicPr>
          <p:cNvPr id="5" name="Imagem 4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0698F977-E96E-4148-BDEF-43496FB5AD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3738" y="2314681"/>
            <a:ext cx="5974900" cy="36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50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A5BFB9-307F-403C-9BB0-B374D9E3F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Follow-up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1224D6-16F4-4FC9-A168-4CE280143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Exams</a:t>
            </a:r>
            <a:r>
              <a:rPr lang="pt-BR" dirty="0"/>
              <a:t>:</a:t>
            </a:r>
          </a:p>
          <a:p>
            <a:pPr lvl="1"/>
            <a:r>
              <a:rPr lang="pt-BR" dirty="0"/>
              <a:t>Normal complete </a:t>
            </a:r>
            <a:r>
              <a:rPr lang="pt-BR" dirty="0" err="1"/>
              <a:t>blood</a:t>
            </a:r>
            <a:r>
              <a:rPr lang="pt-BR" dirty="0"/>
              <a:t> </a:t>
            </a:r>
            <a:r>
              <a:rPr lang="pt-BR" dirty="0" err="1"/>
              <a:t>count</a:t>
            </a:r>
            <a:r>
              <a:rPr lang="pt-BR" dirty="0"/>
              <a:t> (CBC)</a:t>
            </a:r>
          </a:p>
          <a:p>
            <a:pPr lvl="1"/>
            <a:r>
              <a:rPr lang="pt-BR" dirty="0" err="1"/>
              <a:t>Serum</a:t>
            </a:r>
            <a:r>
              <a:rPr lang="pt-BR" dirty="0"/>
              <a:t> </a:t>
            </a:r>
            <a:r>
              <a:rPr lang="pt-BR" dirty="0" err="1"/>
              <a:t>creatinine</a:t>
            </a:r>
            <a:r>
              <a:rPr lang="pt-BR" dirty="0"/>
              <a:t> </a:t>
            </a:r>
            <a:r>
              <a:rPr lang="pt-BR" dirty="0" err="1"/>
              <a:t>test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BUN: normal</a:t>
            </a:r>
          </a:p>
          <a:p>
            <a:pPr lvl="1"/>
            <a:r>
              <a:rPr lang="pt-BR" dirty="0"/>
              <a:t>VDRL negative / TPHA negative</a:t>
            </a:r>
          </a:p>
          <a:p>
            <a:pPr lvl="1"/>
            <a:r>
              <a:rPr lang="pt-BR" dirty="0" err="1"/>
              <a:t>Toxoplasmosis</a:t>
            </a:r>
            <a:r>
              <a:rPr lang="pt-BR" dirty="0"/>
              <a:t> IgG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IgM</a:t>
            </a:r>
            <a:r>
              <a:rPr lang="pt-BR" dirty="0"/>
              <a:t>: negative</a:t>
            </a:r>
          </a:p>
          <a:p>
            <a:pPr lvl="1"/>
            <a:r>
              <a:rPr lang="pt-BR" dirty="0" err="1"/>
              <a:t>Rheumatoid</a:t>
            </a:r>
            <a:r>
              <a:rPr lang="pt-BR" dirty="0"/>
              <a:t> </a:t>
            </a:r>
            <a:r>
              <a:rPr lang="pt-BR" dirty="0" err="1"/>
              <a:t>factor</a:t>
            </a:r>
            <a:r>
              <a:rPr lang="pt-BR" dirty="0"/>
              <a:t> negative</a:t>
            </a:r>
          </a:p>
          <a:p>
            <a:pPr lvl="1"/>
            <a:r>
              <a:rPr lang="pt-BR" dirty="0"/>
              <a:t>ANA negative</a:t>
            </a:r>
          </a:p>
          <a:p>
            <a:pPr lvl="1"/>
            <a:r>
              <a:rPr lang="pt-BR" dirty="0"/>
              <a:t>ECR </a:t>
            </a:r>
            <a:r>
              <a:rPr lang="pt-BR" dirty="0" err="1"/>
              <a:t>and</a:t>
            </a:r>
            <a:r>
              <a:rPr lang="pt-BR" dirty="0"/>
              <a:t> CRP: normal</a:t>
            </a:r>
          </a:p>
          <a:p>
            <a:pPr lvl="1"/>
            <a:r>
              <a:rPr lang="pt-BR" b="1" dirty="0" err="1">
                <a:solidFill>
                  <a:srgbClr val="FF0000"/>
                </a:solidFill>
              </a:rPr>
              <a:t>Tuberculin</a:t>
            </a:r>
            <a:r>
              <a:rPr lang="pt-BR" b="1" dirty="0">
                <a:solidFill>
                  <a:srgbClr val="FF0000"/>
                </a:solidFill>
              </a:rPr>
              <a:t> Test (PPD): 19 mm</a:t>
            </a:r>
          </a:p>
          <a:p>
            <a:pPr lvl="1"/>
            <a:r>
              <a:rPr lang="pt-BR" dirty="0" err="1"/>
              <a:t>Chest</a:t>
            </a:r>
            <a:r>
              <a:rPr lang="pt-BR" dirty="0"/>
              <a:t> X-</a:t>
            </a:r>
            <a:r>
              <a:rPr lang="pt-BR" dirty="0" err="1"/>
              <a:t>ray</a:t>
            </a:r>
            <a:r>
              <a:rPr lang="pt-BR" dirty="0"/>
              <a:t>: normal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2F29844-17E8-4A38-BF91-6C76E93B49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9189" y="753228"/>
            <a:ext cx="1071615" cy="108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856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AEF92F-9F46-4012-AD8E-FE9F03D4B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Follow-up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B7C8B19-81A0-4CF9-BD48-69A55DE9E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Aflibercept</a:t>
            </a:r>
            <a:r>
              <a:rPr lang="pt-BR" dirty="0"/>
              <a:t> </a:t>
            </a:r>
            <a:r>
              <a:rPr lang="pt-BR" dirty="0" err="1"/>
              <a:t>intravitreal</a:t>
            </a:r>
            <a:r>
              <a:rPr lang="pt-BR" dirty="0"/>
              <a:t> </a:t>
            </a:r>
            <a:r>
              <a:rPr lang="pt-BR" dirty="0" err="1"/>
              <a:t>injection</a:t>
            </a:r>
            <a:r>
              <a:rPr lang="pt-BR" dirty="0"/>
              <a:t> in OD</a:t>
            </a:r>
          </a:p>
          <a:p>
            <a:r>
              <a:rPr lang="pt-BR" dirty="0" err="1"/>
              <a:t>Treatment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latent</a:t>
            </a:r>
            <a:r>
              <a:rPr lang="pt-BR" dirty="0"/>
              <a:t> </a:t>
            </a:r>
            <a:r>
              <a:rPr lang="pt-BR" dirty="0" err="1"/>
              <a:t>tuberculosis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8AF2B62-E1A2-4110-9C2D-FA0C356AD41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9189" y="753228"/>
            <a:ext cx="1071615" cy="108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841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FCB2DA-BD86-40EC-AD45-86D352557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Follow-up</a:t>
            </a:r>
          </a:p>
        </p:txBody>
      </p:sp>
      <p:pic>
        <p:nvPicPr>
          <p:cNvPr id="5" name="Imagem 4" descr="Uma imagem contendo minhoca, animal, invertebrado, gato&#10;&#10;Descrição gerada automaticamente">
            <a:extLst>
              <a:ext uri="{FF2B5EF4-FFF2-40B4-BE49-F238E27FC236}">
                <a16:creationId xmlns:a16="http://schemas.microsoft.com/office/drawing/2014/main" id="{36089E69-FCDF-4E6D-B887-354ECB1199A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7451" y="2105414"/>
            <a:ext cx="6379597" cy="1871181"/>
          </a:xfrm>
          <a:prstGeom prst="rect">
            <a:avLst/>
          </a:prstGeom>
        </p:spPr>
      </p:pic>
      <p:pic>
        <p:nvPicPr>
          <p:cNvPr id="7" name="Imagem 6" descr="Uma imagem contendo animal, interior, invertebrado, minhoca&#10;&#10;Descrição gerada automaticamente">
            <a:extLst>
              <a:ext uri="{FF2B5EF4-FFF2-40B4-BE49-F238E27FC236}">
                <a16:creationId xmlns:a16="http://schemas.microsoft.com/office/drawing/2014/main" id="{D432D435-BEEE-4A73-9036-F1E6885731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7451" y="4247843"/>
            <a:ext cx="6379597" cy="1871181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3E3BAA0-C263-4439-80CD-E6887F8343F3}"/>
              </a:ext>
            </a:extLst>
          </p:cNvPr>
          <p:cNvSpPr txBox="1"/>
          <p:nvPr/>
        </p:nvSpPr>
        <p:spPr>
          <a:xfrm>
            <a:off x="9081746" y="3452035"/>
            <a:ext cx="2748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After</a:t>
            </a:r>
            <a:r>
              <a:rPr lang="pt-BR" dirty="0"/>
              <a:t> </a:t>
            </a:r>
            <a:r>
              <a:rPr lang="pt-BR" dirty="0" err="1"/>
              <a:t>three</a:t>
            </a:r>
            <a:r>
              <a:rPr lang="pt-BR" dirty="0"/>
              <a:t> </a:t>
            </a:r>
            <a:r>
              <a:rPr lang="pt-BR" dirty="0" err="1"/>
              <a:t>Aflibercept</a:t>
            </a:r>
            <a:r>
              <a:rPr lang="pt-BR" dirty="0"/>
              <a:t> </a:t>
            </a:r>
            <a:r>
              <a:rPr lang="pt-BR" dirty="0" err="1"/>
              <a:t>intravitreal</a:t>
            </a:r>
            <a:r>
              <a:rPr lang="pt-BR" dirty="0"/>
              <a:t> </a:t>
            </a:r>
            <a:r>
              <a:rPr lang="pt-BR" dirty="0" err="1"/>
              <a:t>injections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C052435-B53E-4608-909A-68640028620A}"/>
              </a:ext>
            </a:extLst>
          </p:cNvPr>
          <p:cNvSpPr txBox="1"/>
          <p:nvPr/>
        </p:nvSpPr>
        <p:spPr>
          <a:xfrm>
            <a:off x="9756250" y="4339822"/>
            <a:ext cx="139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AV: 20/80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D4F2F58-05B5-4D2F-8CC2-3A74442BB1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9189" y="753228"/>
            <a:ext cx="1071615" cy="108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622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balão, aeronave&#10;&#10;Descrição gerada automaticamente">
            <a:extLst>
              <a:ext uri="{FF2B5EF4-FFF2-40B4-BE49-F238E27FC236}">
                <a16:creationId xmlns:a16="http://schemas.microsoft.com/office/drawing/2014/main" id="{5E7274FB-1EDE-4D91-9793-73E23874CB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371" y="1296259"/>
            <a:ext cx="4547782" cy="448745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82C6F26-4AD3-4EFA-9B5E-65ADC66D87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9189" y="753228"/>
            <a:ext cx="1071615" cy="1086064"/>
          </a:xfrm>
          <a:prstGeom prst="rect">
            <a:avLst/>
          </a:prstGeom>
        </p:spPr>
      </p:pic>
      <p:pic>
        <p:nvPicPr>
          <p:cNvPr id="7" name="Imagem 6" descr="Uma imagem contendo laranja, interior&#10;&#10;Descrição gerada automaticamente">
            <a:extLst>
              <a:ext uri="{FF2B5EF4-FFF2-40B4-BE49-F238E27FC236}">
                <a16:creationId xmlns:a16="http://schemas.microsoft.com/office/drawing/2014/main" id="{728F8BA2-4E85-44DF-9313-4A2FE0E337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9280" y="1296260"/>
            <a:ext cx="4547782" cy="448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28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interior, sentado&#10;&#10;Descrição gerada automaticamente">
            <a:extLst>
              <a:ext uri="{FF2B5EF4-FFF2-40B4-BE49-F238E27FC236}">
                <a16:creationId xmlns:a16="http://schemas.microsoft.com/office/drawing/2014/main" id="{DCC179DA-ED0D-4BC2-9455-23FFF7AE52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196" y="2216237"/>
            <a:ext cx="3941305" cy="3941305"/>
          </a:xfrm>
          <a:prstGeom prst="rect">
            <a:avLst/>
          </a:prstGeom>
        </p:spPr>
      </p:pic>
      <p:pic>
        <p:nvPicPr>
          <p:cNvPr id="5" name="Imagem 4" descr="Uma imagem contendo sentado&#10;&#10;Descrição gerada automaticamente">
            <a:extLst>
              <a:ext uri="{FF2B5EF4-FFF2-40B4-BE49-F238E27FC236}">
                <a16:creationId xmlns:a16="http://schemas.microsoft.com/office/drawing/2014/main" id="{EEBC8592-714D-464F-B9BE-20B09BD731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2501" y="2216238"/>
            <a:ext cx="3981999" cy="398199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A03256F8-AAA4-4852-9E16-E1B0C7868C49}"/>
              </a:ext>
            </a:extLst>
          </p:cNvPr>
          <p:cNvSpPr/>
          <p:nvPr/>
        </p:nvSpPr>
        <p:spPr>
          <a:xfrm>
            <a:off x="94341" y="2347158"/>
            <a:ext cx="1276848" cy="1113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1B79397-61F5-441C-A221-D51013A3FB3E}"/>
              </a:ext>
            </a:extLst>
          </p:cNvPr>
          <p:cNvSpPr/>
          <p:nvPr/>
        </p:nvSpPr>
        <p:spPr>
          <a:xfrm>
            <a:off x="4076340" y="2349611"/>
            <a:ext cx="1276848" cy="1113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4DA758C-3A31-4877-ADC4-D8F6C698988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9189" y="753228"/>
            <a:ext cx="1071615" cy="108606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8926194-1B41-4E46-A4C7-FC30CED0C08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0081" y="2347158"/>
            <a:ext cx="3855724" cy="3855724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EC7736E5-5E05-486B-BB92-FA73B5BE93BC}"/>
              </a:ext>
            </a:extLst>
          </p:cNvPr>
          <p:cNvSpPr/>
          <p:nvPr/>
        </p:nvSpPr>
        <p:spPr>
          <a:xfrm>
            <a:off x="7995697" y="2481001"/>
            <a:ext cx="1276848" cy="1113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1E0FBBD-A0C2-474E-A4A7-DBDC623AED50}"/>
              </a:ext>
            </a:extLst>
          </p:cNvPr>
          <p:cNvSpPr/>
          <p:nvPr/>
        </p:nvSpPr>
        <p:spPr>
          <a:xfrm>
            <a:off x="90284" y="6065909"/>
            <a:ext cx="1276848" cy="1113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22D81D54-7A07-401B-8AFD-AF6F6056A0A4}"/>
              </a:ext>
            </a:extLst>
          </p:cNvPr>
          <p:cNvSpPr/>
          <p:nvPr/>
        </p:nvSpPr>
        <p:spPr>
          <a:xfrm>
            <a:off x="3971920" y="6101884"/>
            <a:ext cx="1276848" cy="1113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5835D405-7600-49EB-B085-AD2435563F68}"/>
              </a:ext>
            </a:extLst>
          </p:cNvPr>
          <p:cNvSpPr/>
          <p:nvPr/>
        </p:nvSpPr>
        <p:spPr>
          <a:xfrm>
            <a:off x="8134500" y="6094126"/>
            <a:ext cx="1276848" cy="1113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5522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interior, foto&#10;&#10;Descrição gerada automaticamente">
            <a:extLst>
              <a:ext uri="{FF2B5EF4-FFF2-40B4-BE49-F238E27FC236}">
                <a16:creationId xmlns:a16="http://schemas.microsoft.com/office/drawing/2014/main" id="{8A17E40E-E1B0-4C14-A239-3D417829B0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3045" y="0"/>
            <a:ext cx="6858000" cy="68580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26E77C3-611E-4603-BA87-0C94B8A86D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9189" y="753228"/>
            <a:ext cx="1071615" cy="108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934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animal, sentado&#10;&#10;Descrição gerada automaticamente">
            <a:extLst>
              <a:ext uri="{FF2B5EF4-FFF2-40B4-BE49-F238E27FC236}">
                <a16:creationId xmlns:a16="http://schemas.microsoft.com/office/drawing/2014/main" id="{4516D00D-5DA0-4670-B34F-A1AF817D36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11" y="206392"/>
            <a:ext cx="2967611" cy="316081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AEA4C4B-6848-4983-8B06-9020BC18F0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9189" y="753228"/>
            <a:ext cx="1071615" cy="1086064"/>
          </a:xfrm>
          <a:prstGeom prst="rect">
            <a:avLst/>
          </a:prstGeom>
        </p:spPr>
      </p:pic>
      <p:pic>
        <p:nvPicPr>
          <p:cNvPr id="4" name="Imagem 3" descr="Uma imagem contendo animal, foto&#10;&#10;Descrição gerada automaticamente">
            <a:extLst>
              <a:ext uri="{FF2B5EF4-FFF2-40B4-BE49-F238E27FC236}">
                <a16:creationId xmlns:a16="http://schemas.microsoft.com/office/drawing/2014/main" id="{8AFF1400-02BD-4949-832D-C3DCF7C90E7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2945" y="268788"/>
            <a:ext cx="2850447" cy="3036022"/>
          </a:xfrm>
          <a:prstGeom prst="rect">
            <a:avLst/>
          </a:prstGeom>
        </p:spPr>
      </p:pic>
      <p:pic>
        <p:nvPicPr>
          <p:cNvPr id="7" name="Imagem 6" descr="Uma imagem contendo foto&#10;&#10;Descrição gerada automaticamente">
            <a:extLst>
              <a:ext uri="{FF2B5EF4-FFF2-40B4-BE49-F238E27FC236}">
                <a16:creationId xmlns:a16="http://schemas.microsoft.com/office/drawing/2014/main" id="{3FB36C07-9C3C-4EFC-8ABB-10E38F8C9A5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1134" y="3627457"/>
            <a:ext cx="3000344" cy="319567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12F3D9C-9449-4528-B818-111AC9E0863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3604" y="3627457"/>
            <a:ext cx="2967611" cy="3160815"/>
          </a:xfrm>
          <a:prstGeom prst="rect">
            <a:avLst/>
          </a:prstGeom>
        </p:spPr>
      </p:pic>
      <p:pic>
        <p:nvPicPr>
          <p:cNvPr id="9" name="Imagem 8" descr="Uma imagem contendo invertebrado, animal, foto&#10;&#10;Descrição gerada automaticamente">
            <a:extLst>
              <a:ext uri="{FF2B5EF4-FFF2-40B4-BE49-F238E27FC236}">
                <a16:creationId xmlns:a16="http://schemas.microsoft.com/office/drawing/2014/main" id="{10C2A065-0293-4DB8-94FC-0E1DCBAF26F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9115" y="292407"/>
            <a:ext cx="2904665" cy="309377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F083E9A0-CEBF-4819-B1C6-484349E53A89}"/>
              </a:ext>
            </a:extLst>
          </p:cNvPr>
          <p:cNvSpPr/>
          <p:nvPr/>
        </p:nvSpPr>
        <p:spPr>
          <a:xfrm>
            <a:off x="3852945" y="2994991"/>
            <a:ext cx="480516" cy="309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0C164D2D-14B4-49F4-A624-F042BA431F68}"/>
              </a:ext>
            </a:extLst>
          </p:cNvPr>
          <p:cNvSpPr/>
          <p:nvPr/>
        </p:nvSpPr>
        <p:spPr>
          <a:xfrm>
            <a:off x="469611" y="3076358"/>
            <a:ext cx="480516" cy="309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C577E84C-0A7F-4827-B016-24A827C48DF1}"/>
              </a:ext>
            </a:extLst>
          </p:cNvPr>
          <p:cNvSpPr/>
          <p:nvPr/>
        </p:nvSpPr>
        <p:spPr>
          <a:xfrm>
            <a:off x="7119115" y="3149900"/>
            <a:ext cx="480516" cy="309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C2DCC2B-8891-4B5C-B327-B6962EFB1B96}"/>
              </a:ext>
            </a:extLst>
          </p:cNvPr>
          <p:cNvSpPr/>
          <p:nvPr/>
        </p:nvSpPr>
        <p:spPr>
          <a:xfrm>
            <a:off x="2261134" y="6483471"/>
            <a:ext cx="480516" cy="309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C9B0843C-6E39-4CB8-89F6-9C62377DCEC5}"/>
              </a:ext>
            </a:extLst>
          </p:cNvPr>
          <p:cNvSpPr/>
          <p:nvPr/>
        </p:nvSpPr>
        <p:spPr>
          <a:xfrm>
            <a:off x="5860987" y="6478453"/>
            <a:ext cx="480516" cy="309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5847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interior, foto&#10;&#10;Descrição gerada automaticamente">
            <a:extLst>
              <a:ext uri="{FF2B5EF4-FFF2-40B4-BE49-F238E27FC236}">
                <a16:creationId xmlns:a16="http://schemas.microsoft.com/office/drawing/2014/main" id="{61201900-F422-4222-9958-4F5809EFD9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C49DA59-8456-403B-B65B-346C04EC24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9189" y="753228"/>
            <a:ext cx="1071615" cy="108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95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animal&#10;&#10;Descrição gerada automaticamente">
            <a:extLst>
              <a:ext uri="{FF2B5EF4-FFF2-40B4-BE49-F238E27FC236}">
                <a16:creationId xmlns:a16="http://schemas.microsoft.com/office/drawing/2014/main" id="{4E256A14-F78B-4981-ADBB-0BA5C4B4F3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620" y="212846"/>
            <a:ext cx="3054059" cy="325289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927385B-BF1F-415E-B70D-9D562C782D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9189" y="753228"/>
            <a:ext cx="1071615" cy="108606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2237407-19C4-4E4A-8355-8E6140967E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1266" y="287389"/>
            <a:ext cx="2914085" cy="310380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46927BB-3817-49E2-8445-D6E0E60EB8F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6281" y="292617"/>
            <a:ext cx="2914084" cy="3103803"/>
          </a:xfrm>
          <a:prstGeom prst="rect">
            <a:avLst/>
          </a:prstGeom>
        </p:spPr>
      </p:pic>
      <p:pic>
        <p:nvPicPr>
          <p:cNvPr id="7" name="Imagem 6" descr="Uma imagem contendo invertebrado, equinodermos, animal&#10;&#10;Descrição gerada automaticamente">
            <a:extLst>
              <a:ext uri="{FF2B5EF4-FFF2-40B4-BE49-F238E27FC236}">
                <a16:creationId xmlns:a16="http://schemas.microsoft.com/office/drawing/2014/main" id="{D19B55A5-65BC-4FB2-8A78-4FF145805AB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062" y="3657600"/>
            <a:ext cx="2914085" cy="3103804"/>
          </a:xfrm>
          <a:prstGeom prst="rect">
            <a:avLst/>
          </a:prstGeom>
        </p:spPr>
      </p:pic>
      <p:pic>
        <p:nvPicPr>
          <p:cNvPr id="8" name="Imagem 7" descr="Uma imagem contendo equinodermos, ouriço-do-mar&#10;&#10;Descrição gerada automaticamente">
            <a:extLst>
              <a:ext uri="{FF2B5EF4-FFF2-40B4-BE49-F238E27FC236}">
                <a16:creationId xmlns:a16="http://schemas.microsoft.com/office/drawing/2014/main" id="{E19309D2-B45D-4C6C-AE16-842D2A1BF1B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4012" y="3569545"/>
            <a:ext cx="3079429" cy="3279913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2E8458A9-29AD-4B0A-89FA-4AE64EAD7392}"/>
              </a:ext>
            </a:extLst>
          </p:cNvPr>
          <p:cNvSpPr/>
          <p:nvPr/>
        </p:nvSpPr>
        <p:spPr>
          <a:xfrm>
            <a:off x="484620" y="3165564"/>
            <a:ext cx="480516" cy="309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7E64BF0-C916-43AC-B805-6ACB532582C5}"/>
              </a:ext>
            </a:extLst>
          </p:cNvPr>
          <p:cNvSpPr/>
          <p:nvPr/>
        </p:nvSpPr>
        <p:spPr>
          <a:xfrm>
            <a:off x="3973384" y="3081374"/>
            <a:ext cx="480516" cy="309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50F0BE9-8037-4614-BABC-B3F6BC1258DD}"/>
              </a:ext>
            </a:extLst>
          </p:cNvPr>
          <p:cNvSpPr/>
          <p:nvPr/>
        </p:nvSpPr>
        <p:spPr>
          <a:xfrm>
            <a:off x="7167508" y="3119181"/>
            <a:ext cx="480516" cy="309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0F7A1CEB-2FE1-48EE-B450-07903342975D}"/>
              </a:ext>
            </a:extLst>
          </p:cNvPr>
          <p:cNvSpPr/>
          <p:nvPr/>
        </p:nvSpPr>
        <p:spPr>
          <a:xfrm>
            <a:off x="1899289" y="6463132"/>
            <a:ext cx="480516" cy="309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9441DB7A-A39F-4A0F-9E38-B51D14A2F5FB}"/>
              </a:ext>
            </a:extLst>
          </p:cNvPr>
          <p:cNvSpPr/>
          <p:nvPr/>
        </p:nvSpPr>
        <p:spPr>
          <a:xfrm>
            <a:off x="5418308" y="6524681"/>
            <a:ext cx="480516" cy="309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6042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monitor&#10;&#10;Descrição gerada automaticamente">
            <a:extLst>
              <a:ext uri="{FF2B5EF4-FFF2-40B4-BE49-F238E27FC236}">
                <a16:creationId xmlns:a16="http://schemas.microsoft.com/office/drawing/2014/main" id="{EA57F9A6-EE08-4A73-83A9-0F235163C4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89043"/>
            <a:ext cx="2968487" cy="2488759"/>
          </a:xfrm>
          <a:prstGeom prst="rect">
            <a:avLst/>
          </a:prstGeom>
        </p:spPr>
      </p:pic>
      <p:pic>
        <p:nvPicPr>
          <p:cNvPr id="4" name="Imagem 3" descr="Uma imagem contendo monitor&#10;&#10;Descrição gerada automaticamente">
            <a:extLst>
              <a:ext uri="{FF2B5EF4-FFF2-40B4-BE49-F238E27FC236}">
                <a16:creationId xmlns:a16="http://schemas.microsoft.com/office/drawing/2014/main" id="{F87B15F6-41D7-4C73-88F7-8FA7CC30E4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8972" y="190696"/>
            <a:ext cx="5734020" cy="1995912"/>
          </a:xfrm>
          <a:prstGeom prst="rect">
            <a:avLst/>
          </a:prstGeom>
        </p:spPr>
      </p:pic>
      <p:pic>
        <p:nvPicPr>
          <p:cNvPr id="6" name="Imagem 5" descr="Uma imagem contendo monitor, interior&#10;&#10;Descrição gerada automaticamente">
            <a:extLst>
              <a:ext uri="{FF2B5EF4-FFF2-40B4-BE49-F238E27FC236}">
                <a16:creationId xmlns:a16="http://schemas.microsoft.com/office/drawing/2014/main" id="{ECBBC619-BEB3-4217-AE53-DD67010A2B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118972" y="2317143"/>
            <a:ext cx="5734020" cy="2117698"/>
          </a:xfrm>
          <a:prstGeom prst="rect">
            <a:avLst/>
          </a:prstGeom>
        </p:spPr>
      </p:pic>
      <p:pic>
        <p:nvPicPr>
          <p:cNvPr id="7" name="Imagem 6" descr="Uma imagem contendo música&#10;&#10;Descrição gerada automaticamente">
            <a:extLst>
              <a:ext uri="{FF2B5EF4-FFF2-40B4-BE49-F238E27FC236}">
                <a16:creationId xmlns:a16="http://schemas.microsoft.com/office/drawing/2014/main" id="{E1DAEBB8-1D23-414B-A673-9283A1D8E2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8973" y="4562494"/>
            <a:ext cx="5734020" cy="211769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68BB899-AF0A-43A5-AC6C-10217FF7056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9189" y="753228"/>
            <a:ext cx="1071615" cy="108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685744"/>
      </p:ext>
    </p:extLst>
  </p:cSld>
  <p:clrMapOvr>
    <a:masterClrMapping/>
  </p:clrMapOvr>
</p:sld>
</file>

<file path=ppt/theme/theme1.xml><?xml version="1.0" encoding="utf-8"?>
<a:theme xmlns:a="http://schemas.openxmlformats.org/drawingml/2006/main" name="Berlim">
  <a:themeElements>
    <a:clrScheme name="Berlim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m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m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Berlim</Template>
  <TotalTime>285</TotalTime>
  <Words>294</Words>
  <Application>Microsoft Office PowerPoint</Application>
  <PresentationFormat>Widescreen</PresentationFormat>
  <Paragraphs>69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0" baseType="lpstr">
      <vt:lpstr>Arial</vt:lpstr>
      <vt:lpstr>Trebuchet MS</vt:lpstr>
      <vt:lpstr>Berlim</vt:lpstr>
      <vt:lpstr>RETINA START Clinical Case CHOROIDAL NEOVASCULARIZATION DUE TO MULTIFOCAL CHOROIDITIS AND PRESUMED TUBERCULOSIS</vt:lpstr>
      <vt:lpstr>ANAMNESIS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Diagnostic Hypothesis</vt:lpstr>
      <vt:lpstr>Follow-up</vt:lpstr>
      <vt:lpstr>Follow-up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Follow-up</vt:lpstr>
      <vt:lpstr>Follow-up</vt:lpstr>
      <vt:lpstr>Follow-up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CASO CLÍNICO</dc:title>
  <dc:creator>Bruno Maurício Rodrigues de Oliveira</dc:creator>
  <cp:lastModifiedBy>Bruno Maurício Rodrigues de Oliveira</cp:lastModifiedBy>
  <cp:revision>35</cp:revision>
  <dcterms:created xsi:type="dcterms:W3CDTF">2019-07-10T22:28:55Z</dcterms:created>
  <dcterms:modified xsi:type="dcterms:W3CDTF">2019-12-01T22:01:46Z</dcterms:modified>
</cp:coreProperties>
</file>