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87" r:id="rId3"/>
    <p:sldId id="273" r:id="rId4"/>
    <p:sldId id="274" r:id="rId5"/>
    <p:sldId id="276" r:id="rId6"/>
    <p:sldId id="277" r:id="rId7"/>
    <p:sldId id="286" r:id="rId8"/>
    <p:sldId id="284" r:id="rId9"/>
    <p:sldId id="285" r:id="rId10"/>
    <p:sldId id="278" r:id="rId11"/>
    <p:sldId id="283" r:id="rId12"/>
    <p:sldId id="288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505" autoAdjust="0"/>
  </p:normalViewPr>
  <p:slideViewPr>
    <p:cSldViewPr>
      <p:cViewPr varScale="1">
        <p:scale>
          <a:sx n="60" d="100"/>
          <a:sy n="60" d="100"/>
        </p:scale>
        <p:origin x="1116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2B863-5139-4322-85B4-C97E14431EB9}" type="datetimeFigureOut">
              <a:rPr lang="pt-BR" smtClean="0"/>
              <a:pPr/>
              <a:t>02/12/2019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DD6F7-D7CD-43AE-8539-40EE566730C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DD6F7-D7CD-43AE-8539-40EE566730CB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8781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 relato mostra um caso típico de OC, com análise multimodal bem ilustrativa das alterações encontradas neste tipo incomum de tumor. Mesmo apresentando benignidade, o OC pode evoluir com formação de NVC, cursando com redução da acuidade visual. Deve-se ter atenção para esta complicação, pois o tratamento com injeções de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anti-VEGF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pode garantir uma acuidade visual final satisfatória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DD6F7-D7CD-43AE-8539-40EE566730CB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7540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Indirect fundus ophthalmoscopy revealed a subretinal whitish lesion in macular arear, with subretinal hemorrhage in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papilomacular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bundle in RE. </a:t>
            </a: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DD6F7-D7CD-43AE-8539-40EE566730CB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3364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FAF </a:t>
            </a:r>
            <a:r>
              <a:rPr lang="pt-BR" dirty="0" err="1"/>
              <a:t>with</a:t>
            </a:r>
            <a:r>
              <a:rPr lang="pt-BR" dirty="0"/>
              <a:t> </a:t>
            </a:r>
            <a:r>
              <a:rPr lang="pt-BR" dirty="0" err="1"/>
              <a:t>hipo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hyperautofluorescence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DD6F7-D7CD-43AE-8539-40EE566730CB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0619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ultrasonography of RE showed a lesion with increased reflectivity and echogenicity, suggesting calcium deposition.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DD6F7-D7CD-43AE-8539-40EE566730CB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0239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OCT revealed choroid with sponge bone like appearance, choroidal excavation, outer retina tubulation and subretinal elevation, suggesting choroidal neovascular membrane, confirmed by OCT angiography (OCT-A). The diagnosis of choroidal osteoma was made and the patient followed up. There were signs of subretinal fluid during the attendance, with indication of intravitreal treatment with anti-VEGF (bevacizumab). After one injection, the patient remained stable after three months of follow-up. The last OCT showed absent subretinal fluid.</a:t>
            </a: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Conclusion:  choroidal osteoma is a benign tumor, with typical findings on complementary exams and that may evolve with choroidal neovascularization, causing reduced visual acuity. Attention should be paid to this complication because anti-VEGF treatment can ensure satisfactory visual acuity.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DD6F7-D7CD-43AE-8539-40EE566730CB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9964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diagnosis of choroidal osteoma was made and the patient followed up. There were signs of subretinal fluid during the attendance, with indication of intravitreal treatment with anti-VEGF (bevacizumab). After one injection, the patient remained stable after three months of follow-up. The last OCT showed absent subretinal fluid.</a:t>
            </a: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DD6F7-D7CD-43AE-8539-40EE566730CB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8732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were signs of subretinal fluid during the attendance, with indication of intravitreal treatment with anti-VEGF (bevacizumab). After one injection, the patient remained stable after three months of follow-up. The last OCT showed absent subretinal fluid.</a:t>
            </a: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DD6F7-D7CD-43AE-8539-40EE566730CB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3875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were signs of subretinal fluid during the attendance, with indication of intravitreal treatment with anti-VEGF (bevacizumab). After one injection, the patient remained stable after three months of follow-up. The last OCT showed absent subretinal fluid.</a:t>
            </a: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DD6F7-D7CD-43AE-8539-40EE566730CB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0483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one injection, the patient remained stable after three months of follow-up. The last OCT showed absent subretinal fluid.</a:t>
            </a: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DD6F7-D7CD-43AE-8539-40EE566730CB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6165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D7ADC-9C72-42C1-B99D-838D6ACC9645}" type="datetimeFigureOut">
              <a:rPr lang="pt-BR" smtClean="0"/>
              <a:pPr/>
              <a:t>02/12/2019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94D1-7EDB-49E3-887B-3DCE77C2E5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D7ADC-9C72-42C1-B99D-838D6ACC9645}" type="datetimeFigureOut">
              <a:rPr lang="pt-BR" smtClean="0"/>
              <a:pPr/>
              <a:t>02/12/2019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94D1-7EDB-49E3-887B-3DCE77C2E5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D7ADC-9C72-42C1-B99D-838D6ACC9645}" type="datetimeFigureOut">
              <a:rPr lang="pt-BR" smtClean="0"/>
              <a:pPr/>
              <a:t>02/12/2019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94D1-7EDB-49E3-887B-3DCE77C2E5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D7ADC-9C72-42C1-B99D-838D6ACC9645}" type="datetimeFigureOut">
              <a:rPr lang="pt-BR" smtClean="0"/>
              <a:pPr/>
              <a:t>02/12/2019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94D1-7EDB-49E3-887B-3DCE77C2E5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D7ADC-9C72-42C1-B99D-838D6ACC9645}" type="datetimeFigureOut">
              <a:rPr lang="pt-BR" smtClean="0"/>
              <a:pPr/>
              <a:t>02/12/2019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94D1-7EDB-49E3-887B-3DCE77C2E5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D7ADC-9C72-42C1-B99D-838D6ACC9645}" type="datetimeFigureOut">
              <a:rPr lang="pt-BR" smtClean="0"/>
              <a:pPr/>
              <a:t>02/12/2019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94D1-7EDB-49E3-887B-3DCE77C2E5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D7ADC-9C72-42C1-B99D-838D6ACC9645}" type="datetimeFigureOut">
              <a:rPr lang="pt-BR" smtClean="0"/>
              <a:pPr/>
              <a:t>02/12/2019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94D1-7EDB-49E3-887B-3DCE77C2E5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D7ADC-9C72-42C1-B99D-838D6ACC9645}" type="datetimeFigureOut">
              <a:rPr lang="pt-BR" smtClean="0"/>
              <a:pPr/>
              <a:t>02/12/2019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94D1-7EDB-49E3-887B-3DCE77C2E5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D7ADC-9C72-42C1-B99D-838D6ACC9645}" type="datetimeFigureOut">
              <a:rPr lang="pt-BR" smtClean="0"/>
              <a:pPr/>
              <a:t>02/12/2019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94D1-7EDB-49E3-887B-3DCE77C2E5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D7ADC-9C72-42C1-B99D-838D6ACC9645}" type="datetimeFigureOut">
              <a:rPr lang="pt-BR" smtClean="0"/>
              <a:pPr/>
              <a:t>02/12/2019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94D1-7EDB-49E3-887B-3DCE77C2E5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D7ADC-9C72-42C1-B99D-838D6ACC9645}" type="datetimeFigureOut">
              <a:rPr lang="pt-BR" smtClean="0"/>
              <a:pPr/>
              <a:t>02/12/2019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94D1-7EDB-49E3-887B-3DCE77C2E5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D7ADC-9C72-42C1-B99D-838D6ACC9645}" type="datetimeFigureOut">
              <a:rPr lang="pt-BR" smtClean="0"/>
              <a:pPr/>
              <a:t>02/12/2019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894D1-7EDB-49E3-887B-3DCE77C2E5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2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7660" y="6733"/>
            <a:ext cx="5334340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1344" y="2564904"/>
            <a:ext cx="5760640" cy="1872208"/>
          </a:xfrm>
        </p:spPr>
        <p:txBody>
          <a:bodyPr>
            <a:normAutofit/>
          </a:bodyPr>
          <a:lstStyle/>
          <a:p>
            <a:r>
              <a:rPr lang="en-US" sz="5400" b="1" u="sng" dirty="0"/>
              <a:t>CLINICAL CASE</a:t>
            </a:r>
            <a:endParaRPr lang="pt-BR" sz="5400" b="1" u="sng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5307941"/>
            <a:ext cx="10416480" cy="1217403"/>
          </a:xfrm>
        </p:spPr>
        <p:txBody>
          <a:bodyPr>
            <a:normAutofit fontScale="92500" lnSpcReduction="10000"/>
          </a:bodyPr>
          <a:lstStyle/>
          <a:p>
            <a:r>
              <a:rPr lang="pt-BR" sz="2400" dirty="0">
                <a:solidFill>
                  <a:schemeClr val="tx1"/>
                </a:solidFill>
              </a:rPr>
              <a:t>Ana Paula da Silva Maganhoto</a:t>
            </a:r>
            <a:endParaRPr lang="pt-BR" sz="2400" baseline="300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Ophthalmologist from Sadalla Amin Ghanem Eye Hospital – Joinville/SC – Brazil</a:t>
            </a:r>
          </a:p>
          <a:p>
            <a:r>
              <a:rPr lang="en-US" sz="2400">
                <a:solidFill>
                  <a:schemeClr val="tx1"/>
                </a:solidFill>
              </a:rPr>
              <a:t>anamaganhoto@Hotmail.com</a:t>
            </a:r>
            <a:endParaRPr lang="pt-BR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5A4538BC-55CE-4581-BF8A-C94111B8CB1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941966" y="3595743"/>
            <a:ext cx="4038600" cy="2918881"/>
          </a:xfrm>
          <a:prstGeom prst="rect">
            <a:avLst/>
          </a:prstGeom>
        </p:spPr>
      </p:pic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EE5680B6-01AC-4B72-9E23-8841FEC8AEB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370" y="476672"/>
            <a:ext cx="4692878" cy="2808312"/>
          </a:xfrm>
          <a:prstGeom prst="rect">
            <a:avLst/>
          </a:prstGeom>
        </p:spPr>
      </p:pic>
      <p:sp>
        <p:nvSpPr>
          <p:cNvPr id="8" name="Seta: Pentágono 7">
            <a:extLst>
              <a:ext uri="{FF2B5EF4-FFF2-40B4-BE49-F238E27FC236}">
                <a16:creationId xmlns:a16="http://schemas.microsoft.com/office/drawing/2014/main" id="{62D532BF-6F31-4DE5-801A-D8839027BAC0}"/>
              </a:ext>
            </a:extLst>
          </p:cNvPr>
          <p:cNvSpPr/>
          <p:nvPr/>
        </p:nvSpPr>
        <p:spPr>
          <a:xfrm>
            <a:off x="1703512" y="2271415"/>
            <a:ext cx="2730098" cy="985386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err="1"/>
              <a:t>Intravitreal</a:t>
            </a:r>
            <a:r>
              <a:rPr lang="pt-BR" dirty="0"/>
              <a:t> </a:t>
            </a:r>
            <a:r>
              <a:rPr lang="pt-BR" dirty="0" err="1"/>
              <a:t>treatment</a:t>
            </a:r>
            <a:r>
              <a:rPr lang="pt-BR" dirty="0"/>
              <a:t> </a:t>
            </a:r>
            <a:r>
              <a:rPr lang="pt-BR" dirty="0" err="1"/>
              <a:t>with</a:t>
            </a:r>
            <a:r>
              <a:rPr lang="pt-BR" dirty="0"/>
              <a:t> </a:t>
            </a:r>
            <a:r>
              <a:rPr lang="pt-BR" dirty="0" err="1"/>
              <a:t>anti-VEGF</a:t>
            </a:r>
            <a:r>
              <a:rPr lang="pt-BR" dirty="0"/>
              <a:t> (</a:t>
            </a:r>
            <a:r>
              <a:rPr lang="pt-BR" dirty="0" err="1"/>
              <a:t>bevacizumab</a:t>
            </a:r>
            <a:r>
              <a:rPr lang="pt-BR" dirty="0"/>
              <a:t>)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4A707B62-E0FD-4213-9765-0B5A5FA84692}"/>
              </a:ext>
            </a:extLst>
          </p:cNvPr>
          <p:cNvSpPr/>
          <p:nvPr/>
        </p:nvSpPr>
        <p:spPr>
          <a:xfrm>
            <a:off x="5735960" y="1484784"/>
            <a:ext cx="720080" cy="576064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9" name="Imagem 4">
            <a:extLst>
              <a:ext uri="{FF2B5EF4-FFF2-40B4-BE49-F238E27FC236}">
                <a16:creationId xmlns:a16="http://schemas.microsoft.com/office/drawing/2014/main" id="{EDFE9033-F5B4-4B21-A02A-94B0E04B73B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0" y="6583362"/>
            <a:ext cx="1436336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207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F6592EFA-966E-4803-AD33-72704255A2D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076700" y="3625534"/>
            <a:ext cx="4038600" cy="2957828"/>
          </a:xfrm>
          <a:prstGeom prst="rect">
            <a:avLst/>
          </a:prstGeom>
        </p:spPr>
      </p:pic>
      <p:pic>
        <p:nvPicPr>
          <p:cNvPr id="12" name="Espaço Reservado para Conteúdo 11">
            <a:extLst>
              <a:ext uri="{FF2B5EF4-FFF2-40B4-BE49-F238E27FC236}">
                <a16:creationId xmlns:a16="http://schemas.microsoft.com/office/drawing/2014/main" id="{52D45E27-90E5-4463-8E81-B1EF710C90A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178" y="215106"/>
            <a:ext cx="5115644" cy="3410429"/>
          </a:xfrm>
        </p:spPr>
      </p:pic>
      <p:pic>
        <p:nvPicPr>
          <p:cNvPr id="7" name="Imagem 4">
            <a:extLst>
              <a:ext uri="{FF2B5EF4-FFF2-40B4-BE49-F238E27FC236}">
                <a16:creationId xmlns:a16="http://schemas.microsoft.com/office/drawing/2014/main" id="{3DEC881C-7416-4E22-993B-E27242BD5E6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0" y="6583362"/>
            <a:ext cx="1436336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6416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3E497E-75EE-421E-9D35-7660CA602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Take home messages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14FB85F-F8E0-40EB-90E3-A8EBE0233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Choroidal osteoma is a benign tumor, with typical findings on complementary exams.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Choroidal neovascularization may ensue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reduced visual acuity.</a:t>
            </a:r>
          </a:p>
          <a:p>
            <a:pPr algn="just"/>
            <a:endParaRPr lang="en-US" dirty="0"/>
          </a:p>
          <a:p>
            <a:pPr algn="just"/>
            <a:r>
              <a:rPr lang="en-US"/>
              <a:t>Physicians </a:t>
            </a:r>
            <a:r>
              <a:rPr lang="en-US" dirty="0"/>
              <a:t>should be aware of this complication because anti-VEGF treatment can provide maintenance of visual acuity.</a:t>
            </a:r>
            <a:endParaRPr lang="pt-BR" dirty="0"/>
          </a:p>
          <a:p>
            <a:pPr algn="just"/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F0A35D6-C3E9-4DBB-9333-C224FBE2962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6583362"/>
            <a:ext cx="1436336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5010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6AF568A-4781-4C30-B643-C6911F0EAB8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7660" y="12395"/>
            <a:ext cx="5334340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70EA8B2-7D43-4604-83B4-02C18D194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78" y="4797152"/>
            <a:ext cx="8657510" cy="17584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/>
              <a:t>Case Report: Choroidal osteoma with subretinal neovascular membrane - multimodal analysis 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6090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3E497E-75EE-421E-9D35-7660CA602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u="sng" dirty="0" err="1"/>
              <a:t>Clinical</a:t>
            </a:r>
            <a:r>
              <a:rPr lang="pt-BR" b="1" u="sng" dirty="0"/>
              <a:t> Case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14FB85F-F8E0-40EB-90E3-A8EBE0233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A 31-year-old healthy woman</a:t>
            </a:r>
            <a:r>
              <a:rPr lang="pt-BR" dirty="0"/>
              <a:t> </a:t>
            </a:r>
            <a:r>
              <a:rPr lang="en-US" dirty="0"/>
              <a:t>complaining of central scotoma in her right eye (RE) two day ago</a:t>
            </a:r>
            <a:r>
              <a:rPr lang="pt-BR" dirty="0"/>
              <a:t>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BCVA: </a:t>
            </a:r>
            <a:r>
              <a:rPr lang="pt-BR" dirty="0" err="1"/>
              <a:t>right</a:t>
            </a:r>
            <a:r>
              <a:rPr lang="pt-BR" dirty="0"/>
              <a:t> </a:t>
            </a:r>
            <a:r>
              <a:rPr lang="pt-BR" dirty="0" err="1"/>
              <a:t>eye</a:t>
            </a:r>
            <a:r>
              <a:rPr lang="pt-BR" dirty="0"/>
              <a:t>: 20/25 / </a:t>
            </a:r>
            <a:r>
              <a:rPr lang="pt-BR" dirty="0" err="1"/>
              <a:t>left</a:t>
            </a:r>
            <a:r>
              <a:rPr lang="pt-BR" dirty="0"/>
              <a:t> </a:t>
            </a:r>
            <a:r>
              <a:rPr lang="pt-BR" dirty="0" err="1"/>
              <a:t>eye</a:t>
            </a:r>
            <a:r>
              <a:rPr lang="pt-BR" dirty="0"/>
              <a:t>: 20/20</a:t>
            </a:r>
          </a:p>
          <a:p>
            <a:pPr algn="just"/>
            <a:r>
              <a:rPr lang="pt-BR" dirty="0" err="1"/>
              <a:t>Biomicroscopy</a:t>
            </a:r>
            <a:r>
              <a:rPr lang="pt-BR" dirty="0"/>
              <a:t>: normal.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21FFC6A6-EBAD-4F65-A849-2867EB61415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6583362"/>
            <a:ext cx="1436336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6920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>
            <a:extLst>
              <a:ext uri="{FF2B5EF4-FFF2-40B4-BE49-F238E27FC236}">
                <a16:creationId xmlns:a16="http://schemas.microsoft.com/office/drawing/2014/main" id="{21FFC6A6-EBAD-4F65-A849-2867EB61415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1524000" y="6707223"/>
            <a:ext cx="9144000" cy="17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4FE20A97-7C73-451D-A062-2E6313FEB2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6" y="995707"/>
            <a:ext cx="4824536" cy="4161486"/>
          </a:xfrm>
        </p:spPr>
      </p:pic>
      <p:pic>
        <p:nvPicPr>
          <p:cNvPr id="11" name="Espaço Reservado para Conteúdo 10">
            <a:extLst>
              <a:ext uri="{FF2B5EF4-FFF2-40B4-BE49-F238E27FC236}">
                <a16:creationId xmlns:a16="http://schemas.microsoft.com/office/drawing/2014/main" id="{C28EB44F-2001-422B-9709-42353B4C1D5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639354"/>
            <a:ext cx="4824536" cy="4805871"/>
          </a:xfrm>
        </p:spPr>
      </p:pic>
      <p:pic>
        <p:nvPicPr>
          <p:cNvPr id="13" name="Espaço Reservado para Conteúdo 10">
            <a:extLst>
              <a:ext uri="{FF2B5EF4-FFF2-40B4-BE49-F238E27FC236}">
                <a16:creationId xmlns:a16="http://schemas.microsoft.com/office/drawing/2014/main" id="{3C57E23B-446C-4685-8F18-4127B803089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4" y="-17426"/>
            <a:ext cx="6768752" cy="6742565"/>
          </a:xfrm>
          <a:prstGeom prst="rect">
            <a:avLst/>
          </a:prstGeom>
        </p:spPr>
      </p:pic>
      <p:pic>
        <p:nvPicPr>
          <p:cNvPr id="6" name="Imagem 4">
            <a:extLst>
              <a:ext uri="{FF2B5EF4-FFF2-40B4-BE49-F238E27FC236}">
                <a16:creationId xmlns:a16="http://schemas.microsoft.com/office/drawing/2014/main" id="{1BD5F393-B3A0-49F2-B0F6-F739058088E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6583362"/>
            <a:ext cx="1436336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310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23BD9384-5109-491C-A854-78518E5BC4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076" y="3212976"/>
            <a:ext cx="3511829" cy="3370386"/>
          </a:xfrm>
          <a:prstGeom prst="rect">
            <a:avLst/>
          </a:prstGeom>
        </p:spPr>
      </p:pic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B5077659-DCC1-40DB-B717-05AF7FFE3C0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564" y="0"/>
            <a:ext cx="3464076" cy="3343620"/>
          </a:xfr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AA53398-3622-4530-A334-CB062B1E8EC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1524000" y="6707223"/>
            <a:ext cx="9144000" cy="17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Espaço Reservado para Conteúdo 10">
            <a:extLst>
              <a:ext uri="{FF2B5EF4-FFF2-40B4-BE49-F238E27FC236}">
                <a16:creationId xmlns:a16="http://schemas.microsoft.com/office/drawing/2014/main" id="{95EBEA9F-8AE7-47FD-9B1A-114BA90C3A9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-99392"/>
            <a:ext cx="3456384" cy="3443012"/>
          </a:xfrm>
          <a:prstGeom prst="rect">
            <a:avLst/>
          </a:prstGeom>
        </p:spPr>
      </p:pic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C148F87B-5126-4CD8-B06B-D7F8C4DC556B}"/>
              </a:ext>
            </a:extLst>
          </p:cNvPr>
          <p:cNvSpPr/>
          <p:nvPr/>
        </p:nvSpPr>
        <p:spPr>
          <a:xfrm>
            <a:off x="6312025" y="3933056"/>
            <a:ext cx="3696941" cy="216024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dirty="0" err="1"/>
              <a:t>Choroidal</a:t>
            </a:r>
            <a:r>
              <a:rPr lang="pt-BR" sz="5400" dirty="0"/>
              <a:t> </a:t>
            </a:r>
            <a:r>
              <a:rPr lang="pt-BR" sz="5400" dirty="0" err="1"/>
              <a:t>Osteoma</a:t>
            </a:r>
            <a:endParaRPr lang="pt-BR" sz="5400" dirty="0"/>
          </a:p>
        </p:txBody>
      </p:sp>
      <p:pic>
        <p:nvPicPr>
          <p:cNvPr id="8" name="Imagem 4">
            <a:extLst>
              <a:ext uri="{FF2B5EF4-FFF2-40B4-BE49-F238E27FC236}">
                <a16:creationId xmlns:a16="http://schemas.microsoft.com/office/drawing/2014/main" id="{27219C03-4B78-4EC9-A717-A8878B368FC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0" y="6583362"/>
            <a:ext cx="1436336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865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AA53398-3622-4530-A334-CB062B1E8EC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1524000" y="6707223"/>
            <a:ext cx="9144000" cy="17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40603746-AAC2-45F1-889C-9F927A5F51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541" y="1796008"/>
            <a:ext cx="4210050" cy="3505200"/>
          </a:xfrm>
          <a:prstGeom prst="rect">
            <a:avLst/>
          </a:prstGeom>
        </p:spPr>
      </p:pic>
      <p:pic>
        <p:nvPicPr>
          <p:cNvPr id="10" name="Espaço Reservado para Conteúdo 9">
            <a:extLst>
              <a:ext uri="{FF2B5EF4-FFF2-40B4-BE49-F238E27FC236}">
                <a16:creationId xmlns:a16="http://schemas.microsoft.com/office/drawing/2014/main" id="{A3AD8690-9654-4430-8459-C06A7FEBAE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2132857"/>
            <a:ext cx="4038600" cy="2833969"/>
          </a:xfrm>
        </p:spPr>
      </p:pic>
      <p:pic>
        <p:nvPicPr>
          <p:cNvPr id="6" name="Imagem 4">
            <a:extLst>
              <a:ext uri="{FF2B5EF4-FFF2-40B4-BE49-F238E27FC236}">
                <a16:creationId xmlns:a16="http://schemas.microsoft.com/office/drawing/2014/main" id="{D61F9BC3-99CE-48CB-A29F-76ED3C9D67D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6583362"/>
            <a:ext cx="1436336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6641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10240599-8773-4D62-AA27-514A8A9152D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04" y="101578"/>
            <a:ext cx="5547692" cy="3183406"/>
          </a:xfrm>
        </p:spPr>
      </p:pic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EC7CB61B-FEC1-457C-9D03-662A011310C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6" y="3428550"/>
            <a:ext cx="5619700" cy="326455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DE03609-C752-4361-B57C-C0882EB0FAE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1524000" y="6707223"/>
            <a:ext cx="9144000" cy="17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79F63DD7-FB7E-4699-91C7-231B9246C3C5}"/>
              </a:ext>
            </a:extLst>
          </p:cNvPr>
          <p:cNvCxnSpPr/>
          <p:nvPr/>
        </p:nvCxnSpPr>
        <p:spPr>
          <a:xfrm flipV="1">
            <a:off x="3143672" y="1412776"/>
            <a:ext cx="1368152" cy="79208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D6FB854E-0FF4-4063-A27F-6C241ADDA2CA}"/>
              </a:ext>
            </a:extLst>
          </p:cNvPr>
          <p:cNvCxnSpPr/>
          <p:nvPr/>
        </p:nvCxnSpPr>
        <p:spPr>
          <a:xfrm flipV="1">
            <a:off x="3143672" y="5231059"/>
            <a:ext cx="1368152" cy="79208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4DA971A9-63B6-4BA7-B273-92FEA512655D}"/>
              </a:ext>
            </a:extLst>
          </p:cNvPr>
          <p:cNvCxnSpPr/>
          <p:nvPr/>
        </p:nvCxnSpPr>
        <p:spPr>
          <a:xfrm flipH="1">
            <a:off x="6480756" y="501535"/>
            <a:ext cx="864096" cy="86409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0D91ED8A-8360-4755-9346-12C89297F76C}"/>
              </a:ext>
            </a:extLst>
          </p:cNvPr>
          <p:cNvCxnSpPr/>
          <p:nvPr/>
        </p:nvCxnSpPr>
        <p:spPr>
          <a:xfrm flipH="1" flipV="1">
            <a:off x="7680176" y="5445224"/>
            <a:ext cx="1008112" cy="8640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ipse 15">
            <a:extLst>
              <a:ext uri="{FF2B5EF4-FFF2-40B4-BE49-F238E27FC236}">
                <a16:creationId xmlns:a16="http://schemas.microsoft.com/office/drawing/2014/main" id="{07665197-F70B-48AF-8E68-96A111322728}"/>
              </a:ext>
            </a:extLst>
          </p:cNvPr>
          <p:cNvSpPr/>
          <p:nvPr/>
        </p:nvSpPr>
        <p:spPr>
          <a:xfrm>
            <a:off x="6405736" y="1412776"/>
            <a:ext cx="986408" cy="864096"/>
          </a:xfrm>
          <a:prstGeom prst="ellipse">
            <a:avLst/>
          </a:prstGeom>
          <a:noFill/>
          <a:ln w="57150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602AFE56-A8C7-4429-BAD3-67F8B73A4191}"/>
              </a:ext>
            </a:extLst>
          </p:cNvPr>
          <p:cNvSpPr/>
          <p:nvPr/>
        </p:nvSpPr>
        <p:spPr>
          <a:xfrm>
            <a:off x="6466892" y="4763007"/>
            <a:ext cx="986408" cy="864096"/>
          </a:xfrm>
          <a:prstGeom prst="ellipse">
            <a:avLst/>
          </a:prstGeom>
          <a:noFill/>
          <a:ln w="57150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2" name="Imagem 4">
            <a:extLst>
              <a:ext uri="{FF2B5EF4-FFF2-40B4-BE49-F238E27FC236}">
                <a16:creationId xmlns:a16="http://schemas.microsoft.com/office/drawing/2014/main" id="{F874CC60-E5EF-4CF7-8DA0-AF8A2DFA034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0" y="6583362"/>
            <a:ext cx="1436336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88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EDC3827F-346A-40B7-AF64-26B812B5BE1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293594"/>
            <a:ext cx="8784976" cy="5684395"/>
          </a:xfrm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6215FE91-5B67-411D-A958-F3CEB71A49CE}"/>
              </a:ext>
            </a:extLst>
          </p:cNvPr>
          <p:cNvSpPr/>
          <p:nvPr/>
        </p:nvSpPr>
        <p:spPr>
          <a:xfrm>
            <a:off x="5951984" y="1772816"/>
            <a:ext cx="1224136" cy="100811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A1B16FA-E775-4C2A-8E4C-F186712D6C4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0" y="6583362"/>
            <a:ext cx="1436336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464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BF463D1C-F47B-4AE3-8272-93EE8A3A556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761" y="623237"/>
            <a:ext cx="8722479" cy="5611527"/>
          </a:xfrm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CF0FD909-098D-4F0F-A994-45DC1CB5E06C}"/>
              </a:ext>
            </a:extLst>
          </p:cNvPr>
          <p:cNvSpPr/>
          <p:nvPr/>
        </p:nvSpPr>
        <p:spPr>
          <a:xfrm>
            <a:off x="5951984" y="1772816"/>
            <a:ext cx="1224136" cy="100811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4">
            <a:extLst>
              <a:ext uri="{FF2B5EF4-FFF2-40B4-BE49-F238E27FC236}">
                <a16:creationId xmlns:a16="http://schemas.microsoft.com/office/drawing/2014/main" id="{819753C4-6A8A-4884-B764-BC7A8FCE3CA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0" y="6583362"/>
            <a:ext cx="1436336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124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2022</TotalTime>
  <Words>537</Words>
  <Application>Microsoft Office PowerPoint</Application>
  <PresentationFormat>Widescreen</PresentationFormat>
  <Paragraphs>40</Paragraphs>
  <Slides>12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5" baseType="lpstr">
      <vt:lpstr>Arial</vt:lpstr>
      <vt:lpstr>Calibri</vt:lpstr>
      <vt:lpstr>Tema do Office</vt:lpstr>
      <vt:lpstr>CLINICAL CASE</vt:lpstr>
      <vt:lpstr>Case Report: Choroidal osteoma with subretinal neovascular membrane - multimodal analysis  </vt:lpstr>
      <vt:lpstr>Clinical Case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Take home messages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DISCUSSÃO DE ARTIGO</dc:title>
  <dc:creator>Ana</dc:creator>
  <cp:lastModifiedBy>Ana Paula Maganhoto</cp:lastModifiedBy>
  <cp:revision>175</cp:revision>
  <dcterms:created xsi:type="dcterms:W3CDTF">2018-10-21T13:48:03Z</dcterms:created>
  <dcterms:modified xsi:type="dcterms:W3CDTF">2019-12-02T10:57:46Z</dcterms:modified>
</cp:coreProperties>
</file>